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319" r:id="rId3"/>
    <p:sldId id="333" r:id="rId4"/>
    <p:sldId id="392" r:id="rId5"/>
    <p:sldId id="434" r:id="rId6"/>
    <p:sldId id="425" r:id="rId7"/>
    <p:sldId id="426" r:id="rId8"/>
    <p:sldId id="354" r:id="rId9"/>
    <p:sldId id="355" r:id="rId10"/>
    <p:sldId id="356" r:id="rId11"/>
    <p:sldId id="368" r:id="rId12"/>
    <p:sldId id="363" r:id="rId13"/>
    <p:sldId id="366" r:id="rId14"/>
    <p:sldId id="365" r:id="rId15"/>
    <p:sldId id="367" r:id="rId16"/>
    <p:sldId id="320" r:id="rId17"/>
    <p:sldId id="378" r:id="rId18"/>
    <p:sldId id="372" r:id="rId19"/>
    <p:sldId id="376" r:id="rId20"/>
    <p:sldId id="371" r:id="rId21"/>
    <p:sldId id="369" r:id="rId22"/>
    <p:sldId id="373" r:id="rId23"/>
    <p:sldId id="374" r:id="rId24"/>
    <p:sldId id="324" r:id="rId25"/>
    <p:sldId id="323" r:id="rId26"/>
    <p:sldId id="429" r:id="rId27"/>
    <p:sldId id="294" r:id="rId28"/>
    <p:sldId id="285" r:id="rId29"/>
    <p:sldId id="427" r:id="rId30"/>
    <p:sldId id="321" r:id="rId31"/>
    <p:sldId id="433" r:id="rId32"/>
    <p:sldId id="432" r:id="rId33"/>
    <p:sldId id="412" r:id="rId34"/>
    <p:sldId id="413" r:id="rId35"/>
    <p:sldId id="415" r:id="rId36"/>
    <p:sldId id="267" r:id="rId37"/>
    <p:sldId id="420" r:id="rId38"/>
    <p:sldId id="419" r:id="rId39"/>
    <p:sldId id="422" r:id="rId40"/>
    <p:sldId id="423" r:id="rId41"/>
    <p:sldId id="316" r:id="rId42"/>
    <p:sldId id="259" r:id="rId43"/>
    <p:sldId id="435" r:id="rId44"/>
    <p:sldId id="436" r:id="rId45"/>
    <p:sldId id="437" r:id="rId46"/>
    <p:sldId id="428" r:id="rId47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3D1D"/>
    <a:srgbClr val="86533A"/>
    <a:srgbClr val="DDFCFF"/>
    <a:srgbClr val="ECEEA0"/>
    <a:srgbClr val="75B212"/>
    <a:srgbClr val="FBCD79"/>
    <a:srgbClr val="F3E581"/>
    <a:srgbClr val="09F3FF"/>
    <a:srgbClr val="21A00C"/>
    <a:srgbClr val="ED7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18562-2FA6-4CB5-8A6B-BDBE5D11C062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96F62-D1F1-4E18-973C-CACB1E5DD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02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085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817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5804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140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4777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7552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5DC7C9-A117-4F4B-908E-6C48DA7734D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05/02/17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7B3DB1A-61C1-4964-A81B-12809449A5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F3E431-2C40-4AE9-9651-19C2F6258503}" type="slidenum">
              <a:rPr lang="en-US" altLang="it-IT"/>
              <a:pPr/>
              <a:t>16</a:t>
            </a:fld>
            <a:endParaRPr lang="en-US" altLang="it-IT"/>
          </a:p>
        </p:txBody>
      </p:sp>
      <p:sp>
        <p:nvSpPr>
          <p:cNvPr id="141313" name="Rectangle 1">
            <a:extLst>
              <a:ext uri="{FF2B5EF4-FFF2-40B4-BE49-F238E27FC236}">
                <a16:creationId xmlns:a16="http://schemas.microsoft.com/office/drawing/2014/main" id="{E678F95A-9E90-4CF5-A423-6C3057F3A6D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2F7506B0-4AC1-42EA-80D6-5EE5B99D79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3474" y="5120966"/>
            <a:ext cx="5390934" cy="4850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0067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8125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168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B3B256-8E2D-49C7-A312-E9A2FCF6681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05/02/17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1BD5972-ACF6-40E4-B2A7-A054DF79E39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DDDD51-2E25-4278-9D95-B857954E0C7E}" type="slidenum">
              <a:rPr lang="en-US" altLang="it-IT"/>
              <a:pPr/>
              <a:t>2</a:t>
            </a:fld>
            <a:endParaRPr lang="en-US" altLang="it-IT"/>
          </a:p>
        </p:txBody>
      </p:sp>
      <p:sp>
        <p:nvSpPr>
          <p:cNvPr id="140289" name="Rectangle 1">
            <a:extLst>
              <a:ext uri="{FF2B5EF4-FFF2-40B4-BE49-F238E27FC236}">
                <a16:creationId xmlns:a16="http://schemas.microsoft.com/office/drawing/2014/main" id="{75892DE0-A55E-4E6D-B2C3-1BBEB85A271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62B057CC-4024-4B60-A1DF-8F4DDE1B32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3474" y="5120966"/>
            <a:ext cx="5390934" cy="4850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1991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3423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0781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662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A0AF40-AF64-49A7-A390-35C4D189846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05/02/17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A0BC31-276C-4717-B120-4A93AFE3DBA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428470-140F-43EE-B03A-8341FB0DDA10}" type="slidenum">
              <a:rPr lang="en-US" altLang="it-IT"/>
              <a:pPr/>
              <a:t>24</a:t>
            </a:fld>
            <a:endParaRPr lang="en-US" altLang="it-IT"/>
          </a:p>
        </p:txBody>
      </p:sp>
      <p:sp>
        <p:nvSpPr>
          <p:cNvPr id="145409" name="Rectangle 1">
            <a:extLst>
              <a:ext uri="{FF2B5EF4-FFF2-40B4-BE49-F238E27FC236}">
                <a16:creationId xmlns:a16="http://schemas.microsoft.com/office/drawing/2014/main" id="{F8DE5605-34F2-4033-8103-1E81239826D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10CEA2EB-6A49-4C24-89E8-5BB375BDB9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3474" y="5120966"/>
            <a:ext cx="5390934" cy="4850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6D7525-2A5B-4A67-BBE6-97F400219C5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05/02/17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0E93972-7606-4621-8288-E889418D3D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839729-B04A-433B-8F4D-D2E08F061319}" type="slidenum">
              <a:rPr lang="en-US" altLang="it-IT"/>
              <a:pPr/>
              <a:t>25</a:t>
            </a:fld>
            <a:endParaRPr lang="en-US" altLang="it-IT"/>
          </a:p>
        </p:txBody>
      </p:sp>
      <p:sp>
        <p:nvSpPr>
          <p:cNvPr id="144385" name="Rectangle 1">
            <a:extLst>
              <a:ext uri="{FF2B5EF4-FFF2-40B4-BE49-F238E27FC236}">
                <a16:creationId xmlns:a16="http://schemas.microsoft.com/office/drawing/2014/main" id="{8C1379C8-2E64-4A2B-BBD8-C234B93001C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2BF2CF4B-63B7-4179-9DD5-254EEF062B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3474" y="5120966"/>
            <a:ext cx="5390934" cy="4850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D99591F7-3D5B-4C59-8B5C-302025EE4F66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>
                <a:ea typeface="MS PGothic" panose="020B0600070205080204" pitchFamily="34" charset="-128"/>
              </a:rPr>
              <a:t>05/14/19</a:t>
            </a:r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id="{70238226-F4E5-4CEC-A710-C2AD82B005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81208B-4D73-4A40-B9F9-8DEC3AA8BED5}" type="slidenum">
              <a:rPr lang="en-US" altLang="it-IT" smtClean="0">
                <a:ea typeface="MS PGothic" panose="020B060007020508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it-IT">
              <a:ea typeface="MS PGothic" panose="020B0600070205080204" pitchFamily="34" charset="-128"/>
            </a:endParaRPr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AA59B206-4591-41F1-AD7A-B3D6DE2DA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758F96BE-A4A8-43F6-A694-D5E2FD638C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3284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607997-E004-43C1-AD94-F7676A24938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05/02/17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CCFF67B-B9D0-4B02-8952-609889951E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F039C7-A9E4-455E-B528-B66B8B42804A}" type="slidenum">
              <a:rPr lang="en-US" altLang="it-IT"/>
              <a:pPr/>
              <a:t>27</a:t>
            </a:fld>
            <a:endParaRPr lang="en-US" altLang="it-IT"/>
          </a:p>
        </p:txBody>
      </p:sp>
      <p:sp>
        <p:nvSpPr>
          <p:cNvPr id="178177" name="Rectangle 1">
            <a:extLst>
              <a:ext uri="{FF2B5EF4-FFF2-40B4-BE49-F238E27FC236}">
                <a16:creationId xmlns:a16="http://schemas.microsoft.com/office/drawing/2014/main" id="{7DE179F3-9DE4-4EFD-9DF3-1784823B57C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9F777FED-7748-43B9-8E55-4C0A7B05DC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3474" y="5120966"/>
            <a:ext cx="5390934" cy="4850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D3C6FFC-0455-493F-8633-F5BA07BFF0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E0F029-9EAD-4541-96F9-BF1311615357}" type="slidenum">
              <a:rPr lang="it-IT" altLang="it-IT" sz="1200"/>
              <a:pPr/>
              <a:t>29</a:t>
            </a:fld>
            <a:endParaRPr lang="it-IT" altLang="it-IT" sz="1200" dirty="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BA4E3B5-1295-40DC-8A8D-5A6D61C505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DE3FA80D-685E-4051-BC9F-B04958E4E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it-IT" altLang="it-IT" sz="1800" dirty="0">
                <a:latin typeface="Impact" panose="020B0806030902050204" pitchFamily="34" charset="0"/>
                <a:cs typeface="Arial" panose="020B0604020202020204" pitchFamily="34" charset="0"/>
              </a:rPr>
              <a:t>presenza caratterizzante delle leguminose tra cui trifogli, meliloto, ginestrino e lupinella, quest’ultimo indicatore regionale tipico delle zone di montagna,</a:t>
            </a:r>
          </a:p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7824609A-88A1-4B73-AFD3-99B69AF7B59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DAA72F81-3653-48D5-9AD0-07E3D510E0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54B2C8A-1A07-4E07-9D7B-3703A3F49519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it-IT"/>
          </a:p>
        </p:txBody>
      </p:sp>
      <p:sp>
        <p:nvSpPr>
          <p:cNvPr id="43012" name="Rectangle 1">
            <a:extLst>
              <a:ext uri="{FF2B5EF4-FFF2-40B4-BE49-F238E27FC236}">
                <a16:creationId xmlns:a16="http://schemas.microsoft.com/office/drawing/2014/main" id="{A194EADB-B344-4877-9FE8-EB6D5648D2E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3" name="Rectangle 2">
            <a:extLst>
              <a:ext uri="{FF2B5EF4-FFF2-40B4-BE49-F238E27FC236}">
                <a16:creationId xmlns:a16="http://schemas.microsoft.com/office/drawing/2014/main" id="{00521C94-58D0-4408-B6B3-2C7A3DCA34D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73474" y="5120966"/>
            <a:ext cx="5390934" cy="48486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A5ECD215-3893-453D-83CA-A2538DA090E8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>
                <a:ea typeface="MS PGothic" panose="020B0600070205080204" pitchFamily="34" charset="-128"/>
              </a:rPr>
              <a:t>05/14/19</a:t>
            </a:r>
          </a:p>
        </p:txBody>
      </p:sp>
      <p:sp>
        <p:nvSpPr>
          <p:cNvPr id="16387" name="Rectangle 7">
            <a:extLst>
              <a:ext uri="{FF2B5EF4-FFF2-40B4-BE49-F238E27FC236}">
                <a16:creationId xmlns:a16="http://schemas.microsoft.com/office/drawing/2014/main" id="{A29AC00D-84F1-49E0-82A2-CC9F12C32A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3560B4-5C66-4AED-B0B0-229BD058A96F}" type="slidenum">
              <a:rPr lang="en-US" altLang="it-IT" smtClean="0">
                <a:ea typeface="MS PGothic" panose="020B060007020508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it-IT">
              <a:ea typeface="MS PGothic" panose="020B0600070205080204" pitchFamily="34" charset="-128"/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250A425E-602B-4A8B-A1F1-3F5E7D240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Rectangle 2">
            <a:extLst>
              <a:ext uri="{FF2B5EF4-FFF2-40B4-BE49-F238E27FC236}">
                <a16:creationId xmlns:a16="http://schemas.microsoft.com/office/drawing/2014/main" id="{061D992F-C20A-4FDC-9B2B-4FB5B2D66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06474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C88AB743-203E-43F5-AE95-4DD3E285E0B7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5D42FE34-6377-4775-83C3-EC7C678DF0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1EA9D6-7BC1-45FA-A9A8-4C51C55E6535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it-IT"/>
          </a:p>
        </p:txBody>
      </p:sp>
      <p:sp>
        <p:nvSpPr>
          <p:cNvPr id="45060" name="Rectangle 1">
            <a:extLst>
              <a:ext uri="{FF2B5EF4-FFF2-40B4-BE49-F238E27FC236}">
                <a16:creationId xmlns:a16="http://schemas.microsoft.com/office/drawing/2014/main" id="{BD6BE886-DF88-4D50-A32C-D12BE63A5F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1" name="Rectangle 2">
            <a:extLst>
              <a:ext uri="{FF2B5EF4-FFF2-40B4-BE49-F238E27FC236}">
                <a16:creationId xmlns:a16="http://schemas.microsoft.com/office/drawing/2014/main" id="{91C49E5F-437B-4AC3-A50F-433FDA97537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73474" y="5120966"/>
            <a:ext cx="5390934" cy="48486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F6F8A00D-A0F0-4EEC-88CE-0EE87EAB3DA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20483" name="Rectangle 7">
            <a:extLst>
              <a:ext uri="{FF2B5EF4-FFF2-40B4-BE49-F238E27FC236}">
                <a16:creationId xmlns:a16="http://schemas.microsoft.com/office/drawing/2014/main" id="{55243D72-1AFB-4620-8543-47FB21F933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FAEE9C-C379-4463-AC19-EAE9E3BD04BE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it-IT"/>
          </a:p>
        </p:txBody>
      </p:sp>
      <p:sp>
        <p:nvSpPr>
          <p:cNvPr id="20484" name="Rectangle 1">
            <a:extLst>
              <a:ext uri="{FF2B5EF4-FFF2-40B4-BE49-F238E27FC236}">
                <a16:creationId xmlns:a16="http://schemas.microsoft.com/office/drawing/2014/main" id="{23EDFE63-A7D5-4202-ADCC-2E3F2521E0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296165DA-FF46-4807-B6FC-9E5F713379E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73474" y="5120966"/>
            <a:ext cx="5390934" cy="48486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630D26B7-36E9-40F5-9C06-3C0A3D048C56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22531" name="Rectangle 7">
            <a:extLst>
              <a:ext uri="{FF2B5EF4-FFF2-40B4-BE49-F238E27FC236}">
                <a16:creationId xmlns:a16="http://schemas.microsoft.com/office/drawing/2014/main" id="{6A0A7B43-5373-4CB1-8736-C391F0701A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A6C96-74AE-4E19-896B-16222AAB872D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it-IT"/>
          </a:p>
        </p:txBody>
      </p:sp>
      <p:sp>
        <p:nvSpPr>
          <p:cNvPr id="22532" name="Rectangle 1">
            <a:extLst>
              <a:ext uri="{FF2B5EF4-FFF2-40B4-BE49-F238E27FC236}">
                <a16:creationId xmlns:a16="http://schemas.microsoft.com/office/drawing/2014/main" id="{F10FBF86-B771-4F7C-AFEF-58E90F240B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5580951F-1723-4AB2-B5BB-DDBE8FFA166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73474" y="5120966"/>
            <a:ext cx="5390934" cy="48486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6255265F-D4D3-415E-936A-31AF0DDC0EFC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A446929D-0800-4BDD-89FF-0FAA69E3B6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0A98A1-8A59-40A1-93DB-95496BE60223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it-IT"/>
          </a:p>
        </p:txBody>
      </p:sp>
      <p:sp>
        <p:nvSpPr>
          <p:cNvPr id="24580" name="Rectangle 1">
            <a:extLst>
              <a:ext uri="{FF2B5EF4-FFF2-40B4-BE49-F238E27FC236}">
                <a16:creationId xmlns:a16="http://schemas.microsoft.com/office/drawing/2014/main" id="{A3482B8E-C123-4FFB-8E74-D361D7BE77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56215768-8B08-4035-93A7-6BD5A7CDDD8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73474" y="5120966"/>
            <a:ext cx="5390934" cy="48486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058A47DC-B3C2-4022-8D87-788BADE8E5FB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28675" name="Rectangle 7">
            <a:extLst>
              <a:ext uri="{FF2B5EF4-FFF2-40B4-BE49-F238E27FC236}">
                <a16:creationId xmlns:a16="http://schemas.microsoft.com/office/drawing/2014/main" id="{F71AFD68-0E8E-4197-937F-63460D502A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CF10D8-F7AD-4F8C-B5B9-39C4C42A12EF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it-IT"/>
          </a:p>
        </p:txBody>
      </p:sp>
      <p:sp>
        <p:nvSpPr>
          <p:cNvPr id="28676" name="Rectangle 1">
            <a:extLst>
              <a:ext uri="{FF2B5EF4-FFF2-40B4-BE49-F238E27FC236}">
                <a16:creationId xmlns:a16="http://schemas.microsoft.com/office/drawing/2014/main" id="{74ED85F4-CFD6-4297-B216-4A6F0FF928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0A991ECB-F8E9-40AD-B6D7-8AA811E9FC8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73474" y="5120966"/>
            <a:ext cx="5390934" cy="48486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01357B77-77B5-468C-9A35-7D7930CF8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9DADA911-426E-4EA2-967A-FAF00FF89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altLang="it-IT"/>
              <a:t>ALLEANZA VALOR CHI SIAMO E DOVE SIAMO</a:t>
            </a:r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E2B67802-1A09-4A5C-BFF4-547B8269D1EE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E0C732-B354-4078-BD96-1CCA8CC021D4}" type="slidenum">
              <a:rPr lang="it-IT" altLang="it-IT" smtClean="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>
            <a:extLst>
              <a:ext uri="{FF2B5EF4-FFF2-40B4-BE49-F238E27FC236}">
                <a16:creationId xmlns:a16="http://schemas.microsoft.com/office/drawing/2014/main" id="{F0AB6CBC-B789-4F2E-ADF8-89423C62C1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>
            <a:extLst>
              <a:ext uri="{FF2B5EF4-FFF2-40B4-BE49-F238E27FC236}">
                <a16:creationId xmlns:a16="http://schemas.microsoft.com/office/drawing/2014/main" id="{F68B8317-E6DD-406E-B56B-56D50B2EE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altLang="it-IT"/>
              <a:t>ALLEANZA VALOR CHI SIAMO E DOVE SIAMO</a:t>
            </a:r>
          </a:p>
        </p:txBody>
      </p:sp>
      <p:sp>
        <p:nvSpPr>
          <p:cNvPr id="34820" name="Segnaposto numero diapositiva 3">
            <a:extLst>
              <a:ext uri="{FF2B5EF4-FFF2-40B4-BE49-F238E27FC236}">
                <a16:creationId xmlns:a16="http://schemas.microsoft.com/office/drawing/2014/main" id="{CD726E4F-7A39-411A-B446-5672A262255C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E0E434F-3386-4929-B089-7514014D9AA1}" type="slidenum">
              <a:rPr lang="it-IT" altLang="it-IT" smtClean="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>
            <a:extLst>
              <a:ext uri="{FF2B5EF4-FFF2-40B4-BE49-F238E27FC236}">
                <a16:creationId xmlns:a16="http://schemas.microsoft.com/office/drawing/2014/main" id="{94DCF78A-426F-4332-AB41-032FFD0F07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Segnaposto note 2">
            <a:extLst>
              <a:ext uri="{FF2B5EF4-FFF2-40B4-BE49-F238E27FC236}">
                <a16:creationId xmlns:a16="http://schemas.microsoft.com/office/drawing/2014/main" id="{8E267675-E624-4F69-97CD-47F967B66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altLang="it-IT"/>
              <a:t>ALLEANZA VALOR CHI SIAMO E DOVE SIAMO</a:t>
            </a:r>
          </a:p>
        </p:txBody>
      </p:sp>
      <p:sp>
        <p:nvSpPr>
          <p:cNvPr id="36868" name="Segnaposto numero diapositiva 3">
            <a:extLst>
              <a:ext uri="{FF2B5EF4-FFF2-40B4-BE49-F238E27FC236}">
                <a16:creationId xmlns:a16="http://schemas.microsoft.com/office/drawing/2014/main" id="{35573242-B275-4F3F-AB95-47BFCB64185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8FB25B-7B9C-4F5D-91EA-15D09BBF71C0}" type="slidenum">
              <a:rPr lang="it-IT" altLang="it-IT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>
            <a:extLst>
              <a:ext uri="{FF2B5EF4-FFF2-40B4-BE49-F238E27FC236}">
                <a16:creationId xmlns:a16="http://schemas.microsoft.com/office/drawing/2014/main" id="{0ECA6416-D09A-458A-B274-EB7B1CCAA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Segnaposto note 2">
            <a:extLst>
              <a:ext uri="{FF2B5EF4-FFF2-40B4-BE49-F238E27FC236}">
                <a16:creationId xmlns:a16="http://schemas.microsoft.com/office/drawing/2014/main" id="{41F53189-4785-4382-8B6D-E5567224D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altLang="it-IT"/>
              <a:t>ALLEANZA VALOR CHI SIAMO E DOVE SIAMO</a:t>
            </a:r>
          </a:p>
        </p:txBody>
      </p:sp>
      <p:sp>
        <p:nvSpPr>
          <p:cNvPr id="38916" name="Segnaposto numero diapositiva 3">
            <a:extLst>
              <a:ext uri="{FF2B5EF4-FFF2-40B4-BE49-F238E27FC236}">
                <a16:creationId xmlns:a16="http://schemas.microsoft.com/office/drawing/2014/main" id="{2028E75F-7C9B-4155-8393-E03B4F0C3F28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99C04B-BD80-4290-9648-9E0CD92808A9}" type="slidenum">
              <a:rPr lang="it-IT" altLang="it-IT" smtClean="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>
            <a:extLst>
              <a:ext uri="{FF2B5EF4-FFF2-40B4-BE49-F238E27FC236}">
                <a16:creationId xmlns:a16="http://schemas.microsoft.com/office/drawing/2014/main" id="{E3D1E3F9-B44E-455E-9AA7-B1DABCBFC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Segnaposto note 2">
            <a:extLst>
              <a:ext uri="{FF2B5EF4-FFF2-40B4-BE49-F238E27FC236}">
                <a16:creationId xmlns:a16="http://schemas.microsoft.com/office/drawing/2014/main" id="{17E4B860-E226-447C-AB76-5073F3F14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altLang="it-IT"/>
              <a:t>ALLEANZA VALOR CHI SIAMO E DOVE SIAMO</a:t>
            </a:r>
          </a:p>
        </p:txBody>
      </p:sp>
      <p:sp>
        <p:nvSpPr>
          <p:cNvPr id="40964" name="Segnaposto numero diapositiva 3">
            <a:extLst>
              <a:ext uri="{FF2B5EF4-FFF2-40B4-BE49-F238E27FC236}">
                <a16:creationId xmlns:a16="http://schemas.microsoft.com/office/drawing/2014/main" id="{9E07B91F-3234-4D8F-88EC-14DA7415C90A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18D05CB-AD2F-45D9-BE6D-46B19F9CCC58}" type="slidenum">
              <a:rPr lang="it-IT" altLang="it-IT" smtClean="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D99591F7-3D5B-4C59-8B5C-302025EE4F66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>
                <a:ea typeface="MS PGothic" panose="020B0600070205080204" pitchFamily="34" charset="-128"/>
              </a:rPr>
              <a:t>05/14/19</a:t>
            </a:r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id="{70238226-F4E5-4CEC-A710-C2AD82B005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81208B-4D73-4A40-B9F9-8DEC3AA8BED5}" type="slidenum">
              <a:rPr lang="en-US" altLang="it-IT" smtClean="0">
                <a:ea typeface="MS PGothic" panose="020B060007020508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it-IT">
              <a:ea typeface="MS PGothic" panose="020B0600070205080204" pitchFamily="34" charset="-128"/>
            </a:endParaRPr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AA59B206-4591-41F1-AD7A-B3D6DE2DA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758F96BE-A4A8-43F6-A694-D5E2FD638C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045BFAB-4AEC-46C9-819C-8526D1AD70F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-223838" y="820738"/>
            <a:ext cx="7185026" cy="40417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Segnaposto note 2">
            <a:extLst>
              <a:ext uri="{FF2B5EF4-FFF2-40B4-BE49-F238E27FC236}">
                <a16:creationId xmlns:a16="http://schemas.microsoft.com/office/drawing/2014/main" id="{626C8458-F670-4FE9-AD54-855F96D27ED9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>
          <a:xfrm>
            <a:off x="673474" y="5120966"/>
            <a:ext cx="5390934" cy="4850352"/>
          </a:xfrm>
        </p:spPr>
        <p:txBody>
          <a:bodyPr/>
          <a:lstStyle/>
          <a:p>
            <a:pPr eaLnBrk="1"/>
            <a:endParaRPr altLang="it-IT">
              <a:latin typeface="Times New Roman" panose="02020603050405020304" pitchFamily="18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883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68B8AF60-28A8-43E9-BB0B-D31718C10A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DC4455-6716-4E1D-BA31-4BF199F550D1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2E2F7442-46DD-443B-8CDD-D2C6D57CD5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66700" y="800100"/>
            <a:ext cx="7099300" cy="3994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3A08162-C53A-4A68-A246-D9D244C01C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56165" y="5060637"/>
            <a:ext cx="5252463" cy="47934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68B8AF60-28A8-43E9-BB0B-D31718C10A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DC4455-6716-4E1D-BA31-4BF199F550D1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2E2F7442-46DD-443B-8CDD-D2C6D57CD5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66700" y="800100"/>
            <a:ext cx="7099300" cy="3994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3A08162-C53A-4A68-A246-D9D244C01C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56165" y="5060637"/>
            <a:ext cx="5252463" cy="47934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7438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68B8AF60-28A8-43E9-BB0B-D31718C10A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DC4455-6716-4E1D-BA31-4BF199F550D1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2E2F7442-46DD-443B-8CDD-D2C6D57CD5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66700" y="800100"/>
            <a:ext cx="7099300" cy="3994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3A08162-C53A-4A68-A246-D9D244C01C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56165" y="5060637"/>
            <a:ext cx="5252463" cy="47934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18113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68B8AF60-28A8-43E9-BB0B-D31718C10A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DC4455-6716-4E1D-BA31-4BF199F550D1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2E2F7442-46DD-443B-8CDD-D2C6D57CD5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66700" y="800100"/>
            <a:ext cx="7099300" cy="3994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3A08162-C53A-4A68-A246-D9D244C01C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56165" y="5060637"/>
            <a:ext cx="5252463" cy="47934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33344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8976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B4F671-C9E4-402A-AC5B-4761F40B858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05/14/19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ED2EC73-C386-4F35-8B4E-D147CD9AD5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4E5944-CE1E-4E05-943C-A0A493681691}" type="slidenum">
              <a:rPr lang="en-US" altLang="it-IT"/>
              <a:pPr/>
              <a:t>5</a:t>
            </a:fld>
            <a:endParaRPr lang="en-US" altLang="it-IT"/>
          </a:p>
        </p:txBody>
      </p:sp>
      <p:sp>
        <p:nvSpPr>
          <p:cNvPr id="180225" name="Rectangle 1">
            <a:extLst>
              <a:ext uri="{FF2B5EF4-FFF2-40B4-BE49-F238E27FC236}">
                <a16:creationId xmlns:a16="http://schemas.microsoft.com/office/drawing/2014/main" id="{5A50D568-3ACA-4B16-94AF-23F4BDC62BC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F8B2573D-C85E-4D10-BD00-6A1918AA399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73474" y="5120966"/>
            <a:ext cx="5390934" cy="4850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08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965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4857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A4385DE3-1D0F-4C79-9C20-ED69388995A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it-IT"/>
              <a:t>05/14/19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445B881-7B4A-4DC2-B233-39DA62E03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EA34A1-37A7-4DFE-B7A4-360A3A037300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it-IT"/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7CAC7AE6-A9E4-4BA8-919F-5289C89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90F9F4F2-1A55-4F55-9852-3844A8681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474" y="5120966"/>
            <a:ext cx="5390934" cy="4850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897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96A57F-62D7-4D6F-A9B5-3B43EF112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A874EE5-E555-4B2A-94ED-FAFB1E911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7A29CA-A562-4E6F-801B-3B188357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A4D88-F90E-47B6-9FC9-7F909427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41AE43-6527-4BAE-A567-CFC30498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02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633130-168C-4474-9CD4-7B0E24F4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B65235-C9F4-48FB-A3A0-7D1DEB42C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704D5E-510D-4BD5-9A75-D7CE6BFD7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9C1A82-8470-44B8-8BBA-30DDF54A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7B54E4-6225-4548-9B37-1E49221C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69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558D0CE-CE69-44BE-9D8C-A88E5C8BA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2183A5-FBF4-400D-A9EB-494B48051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194041-A9F0-416E-87A1-1F1874DBD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EA392F-6988-4486-B861-C10325C2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9B9F6F-5C8B-4AD9-8297-1C49704C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68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628BA7-A765-4521-91E6-3B156E5F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447956-1F30-47E3-96CD-5E4702996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170471-3076-41F0-BFCF-DD68C6C4C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A3DBDE-E6C0-4C49-9C4E-AA57D172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2C5661-1CF7-40E2-AF8A-2FC98958F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56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1C05E6-A742-4B31-9699-8148179D1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694F0A-081D-425D-B2DB-3EF074011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986124-4E86-4D14-BCD7-86F9A840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5685FB-D3C3-48B7-8333-D0AAB0E6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9B7E12-F5B8-44DD-8815-01383899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16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CE9568-48AB-4A68-8EBF-93EBA7D3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DB47FA-EE60-4961-9A29-BD9BE80FC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EE766F-F47A-4EC6-A4EF-E8FFAF21A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77B27C-781D-447C-AE3C-C35F8D26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057E26-2237-4334-BB69-90BE62D22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869FAE-BFD2-448B-BE48-8F9BE0FB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69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9382CD-6DB7-4A76-A293-EE594D918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B6224E-732B-4163-BFDF-E4718EF4B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D59767-6B5E-4D08-B3B2-677C78647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DAF5BF-A816-48E8-A3DF-33134EA0C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DF4D867-771B-49D7-A3BE-B9B669E69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E44E6E4-E291-4ABE-97C8-9694FC10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B1CF61A-2866-47F9-AEAB-E551BBC6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CEBB9CB-F230-475C-9A9E-AA736887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44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E26111-8B27-4455-908A-E4E45CDA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FEC0871-3A71-4E85-800E-14B95CBE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836E22-F513-4763-891B-7F86507E0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04E4630-C32E-435C-9679-778C81049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15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545DE-D015-488D-AD95-F549B6CB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247D64D-4A5B-436F-833C-A05C05DF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5FED23-F634-465E-B2F3-56544616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BFA32B-FC57-4AFC-ABEB-C7E34203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6BD7D0-07B1-451F-88CC-15862AFB3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D3F96D-C7BD-4D73-89F1-B6897550A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B6CB48-0894-4432-9AB0-F47552F1A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645703-C741-4CA9-A14C-64DCB874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85311C-6854-4B5C-AEBC-E1BABFD9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60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B6E727-F666-4665-9894-75A800A9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B1FE78-B601-406E-AC80-20BC48A284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66D69C-4698-4F8F-B80A-050B50372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DF2D27-1FA0-42E9-9E6B-9334625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65F5D9-5E98-4B8E-83B3-773AD072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29CF1F-055F-4E2C-84A3-D5BE8CBA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90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B2F1EE3-38E6-4CF4-9266-182171AC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FF5C83-0103-4351-8F17-BC5C150E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5EC839-6A26-4AAD-8B09-85EDECAD8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1B6B8-3ECF-4EEA-BD93-1C6FF502161C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0E4C79-FF4A-4450-8394-413FFDA7F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22838E-0E27-49E3-A0CA-254E1D42F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26F7E-4D8D-4E31-8FA5-D9496B5444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64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4.jpeg"/><Relationship Id="rId7" Type="http://schemas.openxmlformats.org/officeDocument/2006/relationships/image" Target="../media/image60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tif"/><Relationship Id="rId5" Type="http://schemas.openxmlformats.org/officeDocument/2006/relationships/image" Target="../media/image58.jpeg"/><Relationship Id="rId10" Type="http://schemas.openxmlformats.org/officeDocument/2006/relationships/image" Target="../media/image2.jpeg"/><Relationship Id="rId4" Type="http://schemas.openxmlformats.org/officeDocument/2006/relationships/image" Target="../media/image50.jpeg"/><Relationship Id="rId9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69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72.jpe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76.jpe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77.jpe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78.jpe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13322" name="Text Box 9">
            <a:extLst>
              <a:ext uri="{FF2B5EF4-FFF2-40B4-BE49-F238E27FC236}">
                <a16:creationId xmlns:a16="http://schemas.microsoft.com/office/drawing/2014/main" id="{21012D28-72C1-4162-A684-FFD3C60AB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97" y="5808798"/>
            <a:ext cx="11730414" cy="648512"/>
          </a:xfrm>
          <a:prstGeom prst="rect">
            <a:avLst/>
          </a:prstGeom>
          <a:solidFill>
            <a:srgbClr val="FFE2A7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8288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it-IT" altLang="it-IT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Montereale, 15.06.2023</a:t>
            </a:r>
            <a:r>
              <a:rPr lang="it-IT" altLang="it-IT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		            </a:t>
            </a:r>
            <a:r>
              <a:rPr lang="it-IT" altLang="it-IT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AVES – Area Valorizzazione Economica e Sociale</a:t>
            </a:r>
          </a:p>
          <a:p>
            <a:pPr algn="r">
              <a:spcBef>
                <a:spcPct val="0"/>
              </a:spcBef>
              <a:buClrTx/>
              <a:defRPr/>
            </a:pPr>
            <a:r>
              <a:rPr lang="it-IT" altLang="it-IT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Dr. Luca Schillaci</a:t>
            </a: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185A76D-FC45-4CA1-B547-497FEDDFB529}"/>
              </a:ext>
            </a:extLst>
          </p:cNvPr>
          <p:cNvSpPr/>
          <p:nvPr/>
        </p:nvSpPr>
        <p:spPr>
          <a:xfrm>
            <a:off x="1292674" y="2237188"/>
            <a:ext cx="9679253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Agricoltura resiliente nelle aree protette </a:t>
            </a:r>
          </a:p>
          <a:p>
            <a:pPr algn="ctr"/>
            <a:r>
              <a:rPr lang="it-IT" sz="3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il ruolo dei Parchi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A9A6BB3-8C96-4418-BB3A-5DAFB3630476}"/>
              </a:ext>
            </a:extLst>
          </p:cNvPr>
          <p:cNvSpPr/>
          <p:nvPr/>
        </p:nvSpPr>
        <p:spPr>
          <a:xfrm>
            <a:off x="1632271" y="1453674"/>
            <a:ext cx="9289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AGRICOLTURA MONTANA E RESILIENZA</a:t>
            </a:r>
            <a:endParaRPr lang="it-IT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A0DDBE0-A65D-4E6A-BCBD-A599327D4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7593"/>
          <a:stretch/>
        </p:blipFill>
        <p:spPr bwMode="auto">
          <a:xfrm>
            <a:off x="245096" y="3865692"/>
            <a:ext cx="2295137" cy="18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8F9B3C5-DBF9-4641-9E6B-37CF9FA73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08" y="3865692"/>
            <a:ext cx="1206168" cy="180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0">
            <a:extLst>
              <a:ext uri="{FF2B5EF4-FFF2-40B4-BE49-F238E27FC236}">
                <a16:creationId xmlns:a16="http://schemas.microsoft.com/office/drawing/2014/main" id="{F3D9903F-C6B2-43BF-9011-3923CCB5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63" y="3890289"/>
            <a:ext cx="1242303" cy="177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B47ECF9B-D446-47D1-9335-11BEACBCC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93" y="3891216"/>
            <a:ext cx="1109799" cy="177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4415E730-0C27-4039-B778-4A3AD9277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r="3435"/>
          <a:stretch/>
        </p:blipFill>
        <p:spPr bwMode="auto">
          <a:xfrm>
            <a:off x="6467262" y="3890290"/>
            <a:ext cx="2307300" cy="177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EE2BFD3B-C04E-4067-9275-4D6D73DFE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569" y="3890290"/>
            <a:ext cx="1333409" cy="177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74CB38E5-BE49-45F3-BFB5-C29D47A3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r="13799"/>
          <a:stretch/>
        </p:blipFill>
        <p:spPr bwMode="auto">
          <a:xfrm>
            <a:off x="10297223" y="3883449"/>
            <a:ext cx="1697036" cy="177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17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erba, paesaggio, aria aperta, natura&#10;&#10;Descrizione generata automaticamente">
            <a:extLst>
              <a:ext uri="{FF2B5EF4-FFF2-40B4-BE49-F238E27FC236}">
                <a16:creationId xmlns:a16="http://schemas.microsoft.com/office/drawing/2014/main" id="{7B0C1C40-3E93-4DA7-821F-D108955291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466" y="1258877"/>
            <a:ext cx="8120452" cy="539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frutto, uva, Frutto senza semi, Foglie di vite&#10;&#10;Descrizione generata automaticamente">
            <a:extLst>
              <a:ext uri="{FF2B5EF4-FFF2-40B4-BE49-F238E27FC236}">
                <a16:creationId xmlns:a16="http://schemas.microsoft.com/office/drawing/2014/main" id="{CA213A94-5399-4BF7-AB06-9BE0D9C18B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02" y="1355076"/>
            <a:ext cx="7519540" cy="49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5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mais, cibo, Pannocchia, Chicchi di mais&#10;&#10;Descrizione generata automaticamente">
            <a:extLst>
              <a:ext uri="{FF2B5EF4-FFF2-40B4-BE49-F238E27FC236}">
                <a16:creationId xmlns:a16="http://schemas.microsoft.com/office/drawing/2014/main" id="{744E66F7-62CA-4F7F-B0E6-C1673C12C1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391" y="1426643"/>
            <a:ext cx="7643469" cy="50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2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albero, frutto, albero da frutto, aria aperta&#10;&#10;Descrizione generata automaticamente">
            <a:extLst>
              <a:ext uri="{FF2B5EF4-FFF2-40B4-BE49-F238E27FC236}">
                <a16:creationId xmlns:a16="http://schemas.microsoft.com/office/drawing/2014/main" id="{0E839612-EB75-422C-AC58-13999188BC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900" y="1300064"/>
            <a:ext cx="4530200" cy="481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8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pianta, prodotto, viola, tavolo&#10;&#10;Descrizione generata automaticamente">
            <a:extLst>
              <a:ext uri="{FF2B5EF4-FFF2-40B4-BE49-F238E27FC236}">
                <a16:creationId xmlns:a16="http://schemas.microsoft.com/office/drawing/2014/main" id="{4A8C774C-F50B-4884-A220-6CB7CB0603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411" y="1195288"/>
            <a:ext cx="4030763" cy="53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0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16FE76-9F7A-4CD8-825E-95827FC7B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247" y="1416222"/>
            <a:ext cx="9363155" cy="53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9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100D9210-76E4-4AEE-A409-3AF08D584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476" y="1236432"/>
            <a:ext cx="7604044" cy="554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Rectangle 2">
            <a:extLst>
              <a:ext uri="{FF2B5EF4-FFF2-40B4-BE49-F238E27FC236}">
                <a16:creationId xmlns:a16="http://schemas.microsoft.com/office/drawing/2014/main" id="{EF74650F-F71E-4A53-A5A4-521BF1EC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2528889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6B50CAC-79A0-4ECD-9C94-6E88CF8A2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magine 7">
            <a:extLst>
              <a:ext uri="{FF2B5EF4-FFF2-40B4-BE49-F238E27FC236}">
                <a16:creationId xmlns:a16="http://schemas.microsoft.com/office/drawing/2014/main" id="{483CEC4A-7223-46C3-B365-AF7382AD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rba, aria aperta, nuvola, paesaggio&#10;&#10;Descrizione generata automaticamente">
            <a:extLst>
              <a:ext uri="{FF2B5EF4-FFF2-40B4-BE49-F238E27FC236}">
                <a16:creationId xmlns:a16="http://schemas.microsoft.com/office/drawing/2014/main" id="{DBBECC88-F468-44E6-9CF6-BA49B91F48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847" y="1251945"/>
            <a:ext cx="9599534" cy="5399730"/>
          </a:xfrm>
          <a:prstGeom prst="rect">
            <a:avLst/>
          </a:prstGeom>
        </p:spPr>
      </p:pic>
      <p:sp>
        <p:nvSpPr>
          <p:cNvPr id="13322" name="Rectangle 133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59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formaggio, Caseificazione, Formaggio a pasta fusa, Gruviera&#10;&#10;Descrizione generata automaticamente">
            <a:extLst>
              <a:ext uri="{FF2B5EF4-FFF2-40B4-BE49-F238E27FC236}">
                <a16:creationId xmlns:a16="http://schemas.microsoft.com/office/drawing/2014/main" id="{9DB4A2BE-00CA-4A4C-8325-80F0CCA1F4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05" y="1205580"/>
            <a:ext cx="4073487" cy="5431316"/>
          </a:xfrm>
          <a:prstGeom prst="rect">
            <a:avLst/>
          </a:prstGeom>
        </p:spPr>
      </p:pic>
      <p:pic>
        <p:nvPicPr>
          <p:cNvPr id="5" name="Immagine 4" descr="Immagine che contiene interno, formaggio, cibo, scaffale&#10;&#10;Descrizione generata automaticamente">
            <a:extLst>
              <a:ext uri="{FF2B5EF4-FFF2-40B4-BE49-F238E27FC236}">
                <a16:creationId xmlns:a16="http://schemas.microsoft.com/office/drawing/2014/main" id="{E4C78595-5D5C-415D-B1F6-17AC6A4269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210" y="1195288"/>
            <a:ext cx="7516310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8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formaggio, Gruviera, Formaggio a pasta fusa, latticino&#10;&#10;Descrizione generata automaticamente">
            <a:extLst>
              <a:ext uri="{FF2B5EF4-FFF2-40B4-BE49-F238E27FC236}">
                <a16:creationId xmlns:a16="http://schemas.microsoft.com/office/drawing/2014/main" id="{77410B92-824A-44B6-B54E-2AD5A4AE2A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754" y="1311007"/>
            <a:ext cx="6301955" cy="51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3BEDD38-0F84-4927-92A3-E2031D85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8489" y="260350"/>
            <a:ext cx="5405437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6ED81E1D-57FB-4C16-9ADF-9FD7064F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" y="1913465"/>
            <a:ext cx="2374900" cy="1817688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644778BC-6CC6-4939-8664-D400FEA12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6" y="763589"/>
            <a:ext cx="2519363" cy="1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l">
              <a:buClrTx/>
              <a:buFontTx/>
              <a:buNone/>
            </a:pPr>
            <a:r>
              <a:rPr lang="it-IT" altLang="it-IT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155.000 ettari</a:t>
            </a:r>
          </a:p>
          <a:p>
            <a:pPr algn="l">
              <a:buClrTx/>
              <a:buFontTx/>
              <a:buNone/>
            </a:pPr>
            <a:r>
              <a:rPr lang="it-IT" altLang="it-IT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Regioni</a:t>
            </a:r>
          </a:p>
          <a:p>
            <a:pPr algn="l">
              <a:buClrTx/>
              <a:buFontTx/>
              <a:buNone/>
            </a:pPr>
            <a:r>
              <a:rPr lang="it-IT" altLang="it-IT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Provincie</a:t>
            </a:r>
          </a:p>
          <a:p>
            <a:pPr algn="l">
              <a:buClrTx/>
              <a:buFontTx/>
              <a:buNone/>
            </a:pPr>
            <a:r>
              <a:rPr lang="it-IT" altLang="it-IT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Comuni</a:t>
            </a:r>
          </a:p>
        </p:txBody>
      </p:sp>
      <p:pic>
        <p:nvPicPr>
          <p:cNvPr id="6" name="Immagine 7">
            <a:extLst>
              <a:ext uri="{FF2B5EF4-FFF2-40B4-BE49-F238E27FC236}">
                <a16:creationId xmlns:a16="http://schemas.microsoft.com/office/drawing/2014/main" id="{8B6B9DF5-EE7C-453F-9444-553196C6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2" descr="Immagine che contiene terra, esterni, erba&#10;&#10;Descrizione generata automaticamente">
            <a:extLst>
              <a:ext uri="{FF2B5EF4-FFF2-40B4-BE49-F238E27FC236}">
                <a16:creationId xmlns:a16="http://schemas.microsoft.com/office/drawing/2014/main" id="{87254E7B-6294-4ADC-A848-C66480A9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4669" y="1265097"/>
            <a:ext cx="9702973" cy="538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57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persona, cibo, interno&#10;&#10;Descrizione generata automaticamente">
            <a:extLst>
              <a:ext uri="{FF2B5EF4-FFF2-40B4-BE49-F238E27FC236}">
                <a16:creationId xmlns:a16="http://schemas.microsoft.com/office/drawing/2014/main" id="{A5D64E9E-C3D3-4E1D-A9E1-7D703F705B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73" y="1389730"/>
            <a:ext cx="5262239" cy="5216381"/>
          </a:xfrm>
          <a:prstGeom prst="rect">
            <a:avLst/>
          </a:prstGeom>
        </p:spPr>
      </p:pic>
      <p:pic>
        <p:nvPicPr>
          <p:cNvPr id="5" name="Immagine 4" descr="Immagine che contiene persona, Carne, Stagionatura, Macello&#10;&#10;Descrizione generata automaticamente">
            <a:extLst>
              <a:ext uri="{FF2B5EF4-FFF2-40B4-BE49-F238E27FC236}">
                <a16:creationId xmlns:a16="http://schemas.microsoft.com/office/drawing/2014/main" id="{B18AF16D-CD87-464C-903A-FA21284E14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402" y="1389730"/>
            <a:ext cx="3500684" cy="51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5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salsiccia, hotdog, cibo, aria aperta&#10;&#10;Descrizione generata automaticamente">
            <a:extLst>
              <a:ext uri="{FF2B5EF4-FFF2-40B4-BE49-F238E27FC236}">
                <a16:creationId xmlns:a16="http://schemas.microsoft.com/office/drawing/2014/main" id="{07583D69-D90D-457C-AC33-940DAD1E84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034" y="1191190"/>
            <a:ext cx="8380175" cy="54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88B3686-ECBE-4363-B2F2-517B14F11A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8" y="1195287"/>
            <a:ext cx="4804038" cy="5574535"/>
          </a:xfrm>
          <a:prstGeom prst="rect">
            <a:avLst/>
          </a:prstGeom>
        </p:spPr>
      </p:pic>
      <p:pic>
        <p:nvPicPr>
          <p:cNvPr id="5" name="Immagine 4" descr="Immagine che contiene Glutine, pane, cibo, prodotti da forno&#10;&#10;Descrizione generata automaticamente">
            <a:extLst>
              <a:ext uri="{FF2B5EF4-FFF2-40B4-BE49-F238E27FC236}">
                <a16:creationId xmlns:a16="http://schemas.microsoft.com/office/drawing/2014/main" id="{CBC377B6-131C-4699-B45C-AB5AA09652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488" y="1195287"/>
            <a:ext cx="5118077" cy="55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7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CB81A14B-28EF-4AC8-8854-387C11E11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3378976-F855-4C1A-831B-C33024C5E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2663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34057025-BD0C-4368-8077-02FDA9D37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8" y="2392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7169C309-EA75-4D87-8CC9-2A86580A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2387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E77D2433-68CF-4D76-AE4B-3AF04FB6A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8" y="2392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75006F5B-E99A-4D25-BFEB-F5723F243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975" y="2606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id="{6BE83DAA-5592-4359-8C90-D2025FE56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538" y="2606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89" name="Rectangle 9">
            <a:extLst>
              <a:ext uri="{FF2B5EF4-FFF2-40B4-BE49-F238E27FC236}">
                <a16:creationId xmlns:a16="http://schemas.microsoft.com/office/drawing/2014/main" id="{E5D2658F-77CB-4342-8BF6-5EC64DDF8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606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0" name="Rectangle 10">
            <a:extLst>
              <a:ext uri="{FF2B5EF4-FFF2-40B4-BE49-F238E27FC236}">
                <a16:creationId xmlns:a16="http://schemas.microsoft.com/office/drawing/2014/main" id="{0D721DD5-66BF-4971-BDD7-9E97A5D3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11541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id="{B906D022-0480-4DEA-9D35-A98A43448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288" y="2820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2" name="Rectangle 12">
            <a:extLst>
              <a:ext uri="{FF2B5EF4-FFF2-40B4-BE49-F238E27FC236}">
                <a16:creationId xmlns:a16="http://schemas.microsoft.com/office/drawing/2014/main" id="{8E6A1421-DCA3-4E45-9B83-2D846511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288" y="2273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3" name="Rectangle 13">
            <a:extLst>
              <a:ext uri="{FF2B5EF4-FFF2-40B4-BE49-F238E27FC236}">
                <a16:creationId xmlns:a16="http://schemas.microsoft.com/office/drawing/2014/main" id="{754AB36A-60F9-45A4-AA33-DA965355D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288" y="2820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4" name="Rectangle 14">
            <a:extLst>
              <a:ext uri="{FF2B5EF4-FFF2-40B4-BE49-F238E27FC236}">
                <a16:creationId xmlns:a16="http://schemas.microsoft.com/office/drawing/2014/main" id="{BD8C5591-2F87-4236-A6B5-7B516CB72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2587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5" name="Rectangle 15">
            <a:extLst>
              <a:ext uri="{FF2B5EF4-FFF2-40B4-BE49-F238E27FC236}">
                <a16:creationId xmlns:a16="http://schemas.microsoft.com/office/drawing/2014/main" id="{A1B43A9B-9A04-45C7-A54D-62CEE23C6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2587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6" name="Rectangle 16">
            <a:extLst>
              <a:ext uri="{FF2B5EF4-FFF2-40B4-BE49-F238E27FC236}">
                <a16:creationId xmlns:a16="http://schemas.microsoft.com/office/drawing/2014/main" id="{34F447D5-EA2A-4679-BC27-49E1B4568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288" y="2378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7" name="Rectangle 17">
            <a:extLst>
              <a:ext uri="{FF2B5EF4-FFF2-40B4-BE49-F238E27FC236}">
                <a16:creationId xmlns:a16="http://schemas.microsoft.com/office/drawing/2014/main" id="{21F41EAF-1BA4-4844-A950-D97266D0B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2773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8" name="Rectangle 18">
            <a:extLst>
              <a:ext uri="{FF2B5EF4-FFF2-40B4-BE49-F238E27FC236}">
                <a16:creationId xmlns:a16="http://schemas.microsoft.com/office/drawing/2014/main" id="{0D29E0EA-BBAA-4682-8CB3-876BFF446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350" y="284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99" name="Rectangle 19">
            <a:extLst>
              <a:ext uri="{FF2B5EF4-FFF2-40B4-BE49-F238E27FC236}">
                <a16:creationId xmlns:a16="http://schemas.microsoft.com/office/drawing/2014/main" id="{44E78B7F-80E1-402C-98FC-493990876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5" y="2840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id="{C52D5D2F-1E25-497B-ADB9-E0729DEBB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284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id="{3EB6378B-F884-44B9-9F49-7ED787B5A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863" y="2840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id="{A8EE351F-1F8A-46C1-93C5-8665F93FD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5" y="2840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id="{410C7B49-4B0E-4B70-B75C-EE847FDC1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284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id="{F0964291-7667-411F-934E-982ED4676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305" y="66363"/>
            <a:ext cx="10031238" cy="12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4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ahoma" panose="020B0604030504040204" pitchFamily="34" charset="0"/>
              </a:rPr>
              <a:t>AVES</a:t>
            </a:r>
          </a:p>
          <a:p>
            <a:pPr>
              <a:buClrTx/>
              <a:buFontTx/>
              <a:buNone/>
            </a:pPr>
            <a:r>
              <a:rPr lang="it-IT" altLang="it-IT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ahoma" panose="020B0604030504040204" pitchFamily="34" charset="0"/>
              </a:rPr>
              <a:t>Area Valorizzazione Economica e Sociale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id="{7E4BF586-AA9A-4EE7-9C98-5138BB6DF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2482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id="{25907B49-F4BD-4846-A28B-7BB2791D1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5" y="2482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id="{1709043A-8B3B-4811-BE0C-F6FC0AEDE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24876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id="{7ED0AD83-F873-4878-9CEE-1C6BAADCD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925" y="2482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9" name="Rectangle 29">
            <a:extLst>
              <a:ext uri="{FF2B5EF4-FFF2-40B4-BE49-F238E27FC236}">
                <a16:creationId xmlns:a16="http://schemas.microsoft.com/office/drawing/2014/main" id="{5489E2AA-73F3-422D-9BC6-A05464980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05" y="1818496"/>
            <a:ext cx="11115474" cy="412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55600" indent="-354013"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1270000" algn="l"/>
                <a:tab pos="2184400" algn="l"/>
                <a:tab pos="3098800" algn="l"/>
                <a:tab pos="4013200" algn="l"/>
                <a:tab pos="4927600" algn="l"/>
                <a:tab pos="5842000" algn="l"/>
                <a:tab pos="6756400" algn="l"/>
                <a:tab pos="7670800" algn="l"/>
                <a:tab pos="8585200" algn="l"/>
                <a:tab pos="9499600" algn="l"/>
                <a:tab pos="1041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endParaRPr lang="it-IT" altLang="it-IT" sz="18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Tahoma" panose="020B0604030504040204" pitchFamily="34" charset="0"/>
            </a:endParaRPr>
          </a:p>
          <a:p>
            <a:pPr marL="458787" indent="-457200" algn="just">
              <a:buClr>
                <a:srgbClr val="A33D1D"/>
              </a:buClr>
              <a:buFont typeface="Wingdings" panose="05000000000000000000" pitchFamily="2" charset="2"/>
              <a:buChar char="§"/>
            </a:pP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Sviluppo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di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progetti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per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incoraggiare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l’adozione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di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buone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pratiche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agricole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e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zootecniche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rispettose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dell’ambiente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e del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benessere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animale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;</a:t>
            </a:r>
          </a:p>
          <a:p>
            <a:pPr marL="458787" indent="-457200" algn="just">
              <a:buClr>
                <a:srgbClr val="A33D1D"/>
              </a:buClr>
              <a:buFont typeface="Wingdings" panose="05000000000000000000" pitchFamily="2" charset="2"/>
              <a:buChar char="§"/>
            </a:pPr>
            <a:endParaRPr lang="it-IT" altLang="it-IT" sz="2800" dirty="0">
              <a:solidFill>
                <a:srgbClr val="A33D1D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  <a:p>
            <a:pPr marL="458787" indent="-457200" algn="just">
              <a:buClr>
                <a:srgbClr val="A33D1D"/>
              </a:buClr>
              <a:buFont typeface="Wingdings" panose="05000000000000000000" pitchFamily="2" charset="2"/>
              <a:buChar char="§"/>
            </a:pP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Sviluppo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di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progetti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per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favorire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il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miglioramento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continuo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nella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gestione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aziendale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,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forestale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e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nella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qualità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delle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produzioni</a:t>
            </a:r>
            <a:r>
              <a:rPr lang="en-GB" altLang="it-IT" sz="20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;</a:t>
            </a:r>
          </a:p>
          <a:p>
            <a:pPr algn="just">
              <a:buClr>
                <a:srgbClr val="A33D1D"/>
              </a:buClr>
              <a:buFont typeface="Wingdings" panose="05000000000000000000" pitchFamily="2" charset="2"/>
              <a:buChar char="§"/>
            </a:pPr>
            <a:endParaRPr lang="en-GB" altLang="it-IT" sz="2000" dirty="0">
              <a:solidFill>
                <a:srgbClr val="A33D1D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  <a:p>
            <a:pPr marL="458787" indent="-457200" algn="just">
              <a:buClr>
                <a:srgbClr val="A33D1D"/>
              </a:buClr>
              <a:buFont typeface="Wingdings" panose="05000000000000000000" pitchFamily="2" charset="2"/>
              <a:buChar char="§"/>
            </a:pP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Valorizzazione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e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promozione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delle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attività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it-IT" sz="2800" dirty="0" err="1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agro-silvo-pastorali</a:t>
            </a:r>
            <a:r>
              <a:rPr lang="en-GB" altLang="it-IT" sz="2800" dirty="0">
                <a:solidFill>
                  <a:srgbClr val="A33D1D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buClrTx/>
              <a:buFontTx/>
              <a:buNone/>
            </a:pPr>
            <a:endParaRPr lang="en-GB" altLang="it-IT" sz="28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Immagine 7">
            <a:extLst>
              <a:ext uri="{FF2B5EF4-FFF2-40B4-BE49-F238E27FC236}">
                <a16:creationId xmlns:a16="http://schemas.microsoft.com/office/drawing/2014/main" id="{EC5FFF74-D0A7-4E89-88FF-E333EFD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17283"/>
            <a:ext cx="1003570" cy="100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6C27ECF-9DE7-420D-B221-16F8E36BC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26860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F2E45F8-C53B-45FE-80E6-9A697E4FD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963" y="2528889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6C89B5B1-B754-448C-86A1-B723C1D7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77740"/>
            <a:ext cx="8281987" cy="323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 il vecchio diceva, guardando lontano: "Immagina questo coperto di grano, immagina i frutti e immagina i fiori </a:t>
            </a:r>
            <a:br>
              <a:rPr lang="it-IT" alt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it-IT" alt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 pensa alle voci e pensa ai colori.</a:t>
            </a:r>
            <a:endParaRPr lang="it-IT" altLang="it-IT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br>
              <a:rPr lang="it-IT" alt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it-IT" alt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 in questa pianura, fin dove si perde, crescevano gli alberi e tutto era verde, cadeva la pioggia, segnavano i soli </a:t>
            </a:r>
            <a:br>
              <a:rPr lang="it-IT" alt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it-IT" alt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il ritmo dell'uomo e delle stagioni..." </a:t>
            </a:r>
          </a:p>
          <a:p>
            <a:pPr>
              <a:buClrTx/>
              <a:buFontTx/>
              <a:buNone/>
            </a:pPr>
            <a:endParaRPr lang="it-IT" altLang="it-IT" sz="1200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FRANCESCO GUCCINI</a:t>
            </a:r>
            <a:r>
              <a:rPr lang="it-IT" alt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it-IT" altLang="it-IT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Il vecchio e il bambino</a:t>
            </a: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D13F6B1E-1C20-46EF-A68D-CBE76F33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9587018-8368-4B35-BAAA-BAFDC5B34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846" y="3320187"/>
            <a:ext cx="5737714" cy="350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>
            <a:extLst>
              <a:ext uri="{FF2B5EF4-FFF2-40B4-BE49-F238E27FC236}">
                <a16:creationId xmlns:a16="http://schemas.microsoft.com/office/drawing/2014/main" id="{C9FD0BD1-423E-4B05-AB96-02B9ECEEF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977" y="93554"/>
            <a:ext cx="912651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Difesa della biodiversità agricola e zootecnica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9156DC7-2115-4CA5-A60A-331A0D29B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635" y="939584"/>
            <a:ext cx="9081856" cy="399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spcBef>
                <a:spcPct val="0"/>
              </a:spcBef>
              <a:spcAft>
                <a:spcPts val="1100"/>
              </a:spcAft>
              <a:buClrTx/>
              <a:buFont typeface="Wingdings" panose="05000000000000000000" pitchFamily="2" charset="2"/>
              <a:buChar char="ü"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Valorizzazione della </a:t>
            </a: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Patata </a:t>
            </a:r>
            <a:r>
              <a:rPr lang="it-IT" altLang="it-IT" sz="2000" b="1" dirty="0" err="1">
                <a:solidFill>
                  <a:srgbClr val="A33D1D"/>
                </a:solidFill>
                <a:latin typeface="Arial" panose="020B0604020202020204" pitchFamily="34" charset="0"/>
              </a:rPr>
              <a:t>Turchesa</a:t>
            </a:r>
            <a:endParaRPr lang="it-IT" altLang="it-IT" sz="2000" dirty="0">
              <a:solidFill>
                <a:srgbClr val="A33D1D"/>
              </a:solidFill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spcAft>
                <a:spcPts val="1100"/>
              </a:spcAft>
              <a:buClrTx/>
              <a:buFont typeface="Wingdings" panose="05000000000000000000" pitchFamily="2" charset="2"/>
              <a:buChar char="ü"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Valorizzazione della </a:t>
            </a: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Lenticchia di Santo Stefano di Sessanio</a:t>
            </a:r>
          </a:p>
          <a:p>
            <a:pPr marL="342900" indent="-342900" algn="just">
              <a:spcBef>
                <a:spcPct val="0"/>
              </a:spcBef>
              <a:spcAft>
                <a:spcPts val="1100"/>
              </a:spcAft>
              <a:buClrTx/>
              <a:buFont typeface="Wingdings" panose="05000000000000000000" pitchFamily="2" charset="2"/>
              <a:buChar char="ü"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Valorizzazione  del </a:t>
            </a: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Fagiolo a Olio e Pane di Paganica </a:t>
            </a:r>
          </a:p>
          <a:p>
            <a:pPr marL="342900" indent="-342900" algn="just" eaLnBrk="1" hangingPunct="1">
              <a:spcBef>
                <a:spcPct val="0"/>
              </a:spcBef>
              <a:spcAft>
                <a:spcPts val="1100"/>
              </a:spcAft>
              <a:buClrTx/>
              <a:buFont typeface="Wingdings" panose="05000000000000000000" pitchFamily="2" charset="2"/>
              <a:buChar char="ü"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Condivisione disciplinare produzione </a:t>
            </a: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Canestrato di Castel del Monte</a:t>
            </a:r>
          </a:p>
          <a:p>
            <a:pPr marL="342900" indent="-342900" algn="just">
              <a:spcBef>
                <a:spcPct val="0"/>
              </a:spcBef>
              <a:spcAft>
                <a:spcPts val="1100"/>
              </a:spcAft>
              <a:buClrTx/>
              <a:buFont typeface="Wingdings" panose="05000000000000000000" pitchFamily="2" charset="2"/>
              <a:buChar char="ü"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Condivisione disciplinare produzione </a:t>
            </a: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Pecorino di Farindola</a:t>
            </a:r>
          </a:p>
          <a:p>
            <a:pPr marL="342900" indent="-342900" algn="just">
              <a:spcBef>
                <a:spcPct val="0"/>
              </a:spcBef>
              <a:spcAft>
                <a:spcPts val="1100"/>
              </a:spcAft>
              <a:buClrTx/>
              <a:buFont typeface="Wingdings" panose="05000000000000000000" pitchFamily="2" charset="2"/>
              <a:buChar char="ü"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Condivisione disciplinare produzione </a:t>
            </a: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Mortadella di Campotosto</a:t>
            </a:r>
          </a:p>
          <a:p>
            <a:pPr marL="342900" indent="-342900" algn="just">
              <a:spcBef>
                <a:spcPct val="0"/>
              </a:spcBef>
              <a:spcAft>
                <a:spcPts val="1100"/>
              </a:spcAft>
              <a:buClrTx/>
              <a:buFont typeface="Wingdings" panose="05000000000000000000" pitchFamily="2" charset="2"/>
              <a:buChar char="ü"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Condivisione disciplinare produzione </a:t>
            </a: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Salsiccia di Fegato Aquilana</a:t>
            </a:r>
          </a:p>
          <a:p>
            <a:pPr marL="342900" indent="-342900" algn="just">
              <a:spcBef>
                <a:spcPct val="0"/>
              </a:spcBef>
              <a:spcAft>
                <a:spcPts val="1100"/>
              </a:spcAft>
              <a:buClrTx/>
              <a:buFont typeface="Wingdings" panose="05000000000000000000" pitchFamily="2" charset="2"/>
              <a:buChar char="ü"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Valorizzazione della </a:t>
            </a: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Capra Teramana</a:t>
            </a:r>
          </a:p>
          <a:p>
            <a:pPr marL="342900" indent="-342900" algn="just">
              <a:spcBef>
                <a:spcPct val="0"/>
              </a:spcBef>
              <a:spcAft>
                <a:spcPts val="1100"/>
              </a:spcAft>
              <a:buClrTx/>
              <a:buFont typeface="Wingdings" panose="05000000000000000000" pitchFamily="2" charset="2"/>
              <a:buChar char="ü"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Recupero della </a:t>
            </a: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Pecora </a:t>
            </a:r>
            <a:r>
              <a:rPr lang="it-IT" altLang="it-IT" sz="2000" b="1" dirty="0" err="1">
                <a:solidFill>
                  <a:srgbClr val="A33D1D"/>
                </a:solidFill>
                <a:latin typeface="Arial" panose="020B0604020202020204" pitchFamily="34" charset="0"/>
              </a:rPr>
              <a:t>Pagliarola</a:t>
            </a:r>
            <a:endParaRPr lang="it-IT" altLang="it-IT" sz="2000" b="1" dirty="0">
              <a:solidFill>
                <a:srgbClr val="A33D1D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Immagine 12" descr="Immagine che contiene pianta, prodotto, viola, tavolo&#10;&#10;Descrizione generata automaticamente">
            <a:extLst>
              <a:ext uri="{FF2B5EF4-FFF2-40B4-BE49-F238E27FC236}">
                <a16:creationId xmlns:a16="http://schemas.microsoft.com/office/drawing/2014/main" id="{E6E820E0-D179-49EA-A741-D7EE4FCD8F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342" y="5016647"/>
            <a:ext cx="1226854" cy="1636379"/>
          </a:xfrm>
          <a:prstGeom prst="rect">
            <a:avLst/>
          </a:prstGeom>
        </p:spPr>
      </p:pic>
      <p:pic>
        <p:nvPicPr>
          <p:cNvPr id="14" name="Immagine 13" descr="Immagine che contiene formaggio, Gruviera, Formaggio a pasta fusa, latticino&#10;&#10;Descrizione generata automaticamente">
            <a:extLst>
              <a:ext uri="{FF2B5EF4-FFF2-40B4-BE49-F238E27FC236}">
                <a16:creationId xmlns:a16="http://schemas.microsoft.com/office/drawing/2014/main" id="{64629454-A985-4AF3-8D55-8D944FBD42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133" y="5003881"/>
            <a:ext cx="1983954" cy="1636379"/>
          </a:xfrm>
          <a:prstGeom prst="rect">
            <a:avLst/>
          </a:prstGeom>
        </p:spPr>
      </p:pic>
      <p:pic>
        <p:nvPicPr>
          <p:cNvPr id="3" name="Immagine 2" descr="Immagine che contiene fagiolo, interno, borsa, cibo&#10;&#10;Descrizione generata automaticamente">
            <a:extLst>
              <a:ext uri="{FF2B5EF4-FFF2-40B4-BE49-F238E27FC236}">
                <a16:creationId xmlns:a16="http://schemas.microsoft.com/office/drawing/2014/main" id="{52543594-B24A-4708-AD70-6E81C8E130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2" r="9144"/>
          <a:stretch/>
        </p:blipFill>
        <p:spPr>
          <a:xfrm>
            <a:off x="3047192" y="5012759"/>
            <a:ext cx="1561630" cy="1636379"/>
          </a:xfrm>
          <a:prstGeom prst="rect">
            <a:avLst/>
          </a:prstGeom>
        </p:spPr>
      </p:pic>
      <p:pic>
        <p:nvPicPr>
          <p:cNvPr id="5" name="Immagine 4" descr="Immagine che contiene latticino, formaggio, cibo, Alimento base&#10;&#10;Descrizione generata automaticamente">
            <a:extLst>
              <a:ext uri="{FF2B5EF4-FFF2-40B4-BE49-F238E27FC236}">
                <a16:creationId xmlns:a16="http://schemas.microsoft.com/office/drawing/2014/main" id="{26004214-A987-490B-9BF9-D186EACD17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7" r="8838"/>
          <a:stretch/>
        </p:blipFill>
        <p:spPr>
          <a:xfrm>
            <a:off x="6711326" y="4994474"/>
            <a:ext cx="1983954" cy="1645786"/>
          </a:xfrm>
          <a:prstGeom prst="rect">
            <a:avLst/>
          </a:prstGeom>
        </p:spPr>
      </p:pic>
      <p:pic>
        <p:nvPicPr>
          <p:cNvPr id="7" name="Immagine 6" descr="Immagine che contiene verdura, cibo&#10;&#10;Descrizione generata automaticamente">
            <a:extLst>
              <a:ext uri="{FF2B5EF4-FFF2-40B4-BE49-F238E27FC236}">
                <a16:creationId xmlns:a16="http://schemas.microsoft.com/office/drawing/2014/main" id="{4838E161-D1C9-4050-9003-B3C2285F3C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r="8327"/>
          <a:stretch/>
        </p:blipFill>
        <p:spPr>
          <a:xfrm>
            <a:off x="55452" y="5003881"/>
            <a:ext cx="1649231" cy="1662046"/>
          </a:xfrm>
          <a:prstGeom prst="rect">
            <a:avLst/>
          </a:prstGeom>
        </p:spPr>
      </p:pic>
      <p:pic>
        <p:nvPicPr>
          <p:cNvPr id="20" name="Immagine 2" descr="Immagine che contiene cane, mammifero, esterni, nero&#10;&#10;Descrizione generata automaticamente">
            <a:extLst>
              <a:ext uri="{FF2B5EF4-FFF2-40B4-BE49-F238E27FC236}">
                <a16:creationId xmlns:a16="http://schemas.microsoft.com/office/drawing/2014/main" id="{F6764717-6BDF-4794-88CD-887619D6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28" y="4996961"/>
            <a:ext cx="1402583" cy="166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559B622-76C7-46A1-9E8B-9133096562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lum/>
            <a:alphaModFix/>
          </a:blip>
          <a:srcRect r="7677"/>
          <a:stretch/>
        </p:blipFill>
        <p:spPr>
          <a:xfrm>
            <a:off x="10171864" y="5005838"/>
            <a:ext cx="1972879" cy="164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5493C87-4307-4CD2-82CC-83EFE167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57" y="93554"/>
            <a:ext cx="569565" cy="56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30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C9D28968-166F-4BBB-BF69-91A23AD65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9D325C11-C59D-44AB-AD3A-8C3BDBBDF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769" y="124023"/>
            <a:ext cx="9832063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imes New Roman" panose="02020603050405020304" pitchFamily="18" charset="0"/>
              </a:rPr>
              <a:t>Recupero di un’antica varietà di Patata detta  “TURCHESA”</a:t>
            </a:r>
          </a:p>
        </p:txBody>
      </p:sp>
      <p:pic>
        <p:nvPicPr>
          <p:cNvPr id="53253" name="Picture 5">
            <a:extLst>
              <a:ext uri="{FF2B5EF4-FFF2-40B4-BE49-F238E27FC236}">
                <a16:creationId xmlns:a16="http://schemas.microsoft.com/office/drawing/2014/main" id="{E8DD298A-2B3E-49C9-8095-BD8A2467F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5" y="1592763"/>
            <a:ext cx="354965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6C5C7B29-FA68-498B-84A6-255E61E17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322507"/>
            <a:ext cx="747617" cy="74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4E09AAE-F511-4ED1-B5CC-0F7891722C7E}"/>
              </a:ext>
            </a:extLst>
          </p:cNvPr>
          <p:cNvSpPr/>
          <p:nvPr/>
        </p:nvSpPr>
        <p:spPr>
          <a:xfrm>
            <a:off x="4442234" y="2126323"/>
            <a:ext cx="7064720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600"/>
              </a:spcAft>
              <a:buClr>
                <a:srgbClr val="A33D1D"/>
              </a:buClr>
              <a:buFont typeface="Wingdings" panose="05000000000000000000" pitchFamily="2" charset="2"/>
              <a:buChar char="§"/>
            </a:pPr>
            <a:r>
              <a:rPr lang="it-IT" altLang="it-IT" dirty="0">
                <a:solidFill>
                  <a:srgbClr val="A33D1D"/>
                </a:solidFill>
                <a:latin typeface="Tahoma" panose="020B0604030504040204" pitchFamily="34" charset="0"/>
              </a:rPr>
              <a:t>Recupero e diffusione di questa antica varietà;</a:t>
            </a:r>
            <a:endParaRPr lang="it-IT" altLang="it-IT" sz="1200" dirty="0">
              <a:solidFill>
                <a:srgbClr val="A33D1D"/>
              </a:solidFill>
              <a:latin typeface="Tahoma" panose="020B0604030504040204" pitchFamily="34" charset="0"/>
            </a:endParaRPr>
          </a:p>
          <a:p>
            <a:pPr marL="285750" indent="-285750" algn="just">
              <a:spcAft>
                <a:spcPts val="1600"/>
              </a:spcAft>
              <a:buClr>
                <a:srgbClr val="A33D1D"/>
              </a:buClr>
              <a:buFont typeface="Wingdings" panose="05000000000000000000" pitchFamily="2" charset="2"/>
              <a:buChar char="§"/>
            </a:pPr>
            <a:r>
              <a:rPr lang="it-IT" altLang="it-IT" dirty="0">
                <a:solidFill>
                  <a:srgbClr val="A33D1D"/>
                </a:solidFill>
                <a:latin typeface="Tahoma" panose="020B0604030504040204" pitchFamily="34" charset="0"/>
              </a:rPr>
              <a:t>Incremento della conoscenza delle esigenze agronomiche e fisiologiche della varietà;</a:t>
            </a:r>
          </a:p>
          <a:p>
            <a:pPr marL="285750" indent="-285750" algn="just">
              <a:spcAft>
                <a:spcPts val="1600"/>
              </a:spcAft>
              <a:buClr>
                <a:srgbClr val="A33D1D"/>
              </a:buClr>
              <a:buFont typeface="Wingdings" panose="05000000000000000000" pitchFamily="2" charset="2"/>
              <a:buChar char="§"/>
            </a:pPr>
            <a:r>
              <a:rPr lang="it-IT" altLang="it-IT" dirty="0">
                <a:solidFill>
                  <a:srgbClr val="A33D1D"/>
                </a:solidFill>
                <a:latin typeface="Tahoma" panose="020B0604030504040204" pitchFamily="34" charset="0"/>
              </a:rPr>
              <a:t>Riconoscimento della varietà quale PAT prodotto agroalimentare tradizionale della Regione Abruzzo e Lazio</a:t>
            </a:r>
            <a:endParaRPr lang="it-IT" altLang="it-IT" sz="1200" dirty="0">
              <a:solidFill>
                <a:srgbClr val="A33D1D"/>
              </a:solidFill>
              <a:latin typeface="Tahoma" panose="020B0604030504040204" pitchFamily="34" charset="0"/>
            </a:endParaRPr>
          </a:p>
          <a:p>
            <a:pPr marL="285750" indent="-285750" algn="just">
              <a:spcAft>
                <a:spcPts val="1600"/>
              </a:spcAft>
              <a:buClr>
                <a:srgbClr val="A33D1D"/>
              </a:buClr>
              <a:buFont typeface="Wingdings" panose="05000000000000000000" pitchFamily="2" charset="2"/>
              <a:buChar char="§"/>
            </a:pPr>
            <a:r>
              <a:rPr lang="it-IT" altLang="it-IT" dirty="0">
                <a:solidFill>
                  <a:srgbClr val="A33D1D"/>
                </a:solidFill>
                <a:latin typeface="Tahoma" panose="020B0604030504040204" pitchFamily="34" charset="0"/>
              </a:rPr>
              <a:t>Nascita di un’associazione per la coltivazione e la commercializzazione della patata secondo precise regole  e linee guida;</a:t>
            </a:r>
            <a:endParaRPr lang="it-IT" altLang="it-IT" sz="1200" dirty="0">
              <a:solidFill>
                <a:srgbClr val="A33D1D"/>
              </a:solidFill>
              <a:latin typeface="Tahoma" panose="020B0604030504040204" pitchFamily="34" charset="0"/>
            </a:endParaRPr>
          </a:p>
          <a:p>
            <a:pPr marL="285750" indent="-285750" algn="just">
              <a:spcAft>
                <a:spcPts val="1600"/>
              </a:spcAft>
              <a:buClr>
                <a:srgbClr val="A33D1D"/>
              </a:buClr>
              <a:buFont typeface="Wingdings" panose="05000000000000000000" pitchFamily="2" charset="2"/>
              <a:buChar char="§"/>
            </a:pPr>
            <a:r>
              <a:rPr lang="it-IT" altLang="it-IT" dirty="0">
                <a:solidFill>
                  <a:srgbClr val="A33D1D"/>
                </a:solidFill>
                <a:latin typeface="Tahoma" panose="020B0604030504040204" pitchFamily="34" charset="0"/>
              </a:rPr>
              <a:t>Incremento del concetto consumi locali e produzioni a Km 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>
            <a:extLst>
              <a:ext uri="{FF2B5EF4-FFF2-40B4-BE49-F238E27FC236}">
                <a16:creationId xmlns:a16="http://schemas.microsoft.com/office/drawing/2014/main" id="{C32FF25E-566E-403E-8B2B-BCF1906AC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31384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075" name="Rectangle 8">
            <a:extLst>
              <a:ext uri="{FF2B5EF4-FFF2-40B4-BE49-F238E27FC236}">
                <a16:creationId xmlns:a16="http://schemas.microsoft.com/office/drawing/2014/main" id="{2D058E84-A890-440A-8C69-37667D14E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75" y="271462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076" name="Rectangle 10">
            <a:extLst>
              <a:ext uri="{FF2B5EF4-FFF2-40B4-BE49-F238E27FC236}">
                <a16:creationId xmlns:a16="http://schemas.microsoft.com/office/drawing/2014/main" id="{BC1413CF-E2F8-49DD-8310-1522AF7BB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271462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9115E103-2C7A-4348-8147-1D3DCA26D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595" y="233359"/>
            <a:ext cx="798998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Bio-monitoriaggio</a:t>
            </a: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 ambientale mediante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l’analisi dei mieli e dei pollini del Parco</a:t>
            </a:r>
          </a:p>
        </p:txBody>
      </p:sp>
      <p:pic>
        <p:nvPicPr>
          <p:cNvPr id="10" name="Immagine 9" descr="Immagine che contiene aria aperta, albero, insetto, Borragine&#10;&#10;Descrizione generata automaticamente">
            <a:extLst>
              <a:ext uri="{FF2B5EF4-FFF2-40B4-BE49-F238E27FC236}">
                <a16:creationId xmlns:a16="http://schemas.microsoft.com/office/drawing/2014/main" id="{DAB141B5-9C76-465F-BBD7-65DF02F13D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71" y="1462899"/>
            <a:ext cx="3801693" cy="5068923"/>
          </a:xfrm>
          <a:prstGeom prst="rect">
            <a:avLst/>
          </a:prstGeom>
        </p:spPr>
      </p:pic>
      <p:pic>
        <p:nvPicPr>
          <p:cNvPr id="11" name="Immagine 10" descr="Immagine che contiene Barattolo di vetro, Conserve, Contenitori per alimenti, coperchio&#10;&#10;Descrizione generata automaticamente">
            <a:extLst>
              <a:ext uri="{FF2B5EF4-FFF2-40B4-BE49-F238E27FC236}">
                <a16:creationId xmlns:a16="http://schemas.microsoft.com/office/drawing/2014/main" id="{28A5F5A9-6B79-4B86-AB4E-DD7418E4AB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392" y="1456004"/>
            <a:ext cx="6776953" cy="508271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5DEB101-8A61-483E-B53A-1BE12636E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31" y="221104"/>
            <a:ext cx="569565" cy="56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8">
            <a:extLst>
              <a:ext uri="{FF2B5EF4-FFF2-40B4-BE49-F238E27FC236}">
                <a16:creationId xmlns:a16="http://schemas.microsoft.com/office/drawing/2014/main" id="{EA8D9013-696A-48E7-8677-3E48DB35B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166211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1749" name="Rectangle 9">
            <a:extLst>
              <a:ext uri="{FF2B5EF4-FFF2-40B4-BE49-F238E27FC236}">
                <a16:creationId xmlns:a16="http://schemas.microsoft.com/office/drawing/2014/main" id="{A5B62C4A-8CD6-44AA-BD7A-8B786770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325755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1750" name="AutoShape 10">
            <a:extLst>
              <a:ext uri="{FF2B5EF4-FFF2-40B4-BE49-F238E27FC236}">
                <a16:creationId xmlns:a16="http://schemas.microsoft.com/office/drawing/2014/main" id="{F92C9126-44B4-46D5-BA4A-C5AFEC99FFB1}"/>
              </a:ext>
            </a:extLst>
          </p:cNvPr>
          <p:cNvSpPr>
            <a:spLocks noRot="1" noChangeAspect="1" noMove="1" noResize="1" noChangeArrowheads="1"/>
          </p:cNvSpPr>
          <p:nvPr/>
        </p:nvSpPr>
        <p:spPr bwMode="auto">
          <a:xfrm>
            <a:off x="4781550" y="3257550"/>
            <a:ext cx="2628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DF5E02D-D403-4034-9C1C-C78B73B00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100" y="219276"/>
            <a:ext cx="76467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ALTITUDINE ED EPOCA DI RACCOLTA MILLEFIORI</a:t>
            </a:r>
          </a:p>
        </p:txBody>
      </p:sp>
      <p:pic>
        <p:nvPicPr>
          <p:cNvPr id="10" name="Immagine 7">
            <a:extLst>
              <a:ext uri="{FF2B5EF4-FFF2-40B4-BE49-F238E27FC236}">
                <a16:creationId xmlns:a16="http://schemas.microsoft.com/office/drawing/2014/main" id="{B79BFECD-6BF4-4FD7-B4DE-A8C90794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75" y="165325"/>
            <a:ext cx="569565" cy="56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ella 3">
            <a:extLst>
              <a:ext uri="{FF2B5EF4-FFF2-40B4-BE49-F238E27FC236}">
                <a16:creationId xmlns:a16="http://schemas.microsoft.com/office/drawing/2014/main" id="{01BE15C8-DAFD-4D63-987B-A7515E3BFCF7}"/>
              </a:ext>
            </a:extLst>
          </p:cNvPr>
          <p:cNvGraphicFramePr>
            <a:graphicFrameLocks noGrp="1"/>
          </p:cNvGraphicFramePr>
          <p:nvPr/>
        </p:nvGraphicFramePr>
        <p:xfrm>
          <a:off x="540258" y="829726"/>
          <a:ext cx="11493247" cy="1723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110">
                  <a:extLst>
                    <a:ext uri="{9D8B030D-6E8A-4147-A177-3AD203B41FA5}">
                      <a16:colId xmlns:a16="http://schemas.microsoft.com/office/drawing/2014/main" val="4239025057"/>
                    </a:ext>
                  </a:extLst>
                </a:gridCol>
                <a:gridCol w="1450848">
                  <a:extLst>
                    <a:ext uri="{9D8B030D-6E8A-4147-A177-3AD203B41FA5}">
                      <a16:colId xmlns:a16="http://schemas.microsoft.com/office/drawing/2014/main" val="1551027499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4189302841"/>
                    </a:ext>
                  </a:extLst>
                </a:gridCol>
                <a:gridCol w="6815329">
                  <a:extLst>
                    <a:ext uri="{9D8B030D-6E8A-4147-A177-3AD203B41FA5}">
                      <a16:colId xmlns:a16="http://schemas.microsoft.com/office/drawing/2014/main" val="892984123"/>
                    </a:ext>
                  </a:extLst>
                </a:gridCol>
              </a:tblGrid>
              <a:tr h="5719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Altitudine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A33D1D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Epoca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A33D1D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Tipi pollinici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A33D1D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Specie riscontrate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715008"/>
                  </a:ext>
                </a:extLst>
              </a:tr>
              <a:tr h="571979">
                <a:tc rowSpan="2">
                  <a:txBody>
                    <a:bodyPr/>
                    <a:lstStyle/>
                    <a:p>
                      <a:pPr algn="ctr"/>
                      <a:r>
                        <a:rPr lang="it-IT" altLang="it-IT" sz="1600" b="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&lt;  400 m </a:t>
                      </a:r>
                      <a:r>
                        <a:rPr lang="it-IT" altLang="it-IT" sz="1600" b="0" kern="120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sl</a:t>
                      </a:r>
                      <a:r>
                        <a:rPr lang="it-IT" altLang="it-IT" sz="1600" b="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</a:t>
                      </a:r>
                      <a:endParaRPr lang="it-IT" sz="16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    Primaverile</a:t>
                      </a:r>
                      <a:endParaRPr lang="it-IT" sz="1600" b="0" dirty="0">
                        <a:solidFill>
                          <a:srgbClr val="A33D1D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90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Acacia, orniello, pero, salice, acero, sanguinello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8226"/>
                  </a:ext>
                </a:extLst>
              </a:tr>
              <a:tr h="473248">
                <a:tc vMerge="1">
                  <a:txBody>
                    <a:bodyPr/>
                    <a:lstStyle/>
                    <a:p>
                      <a:endParaRPr lang="it-IT" sz="18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Estiva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81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Edera, asparago, artemisia, medica, chenopodiacee, </a:t>
                      </a:r>
                      <a:r>
                        <a:rPr lang="it-IT" altLang="it-IT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dipsacee</a:t>
                      </a:r>
                      <a:endParaRPr lang="it-IT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399076"/>
                  </a:ext>
                </a:extLst>
              </a:tr>
            </a:tbl>
          </a:graphicData>
        </a:graphic>
      </p:graphicFrame>
      <p:graphicFrame>
        <p:nvGraphicFramePr>
          <p:cNvPr id="13" name="Tabella 3">
            <a:extLst>
              <a:ext uri="{FF2B5EF4-FFF2-40B4-BE49-F238E27FC236}">
                <a16:creationId xmlns:a16="http://schemas.microsoft.com/office/drawing/2014/main" id="{E346B6D6-BF0C-4365-9FD8-4E9FAD0340B3}"/>
              </a:ext>
            </a:extLst>
          </p:cNvPr>
          <p:cNvGraphicFramePr>
            <a:graphicFrameLocks noGrp="1"/>
          </p:cNvGraphicFramePr>
          <p:nvPr/>
        </p:nvGraphicFramePr>
        <p:xfrm>
          <a:off x="530352" y="2813265"/>
          <a:ext cx="11493246" cy="1723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592">
                  <a:extLst>
                    <a:ext uri="{9D8B030D-6E8A-4147-A177-3AD203B41FA5}">
                      <a16:colId xmlns:a16="http://schemas.microsoft.com/office/drawing/2014/main" val="4239025057"/>
                    </a:ext>
                  </a:extLst>
                </a:gridCol>
                <a:gridCol w="1489989">
                  <a:extLst>
                    <a:ext uri="{9D8B030D-6E8A-4147-A177-3AD203B41FA5}">
                      <a16:colId xmlns:a16="http://schemas.microsoft.com/office/drawing/2014/main" val="1551027499"/>
                    </a:ext>
                  </a:extLst>
                </a:gridCol>
                <a:gridCol w="1521435">
                  <a:extLst>
                    <a:ext uri="{9D8B030D-6E8A-4147-A177-3AD203B41FA5}">
                      <a16:colId xmlns:a16="http://schemas.microsoft.com/office/drawing/2014/main" val="4189302841"/>
                    </a:ext>
                  </a:extLst>
                </a:gridCol>
                <a:gridCol w="6793230">
                  <a:extLst>
                    <a:ext uri="{9D8B030D-6E8A-4147-A177-3AD203B41FA5}">
                      <a16:colId xmlns:a16="http://schemas.microsoft.com/office/drawing/2014/main" val="892984123"/>
                    </a:ext>
                  </a:extLst>
                </a:gridCol>
              </a:tblGrid>
              <a:tr h="5719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Altitudine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A33D1D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Epoca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A33D1D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Tipi pollinici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A33D1D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Specie riscontrate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715008"/>
                  </a:ext>
                </a:extLst>
              </a:tr>
              <a:tr h="571979">
                <a:tc rowSpan="2">
                  <a:txBody>
                    <a:bodyPr/>
                    <a:lstStyle/>
                    <a:p>
                      <a:pPr algn="ctr"/>
                      <a:r>
                        <a:rPr lang="it-IT" altLang="it-IT" sz="1600" b="1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 </a:t>
                      </a:r>
                      <a:r>
                        <a:rPr lang="it-IT" altLang="it-IT" sz="1600" b="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400-800 m </a:t>
                      </a:r>
                      <a:r>
                        <a:rPr lang="it-IT" altLang="it-IT" sz="1600" b="0" kern="120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sl</a:t>
                      </a:r>
                      <a:r>
                        <a:rPr lang="it-IT" altLang="it-IT" sz="1600" b="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</a:t>
                      </a:r>
                      <a:endParaRPr lang="it-IT" sz="16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    Primaverile</a:t>
                      </a:r>
                      <a:endParaRPr lang="it-IT" sz="1600" b="0" dirty="0">
                        <a:solidFill>
                          <a:srgbClr val="A33D1D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87</a:t>
                      </a:r>
                      <a:endParaRPr lang="it-IT" sz="1600" b="0" dirty="0">
                        <a:solidFill>
                          <a:srgbClr val="A33D1D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Orniello, </a:t>
                      </a:r>
                      <a:r>
                        <a:rPr lang="it-IT" altLang="it-IT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prunus</a:t>
                      </a: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, salice, acero, ginestrino, trifoglio, lupinella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8226"/>
                  </a:ext>
                </a:extLst>
              </a:tr>
              <a:tr h="473248">
                <a:tc vMerge="1">
                  <a:txBody>
                    <a:bodyPr/>
                    <a:lstStyle/>
                    <a:p>
                      <a:endParaRPr lang="it-IT" sz="18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Estiva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94</a:t>
                      </a:r>
                      <a:endParaRPr lang="it-IT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Piantaggine, edera, asparago, artemisia, castagno</a:t>
                      </a:r>
                      <a:endParaRPr lang="it-IT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399076"/>
                  </a:ext>
                </a:extLst>
              </a:tr>
            </a:tbl>
          </a:graphicData>
        </a:graphic>
      </p:graphicFrame>
      <p:graphicFrame>
        <p:nvGraphicFramePr>
          <p:cNvPr id="14" name="Tabella 3">
            <a:extLst>
              <a:ext uri="{FF2B5EF4-FFF2-40B4-BE49-F238E27FC236}">
                <a16:creationId xmlns:a16="http://schemas.microsoft.com/office/drawing/2014/main" id="{392BFD15-C613-4DC2-BDA2-3D2058AA6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675118"/>
              </p:ext>
            </p:extLst>
          </p:nvPr>
        </p:nvGraphicFramePr>
        <p:xfrm>
          <a:off x="512064" y="4794465"/>
          <a:ext cx="11493246" cy="1730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496">
                  <a:extLst>
                    <a:ext uri="{9D8B030D-6E8A-4147-A177-3AD203B41FA5}">
                      <a16:colId xmlns:a16="http://schemas.microsoft.com/office/drawing/2014/main" val="4239025057"/>
                    </a:ext>
                  </a:extLst>
                </a:gridCol>
                <a:gridCol w="1511808">
                  <a:extLst>
                    <a:ext uri="{9D8B030D-6E8A-4147-A177-3AD203B41FA5}">
                      <a16:colId xmlns:a16="http://schemas.microsoft.com/office/drawing/2014/main" val="155102749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89302841"/>
                    </a:ext>
                  </a:extLst>
                </a:gridCol>
                <a:gridCol w="6774942">
                  <a:extLst>
                    <a:ext uri="{9D8B030D-6E8A-4147-A177-3AD203B41FA5}">
                      <a16:colId xmlns:a16="http://schemas.microsoft.com/office/drawing/2014/main" val="892984123"/>
                    </a:ext>
                  </a:extLst>
                </a:gridCol>
              </a:tblGrid>
              <a:tr h="5719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Altitudine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A33D1D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Epoca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A33D1D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Tipi pollinici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A33D1D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Specie riscontrate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715008"/>
                  </a:ext>
                </a:extLst>
              </a:tr>
              <a:tr h="571979">
                <a:tc rowSpan="2">
                  <a:txBody>
                    <a:bodyPr/>
                    <a:lstStyle/>
                    <a:p>
                      <a:pPr algn="ctr"/>
                      <a:r>
                        <a:rPr lang="it-IT" altLang="it-IT" sz="1600" dirty="0">
                          <a:latin typeface="Impact" panose="020B080603090205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altLang="it-IT" sz="1600" b="0" dirty="0">
                          <a:solidFill>
                            <a:srgbClr val="9933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&gt; 800 m slm</a:t>
                      </a:r>
                      <a:endParaRPr lang="it-IT" sz="16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    Primaverile</a:t>
                      </a:r>
                      <a:endParaRPr lang="it-IT" sz="1600" b="0" dirty="0">
                        <a:solidFill>
                          <a:srgbClr val="A33D1D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77</a:t>
                      </a:r>
                      <a:endParaRPr lang="it-IT" sz="1600" b="0" dirty="0">
                        <a:solidFill>
                          <a:srgbClr val="A33D1D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ginestrino, lupinella, castagno, eliantemo, coronilla, ranuncolo, </a:t>
                      </a:r>
                      <a:r>
                        <a:rPr lang="it-IT" altLang="it-IT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nontiscordardimè</a:t>
                      </a:r>
                      <a:endParaRPr lang="it-IT" altLang="it-IT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8226"/>
                  </a:ext>
                </a:extLst>
              </a:tr>
              <a:tr h="473248">
                <a:tc vMerge="1">
                  <a:txBody>
                    <a:bodyPr/>
                    <a:lstStyle/>
                    <a:p>
                      <a:endParaRPr lang="it-IT" sz="18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Estiva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125</a:t>
                      </a:r>
                      <a:endParaRPr lang="it-IT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Lupinella, castagno crucifere ombrellifere, fiordaliso, edera, asparago, artemisia calcatreppola, </a:t>
                      </a:r>
                      <a:r>
                        <a:rPr lang="it-IT" altLang="it-IT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pelina</a:t>
                      </a:r>
                      <a:r>
                        <a:rPr lang="it-IT" altLang="it-IT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Tahoma" panose="020B0604030504040204" pitchFamily="34" charset="0"/>
                        </a:rPr>
                        <a:t> </a:t>
                      </a:r>
                      <a:endParaRPr lang="it-IT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39907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>
            <a:extLst>
              <a:ext uri="{FF2B5EF4-FFF2-40B4-BE49-F238E27FC236}">
                <a16:creationId xmlns:a16="http://schemas.microsoft.com/office/drawing/2014/main" id="{F4891A2E-4911-4DC9-A07B-3ACD33632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200" y="260350"/>
            <a:ext cx="7569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600" b="1">
                <a:solidFill>
                  <a:srgbClr val="B84700"/>
                </a:solidFill>
                <a:latin typeface="Arial" panose="020B0604020202020204" pitchFamily="34" charset="0"/>
              </a:rPr>
              <a:t>TRA LE FINALITA’ DI UN'AREA PROTETTA ….</a:t>
            </a:r>
          </a:p>
        </p:txBody>
      </p:sp>
      <p:pic>
        <p:nvPicPr>
          <p:cNvPr id="15365" name="Picture 4">
            <a:extLst>
              <a:ext uri="{FF2B5EF4-FFF2-40B4-BE49-F238E27FC236}">
                <a16:creationId xmlns:a16="http://schemas.microsoft.com/office/drawing/2014/main" id="{BF1ACA21-5394-4EA8-98B4-74346B55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085178"/>
            <a:ext cx="1860550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5">
            <a:extLst>
              <a:ext uri="{FF2B5EF4-FFF2-40B4-BE49-F238E27FC236}">
                <a16:creationId xmlns:a16="http://schemas.microsoft.com/office/drawing/2014/main" id="{055B3689-46B4-4859-8693-D05B2F3EC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225" y="4117975"/>
            <a:ext cx="3733800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7" name="Picture 6">
            <a:extLst>
              <a:ext uri="{FF2B5EF4-FFF2-40B4-BE49-F238E27FC236}">
                <a16:creationId xmlns:a16="http://schemas.microsoft.com/office/drawing/2014/main" id="{7D9C648E-6B6A-4278-BF62-B7D7554D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4086766"/>
            <a:ext cx="3241675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07" r="88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D75CDED-6F18-4E16-8B11-5DBA85524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5519938-5ECC-425F-8641-B65C77A6FA4C}"/>
              </a:ext>
            </a:extLst>
          </p:cNvPr>
          <p:cNvSpPr/>
          <p:nvPr/>
        </p:nvSpPr>
        <p:spPr>
          <a:xfrm>
            <a:off x="1333500" y="1318672"/>
            <a:ext cx="9525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Realizzazione di un'integrazione tra uomo e ambiente naturale, anche mediante la salvaguardia delle attività agro-</a:t>
            </a:r>
            <a:r>
              <a:rPr lang="it-IT" altLang="it-IT" sz="3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silvo</a:t>
            </a:r>
            <a:r>
              <a:rPr lang="it-IT" altLang="it-IT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-pastorali e tradizionali</a:t>
            </a:r>
          </a:p>
          <a:p>
            <a:pPr algn="just">
              <a:spcBef>
                <a:spcPct val="0"/>
              </a:spcBef>
            </a:pPr>
            <a:endParaRPr lang="it-IT" altLang="it-IT" b="1" dirty="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it-IT" altLang="it-IT" b="1" dirty="0">
                <a:solidFill>
                  <a:srgbClr val="990033"/>
                </a:solidFill>
                <a:latin typeface="Arial" panose="020B0604020202020204" pitchFamily="34" charset="0"/>
              </a:rPr>
              <a:t>Art. 1 – Legge 394/91</a:t>
            </a:r>
          </a:p>
          <a:p>
            <a:pPr algn="just">
              <a:spcBef>
                <a:spcPct val="0"/>
              </a:spcBef>
            </a:pPr>
            <a:endParaRPr lang="it-IT" altLang="it-IT" sz="2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356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A6028D82-6087-4533-978D-D52704D5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7AF339FF-077C-42B6-A407-1BD1ACDF5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15889"/>
            <a:ext cx="8856662" cy="78592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CAPRA TERMANA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Nuove prospettive da un’antica razza autoctona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1988" name="Immagine 4" descr="Immagine che contiene mammifero, esterni&#10;&#10;Descrizione generata automaticamente">
            <a:extLst>
              <a:ext uri="{FF2B5EF4-FFF2-40B4-BE49-F238E27FC236}">
                <a16:creationId xmlns:a16="http://schemas.microsoft.com/office/drawing/2014/main" id="{22A6F7CE-E3EF-49EB-AA7B-A0F57B32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79" y="1573213"/>
            <a:ext cx="3195638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571BCDC7-A2AE-4314-B0E1-269B87E74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34" y="1916113"/>
            <a:ext cx="6038111" cy="33261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2000" b="1" u="sng" dirty="0">
                <a:solidFill>
                  <a:srgbClr val="A33D1D"/>
                </a:solidFill>
                <a:latin typeface="Arial" panose="020B0604020202020204" pitchFamily="34" charset="0"/>
              </a:rPr>
              <a:t>OBIETTIVI</a:t>
            </a:r>
          </a:p>
          <a:p>
            <a:pPr eaLnBrk="1" hangingPunct="1">
              <a:buSzPct val="100000"/>
              <a:defRPr/>
            </a:pPr>
            <a:endParaRPr lang="it-IT" altLang="it-IT" sz="2000" u="sng" dirty="0">
              <a:solidFill>
                <a:srgbClr val="A33D1D"/>
              </a:solidFill>
              <a:latin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Riduzione del rischio di estinzione;</a:t>
            </a:r>
          </a:p>
          <a:p>
            <a:pPr marL="342900" indent="-3429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Allargamento degli allevatori dedicati all’allevamento di tale razza;</a:t>
            </a:r>
          </a:p>
          <a:p>
            <a:pPr marL="342900" indent="-3429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Studio delle particolarità delle produzioni da essa ottenibile;</a:t>
            </a:r>
          </a:p>
          <a:p>
            <a:pPr marL="342900" indent="-3429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Creazione di un sistema virtuoso e ripetibile anche per altre razze.</a:t>
            </a: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347F53EC-B264-4137-B415-019EA7BB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0" y="168919"/>
            <a:ext cx="585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7D8C1097-E3A8-4FFE-95B2-138ECAE7C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44035" name="Immagine 2" descr="Immagine che contiene cane, mammifero, esterni, nero&#10;&#10;Descrizione generata automaticamente">
            <a:extLst>
              <a:ext uri="{FF2B5EF4-FFF2-40B4-BE49-F238E27FC236}">
                <a16:creationId xmlns:a16="http://schemas.microsoft.com/office/drawing/2014/main" id="{422AA1B5-21B9-4E1C-8FA4-B177BF30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838" y="2990056"/>
            <a:ext cx="3114675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EFF28EF1-857B-4F50-BE27-8D94BC53B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307" y="1133563"/>
            <a:ext cx="9897072" cy="17872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2000" b="1" dirty="0">
                <a:solidFill>
                  <a:srgbClr val="008000"/>
                </a:solidFill>
                <a:latin typeface="Arial" panose="020B0604020202020204" pitchFamily="34" charset="0"/>
              </a:rPr>
              <a:t>                                        </a:t>
            </a:r>
            <a:r>
              <a:rPr lang="it-IT" altLang="it-IT" sz="2000" b="1" u="sng" dirty="0">
                <a:solidFill>
                  <a:srgbClr val="A33D1D"/>
                </a:solidFill>
                <a:latin typeface="Arial" panose="020B0604020202020204" pitchFamily="34" charset="0"/>
              </a:rPr>
              <a:t>SOGGETTI COINVOLTI</a:t>
            </a:r>
          </a:p>
          <a:p>
            <a:pPr eaLnBrk="1" hangingPunct="1">
              <a:buSzPct val="100000"/>
              <a:defRPr/>
            </a:pPr>
            <a:endParaRPr lang="it-IT" altLang="it-IT" sz="1000" b="1" u="sng" dirty="0">
              <a:solidFill>
                <a:srgbClr val="A33D1D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Parco Nazionale del Gran Sasso e Monti della </a:t>
            </a:r>
            <a:r>
              <a:rPr lang="it-IT" altLang="it-IT" sz="2000" dirty="0" err="1">
                <a:solidFill>
                  <a:srgbClr val="A33D1D"/>
                </a:solidFill>
                <a:latin typeface="Arial" panose="020B0604020202020204" pitchFamily="34" charset="0"/>
              </a:rPr>
              <a:t>Laga</a:t>
            </a: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Università di Teramo – Facoltà di Bioscienze</a:t>
            </a:r>
          </a:p>
          <a:p>
            <a:pPr marL="342900" indent="-34290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Allevatori aderenti a seguito di avviso pubblico</a:t>
            </a:r>
          </a:p>
        </p:txBody>
      </p:sp>
      <p:sp>
        <p:nvSpPr>
          <p:cNvPr id="44038" name="Rettangolo 1">
            <a:extLst>
              <a:ext uri="{FF2B5EF4-FFF2-40B4-BE49-F238E27FC236}">
                <a16:creationId xmlns:a16="http://schemas.microsoft.com/office/drawing/2014/main" id="{C2233478-2477-4E31-84B5-EE12CC509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07" y="3352049"/>
            <a:ext cx="215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SzPct val="100000"/>
            </a:pP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Allevatori in graduatoria</a:t>
            </a:r>
          </a:p>
        </p:txBody>
      </p:sp>
      <p:sp>
        <p:nvSpPr>
          <p:cNvPr id="44039" name="Rettangolo 9">
            <a:extLst>
              <a:ext uri="{FF2B5EF4-FFF2-40B4-BE49-F238E27FC236}">
                <a16:creationId xmlns:a16="http://schemas.microsoft.com/office/drawing/2014/main" id="{2D5D212A-0E28-4B3F-A901-C7D01E057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2219" y="3389815"/>
            <a:ext cx="215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SzPct val="100000"/>
            </a:pPr>
            <a:r>
              <a:rPr lang="it-IT" altLang="it-IT" sz="2000" b="1" dirty="0">
                <a:solidFill>
                  <a:srgbClr val="A33D1D"/>
                </a:solidFill>
                <a:latin typeface="Arial" panose="020B0604020202020204" pitchFamily="34" charset="0"/>
              </a:rPr>
              <a:t>N° 3 allevatori beneficiari</a:t>
            </a:r>
          </a:p>
        </p:txBody>
      </p:sp>
      <p:sp>
        <p:nvSpPr>
          <p:cNvPr id="44040" name="AutoShape 2">
            <a:extLst>
              <a:ext uri="{FF2B5EF4-FFF2-40B4-BE49-F238E27FC236}">
                <a16:creationId xmlns:a16="http://schemas.microsoft.com/office/drawing/2014/main" id="{36DE1DB3-B259-4FEF-A076-11C064649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9319" y="4380331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3492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4041" name="Rettangolo 11">
            <a:extLst>
              <a:ext uri="{FF2B5EF4-FFF2-40B4-BE49-F238E27FC236}">
                <a16:creationId xmlns:a16="http://schemas.microsoft.com/office/drawing/2014/main" id="{BFED353E-A6C0-4F5B-B1E7-24C4BDE26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80" y="5031582"/>
            <a:ext cx="2508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SzPct val="100000"/>
            </a:pPr>
            <a:r>
              <a:rPr lang="it-IT" altLang="it-IT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Incremento minimo di 120 capi di capra Teramana</a:t>
            </a:r>
          </a:p>
        </p:txBody>
      </p:sp>
      <p:sp>
        <p:nvSpPr>
          <p:cNvPr id="44042" name="AutoShape 2">
            <a:extLst>
              <a:ext uri="{FF2B5EF4-FFF2-40B4-BE49-F238E27FC236}">
                <a16:creationId xmlns:a16="http://schemas.microsoft.com/office/drawing/2014/main" id="{EA2CD63C-88AE-4051-88EB-FF993A5F9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307" y="4380331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3492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4043" name="Rettangolo 13">
            <a:extLst>
              <a:ext uri="{FF2B5EF4-FFF2-40B4-BE49-F238E27FC236}">
                <a16:creationId xmlns:a16="http://schemas.microsoft.com/office/drawing/2014/main" id="{9E358637-31A6-4340-8EF8-64874CC8E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713" y="5031582"/>
            <a:ext cx="26939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SzPct val="100000"/>
            </a:pPr>
            <a:r>
              <a:rPr lang="it-IT" altLang="it-IT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Interesse ad un processo di crescita e associazionismo</a:t>
            </a:r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15471486-2E23-4F4B-AE1B-18688A517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0" y="168919"/>
            <a:ext cx="585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829E40DB-421B-4407-B4F6-2AD62AB9C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15889"/>
            <a:ext cx="8856662" cy="78592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CAPRA TERMANA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Nuove prospettive da un’antica razza autoctona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34F08899-161F-4E8F-B3C7-24B3B8118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06108597-43B0-4944-B9E1-5BDBB0C25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510" y="471970"/>
            <a:ext cx="8856662" cy="257016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Erasmus +</a:t>
            </a:r>
          </a:p>
          <a:p>
            <a:pPr algn="ctr" eaLnBrk="1" hangingPunct="1">
              <a:buSzPct val="100000"/>
              <a:defRPr/>
            </a:pPr>
            <a:r>
              <a:rPr lang="it-IT" altLang="it-IT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BREED </a:t>
            </a:r>
          </a:p>
          <a:p>
            <a:pPr algn="ctr" eaLnBrk="1" hangingPunct="1">
              <a:buSzPct val="100000"/>
              <a:defRPr/>
            </a:pPr>
            <a:r>
              <a:rPr lang="it-IT" altLang="it-IT" sz="1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Rafforzamento del sistema di formazione attraverso iniziative imprenditoriali sostenibili nell'allevamento di suini di qualità</a:t>
            </a:r>
          </a:p>
          <a:p>
            <a:pPr algn="ctr" eaLnBrk="1" hangingPunct="1">
              <a:buSzPct val="100000"/>
              <a:defRPr/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2019-1-IT01-KA202-007785</a:t>
            </a:r>
            <a:endParaRPr lang="it-IT" sz="1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buSzPct val="100000"/>
              <a:defRPr/>
            </a:pPr>
            <a:r>
              <a:rPr lang="it-IT" altLang="it-IT" sz="1800" b="1" dirty="0">
                <a:solidFill>
                  <a:srgbClr val="9900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buSzPct val="100000"/>
              <a:defRPr/>
            </a:pPr>
            <a:endParaRPr lang="it-IT" altLang="it-IT" sz="1800" b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defRPr/>
            </a:pPr>
            <a:endParaRPr lang="it-IT" altLang="it-IT" sz="3600" b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60" name="Immagine 2" descr="Immagine che contiene erba, albero, esterni, nero&#10;&#10;Descrizione generata automaticamente">
            <a:extLst>
              <a:ext uri="{FF2B5EF4-FFF2-40B4-BE49-F238E27FC236}">
                <a16:creationId xmlns:a16="http://schemas.microsoft.com/office/drawing/2014/main" id="{17B9FF8F-6911-4696-B624-2B9EE7F2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53" y="2441849"/>
            <a:ext cx="6483716" cy="38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>
            <a:extLst>
              <a:ext uri="{FF2B5EF4-FFF2-40B4-BE49-F238E27FC236}">
                <a16:creationId xmlns:a16="http://schemas.microsoft.com/office/drawing/2014/main" id="{2147527E-4F80-458E-8A34-E5B6EC70C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72" y="70192"/>
            <a:ext cx="1073236" cy="75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>
            <a:extLst>
              <a:ext uri="{FF2B5EF4-FFF2-40B4-BE49-F238E27FC236}">
                <a16:creationId xmlns:a16="http://schemas.microsoft.com/office/drawing/2014/main" id="{C006AFDA-0D7A-4410-BC18-60DD62B7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29" y="221103"/>
            <a:ext cx="2043819" cy="44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83DDB32-32BB-4D0D-8FE4-B4FF46EE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6" y="221105"/>
            <a:ext cx="449443" cy="44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01155D4D-18CB-4720-9F39-A52E0C8C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27" y="581092"/>
            <a:ext cx="1536728" cy="107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88FB88B3-1746-461C-B31A-D050FE833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68" y="1313147"/>
            <a:ext cx="9468883" cy="31722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2000" b="1" u="sng" dirty="0">
                <a:solidFill>
                  <a:srgbClr val="A33D1D"/>
                </a:solidFill>
                <a:latin typeface="Arial" panose="020B0604020202020204" pitchFamily="34" charset="0"/>
              </a:rPr>
              <a:t>I PARTNER</a:t>
            </a:r>
          </a:p>
          <a:p>
            <a:pPr eaLnBrk="1" hangingPunct="1">
              <a:buSzPct val="100000"/>
              <a:defRPr/>
            </a:pPr>
            <a:endParaRPr lang="it-IT" altLang="it-IT" sz="1000" b="1" u="sng" dirty="0">
              <a:solidFill>
                <a:srgbClr val="A33D1D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Parco Nazionale del Gran Sasso e Monti della </a:t>
            </a:r>
            <a:r>
              <a:rPr lang="it-IT" altLang="it-IT" sz="2000" dirty="0" err="1">
                <a:solidFill>
                  <a:srgbClr val="A33D1D"/>
                </a:solidFill>
                <a:latin typeface="Arial" panose="020B0604020202020204" pitchFamily="34" charset="0"/>
              </a:rPr>
              <a:t>Laga</a:t>
            </a: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Dinamica A</a:t>
            </a: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genzia di Formazione Agricola – Italia - Bologna</a:t>
            </a:r>
            <a:endParaRPr lang="it-IT" altLang="it-IT" sz="2000" dirty="0">
              <a:solidFill>
                <a:srgbClr val="A33D1D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Istituto Superiore Antonio Zanelli – Reggio Emilia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Università </a:t>
            </a:r>
            <a:r>
              <a:rPr lang="it-IT" sz="2000" dirty="0" err="1">
                <a:solidFill>
                  <a:srgbClr val="A33D1D"/>
                </a:solidFill>
                <a:latin typeface="Arial" panose="020B0604020202020204" pitchFamily="34" charset="0"/>
              </a:rPr>
              <a:t>Szkola</a:t>
            </a: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A33D1D"/>
                </a:solidFill>
                <a:latin typeface="Arial" panose="020B0604020202020204" pitchFamily="34" charset="0"/>
              </a:rPr>
              <a:t>Glowna</a:t>
            </a: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A33D1D"/>
                </a:solidFill>
                <a:latin typeface="Arial" panose="020B0604020202020204" pitchFamily="34" charset="0"/>
              </a:rPr>
              <a:t>Gospodarstwa</a:t>
            </a: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A33D1D"/>
                </a:solidFill>
                <a:latin typeface="Arial" panose="020B0604020202020204" pitchFamily="34" charset="0"/>
              </a:rPr>
              <a:t>Wiejskiego</a:t>
            </a: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- </a:t>
            </a: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Polonia 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sz="2000" dirty="0" err="1">
                <a:solidFill>
                  <a:srgbClr val="A33D1D"/>
                </a:solidFill>
                <a:latin typeface="Arial" panose="020B0604020202020204" pitchFamily="34" charset="0"/>
              </a:rPr>
              <a:t>Minties</a:t>
            </a: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rgbClr val="A33D1D"/>
                </a:solidFill>
                <a:latin typeface="Arial" panose="020B0604020202020204" pitchFamily="34" charset="0"/>
              </a:rPr>
              <a:t>Bites</a:t>
            </a: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- Associazione per l’accesso alla formazione - Lituania 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2000" dirty="0" err="1">
                <a:solidFill>
                  <a:srgbClr val="A33D1D"/>
                </a:solidFill>
                <a:latin typeface="Arial" panose="020B0604020202020204" pitchFamily="34" charset="0"/>
              </a:rPr>
              <a:t>Epralima</a:t>
            </a: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- Scuola Professionale di Formazione - </a:t>
            </a: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Portogallo 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Università della Tessaglia - </a:t>
            </a: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Grecia</a:t>
            </a:r>
          </a:p>
        </p:txBody>
      </p:sp>
      <p:pic>
        <p:nvPicPr>
          <p:cNvPr id="21508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ECF04166-D375-4FF4-8523-4A6C100A1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7" b="9743"/>
          <a:stretch>
            <a:fillRect/>
          </a:stretch>
        </p:blipFill>
        <p:spPr bwMode="auto">
          <a:xfrm>
            <a:off x="6964364" y="4114800"/>
            <a:ext cx="345598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Ovale 1">
            <a:extLst>
              <a:ext uri="{FF2B5EF4-FFF2-40B4-BE49-F238E27FC236}">
                <a16:creationId xmlns:a16="http://schemas.microsoft.com/office/drawing/2014/main" id="{24CDA82C-4CE9-4D28-9282-A87AAA615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6514" y="6165850"/>
            <a:ext cx="122237" cy="825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1510" name="Ovale 10">
            <a:extLst>
              <a:ext uri="{FF2B5EF4-FFF2-40B4-BE49-F238E27FC236}">
                <a16:creationId xmlns:a16="http://schemas.microsoft.com/office/drawing/2014/main" id="{78B10C28-DB71-493B-B94D-BCA5C1824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0" y="6081714"/>
            <a:ext cx="120650" cy="84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1511" name="Ovale 11">
            <a:extLst>
              <a:ext uri="{FF2B5EF4-FFF2-40B4-BE49-F238E27FC236}">
                <a16:creationId xmlns:a16="http://schemas.microsoft.com/office/drawing/2014/main" id="{8E7E69E8-E3FE-470D-9FD9-838A3B8D6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6381750"/>
            <a:ext cx="120650" cy="84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21512" name="Picture 2">
            <a:extLst>
              <a:ext uri="{FF2B5EF4-FFF2-40B4-BE49-F238E27FC236}">
                <a16:creationId xmlns:a16="http://schemas.microsoft.com/office/drawing/2014/main" id="{17D6CCF3-649B-4492-8780-8573DAD0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63" y="235270"/>
            <a:ext cx="2255043" cy="49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3">
            <a:extLst>
              <a:ext uri="{FF2B5EF4-FFF2-40B4-BE49-F238E27FC236}">
                <a16:creationId xmlns:a16="http://schemas.microsoft.com/office/drawing/2014/main" id="{F5572671-1182-4B6B-9413-3947CCB8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095" y="192211"/>
            <a:ext cx="6494262" cy="41658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Erasmus +</a:t>
            </a:r>
            <a:endParaRPr lang="it-IT" altLang="it-IT" sz="2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15" name="Immagine 9" descr="Immagine che contiene albero, esterni, terra, erba&#10;&#10;Descrizione generata automaticamente">
            <a:extLst>
              <a:ext uri="{FF2B5EF4-FFF2-40B4-BE49-F238E27FC236}">
                <a16:creationId xmlns:a16="http://schemas.microsoft.com/office/drawing/2014/main" id="{3EC131ED-A439-48D9-B9CE-8B974571F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0" y="4514851"/>
            <a:ext cx="2963284" cy="19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Ovale 11">
            <a:extLst>
              <a:ext uri="{FF2B5EF4-FFF2-40B4-BE49-F238E27FC236}">
                <a16:creationId xmlns:a16="http://schemas.microsoft.com/office/drawing/2014/main" id="{18AD4125-D244-44B2-91D3-356A6EEA1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1338" y="6369050"/>
            <a:ext cx="120650" cy="84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1517" name="Ovale 11">
            <a:extLst>
              <a:ext uri="{FF2B5EF4-FFF2-40B4-BE49-F238E27FC236}">
                <a16:creationId xmlns:a16="http://schemas.microsoft.com/office/drawing/2014/main" id="{D2897ABA-CB9E-4572-AAF5-EA3A36DCC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463" y="5553075"/>
            <a:ext cx="120650" cy="84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1518" name="Ovale 11">
            <a:extLst>
              <a:ext uri="{FF2B5EF4-FFF2-40B4-BE49-F238E27FC236}">
                <a16:creationId xmlns:a16="http://schemas.microsoft.com/office/drawing/2014/main" id="{18DC6596-86F0-4181-95DA-695C90873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0863" y="5360989"/>
            <a:ext cx="120650" cy="84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0C4C00F6-E58C-4EF5-834F-EE0B130F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0" y="168919"/>
            <a:ext cx="585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FA632F89-B093-4334-9553-43F787C8B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047E70B5-BF88-401B-B1FA-8999B51D4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45" y="2215573"/>
            <a:ext cx="11120581" cy="44033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it-IT" altLang="it-IT" sz="2000" b="1" u="sng" dirty="0">
                <a:solidFill>
                  <a:srgbClr val="A33D1D"/>
                </a:solidFill>
                <a:latin typeface="Arial" panose="020B0604020202020204" pitchFamily="34" charset="0"/>
              </a:rPr>
              <a:t>AZIONI:</a:t>
            </a:r>
          </a:p>
          <a:p>
            <a:pPr eaLnBrk="1" hangingPunct="1">
              <a:buSzPct val="100000"/>
              <a:defRPr/>
            </a:pPr>
            <a:endParaRPr lang="it-IT" altLang="it-IT" sz="2000" b="1" u="sng" dirty="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marL="342900" indent="-342900">
              <a:buSzPct val="100000"/>
              <a:buFontTx/>
              <a:buChar char="-"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Guida all’allevamento suinicolo </a:t>
            </a:r>
          </a:p>
          <a:p>
            <a:pPr eaLnBrk="1" hangingPunct="1">
              <a:buSzPct val="100000"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     di qualità</a:t>
            </a:r>
          </a:p>
          <a:p>
            <a:pPr eaLnBrk="1" hangingPunct="1"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2000" dirty="0">
              <a:solidFill>
                <a:srgbClr val="A33D1D"/>
              </a:solidFill>
              <a:latin typeface="Arial" panose="020B0604020202020204" pitchFamily="34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-   Moduli on-line gratuiti di formazione</a:t>
            </a:r>
          </a:p>
          <a:p>
            <a:pPr eaLnBrk="1" hangingPunct="1"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2000" dirty="0">
              <a:solidFill>
                <a:srgbClr val="A33D1D"/>
              </a:solidFill>
              <a:latin typeface="Arial" panose="020B0604020202020204" pitchFamily="34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2000" dirty="0">
                <a:solidFill>
                  <a:srgbClr val="A33D1D"/>
                </a:solidFill>
                <a:latin typeface="Arial" panose="020B0604020202020204" pitchFamily="34" charset="0"/>
              </a:rPr>
              <a:t>-   Guida motivazionale per i formatori</a:t>
            </a:r>
          </a:p>
          <a:p>
            <a:pPr eaLnBrk="1" hangingPunct="1"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2000" b="1" dirty="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2000" b="1" dirty="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2000" b="1" dirty="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2000" b="1" dirty="0">
                <a:solidFill>
                  <a:srgbClr val="008000"/>
                </a:solidFill>
                <a:latin typeface="Arial" panose="020B0604020202020204" pitchFamily="34" charset="0"/>
              </a:rPr>
              <a:t>Tutto il materiale disponibile in lingua inglese, in italiano e in tutte le lingue delle nazioni partner (greco, portoghese, lituano, polacco)</a:t>
            </a:r>
          </a:p>
          <a:p>
            <a:pPr eaLnBrk="1" hangingPunct="1"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2000" b="1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5E1E4235-85F6-4164-AAA5-592A353F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46" y="260350"/>
            <a:ext cx="2663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>
            <a:extLst>
              <a:ext uri="{FF2B5EF4-FFF2-40B4-BE49-F238E27FC236}">
                <a16:creationId xmlns:a16="http://schemas.microsoft.com/office/drawing/2014/main" id="{9F1950D6-C381-49F5-9E58-4E3B70DF5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62" y="625103"/>
            <a:ext cx="1416924" cy="99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Immagine 2" descr="Immagine che contiene erba, esterni, albero, nero&#10;&#10;Descrizione generata automaticamente">
            <a:extLst>
              <a:ext uri="{FF2B5EF4-FFF2-40B4-BE49-F238E27FC236}">
                <a16:creationId xmlns:a16="http://schemas.microsoft.com/office/drawing/2014/main" id="{934480EC-9CCE-4FA7-A05C-D7A6EEEBD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865743"/>
            <a:ext cx="5330776" cy="354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7">
            <a:extLst>
              <a:ext uri="{FF2B5EF4-FFF2-40B4-BE49-F238E27FC236}">
                <a16:creationId xmlns:a16="http://schemas.microsoft.com/office/drawing/2014/main" id="{7E830EB9-6E64-421D-AA3B-54C420AED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0" y="168919"/>
            <a:ext cx="585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E29D35D-D1EF-4019-9533-F0667E0DA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095" y="192211"/>
            <a:ext cx="6494262" cy="41658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Erasmus +</a:t>
            </a:r>
            <a:endParaRPr lang="it-IT" altLang="it-IT" sz="2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1E8AC888-2F74-40E8-8D1E-ADC74A0CD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4ECA6AF1-3CFF-42C0-A891-C1C13665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700659"/>
            <a:ext cx="1428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A30A2E1A-73E8-4BA7-9BC3-0ED39456D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20" y="2564529"/>
            <a:ext cx="5498609" cy="34800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Norme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europee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nazionali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e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regionali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Alterazione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del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suolo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in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relazione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all’allevamento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del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maiale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all’aperto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sz="1800" dirty="0">
                <a:solidFill>
                  <a:srgbClr val="A33D1D"/>
                </a:solidFill>
                <a:latin typeface="Arial" panose="020B0604020202020204" pitchFamily="34" charset="0"/>
              </a:rPr>
              <a:t>Azoto prodotto dagli allevamenti del maiale all’aperto;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1800" dirty="0">
                <a:solidFill>
                  <a:srgbClr val="A33D1D"/>
                </a:solidFill>
                <a:latin typeface="Arial" panose="020B0604020202020204" pitchFamily="34" charset="0"/>
              </a:rPr>
              <a:t>Attrezzature necessarie per l’allevamento del maiale all’aperto;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sz="1800" dirty="0">
                <a:solidFill>
                  <a:srgbClr val="A33D1D"/>
                </a:solidFill>
                <a:latin typeface="Arial" panose="020B0604020202020204" pitchFamily="34" charset="0"/>
              </a:rPr>
              <a:t>Tecniche di allevamento del maiale all’aperto;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Fabbisogni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alimentari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del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maiale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all’aperto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Benessere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animale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del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maiale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A33D1D"/>
                </a:solidFill>
                <a:latin typeface="Arial" panose="020B0604020202020204" pitchFamily="34" charset="0"/>
              </a:rPr>
              <a:t>all’aperto</a:t>
            </a:r>
            <a:r>
              <a:rPr lang="en-US" sz="1800" dirty="0">
                <a:solidFill>
                  <a:srgbClr val="A33D1D"/>
                </a:solidFill>
                <a:latin typeface="Arial" panose="020B0604020202020204" pitchFamily="34" charset="0"/>
              </a:rPr>
              <a:t>;</a:t>
            </a:r>
            <a:endParaRPr lang="it-IT" altLang="it-IT" sz="1800" dirty="0">
              <a:solidFill>
                <a:srgbClr val="A33D1D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2">
            <a:extLst>
              <a:ext uri="{FF2B5EF4-FFF2-40B4-BE49-F238E27FC236}">
                <a16:creationId xmlns:a16="http://schemas.microsoft.com/office/drawing/2014/main" id="{167990CC-5BA9-473B-8BFB-B9EF54AF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204183"/>
            <a:ext cx="2663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ED76D77-286C-4F83-B791-45B41FDC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466" y="192211"/>
            <a:ext cx="6494262" cy="41658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Erasmus +</a:t>
            </a:r>
            <a:endParaRPr lang="it-IT" altLang="it-IT" sz="2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BE6D3C0-C7B2-4A14-8729-D56CE5C7518C}"/>
              </a:ext>
            </a:extLst>
          </p:cNvPr>
          <p:cNvSpPr/>
          <p:nvPr/>
        </p:nvSpPr>
        <p:spPr>
          <a:xfrm>
            <a:off x="6070341" y="2563760"/>
            <a:ext cx="571877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Etologia del maiale allevato all’aperto;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Problemi di salute del maiale allevato all’aperto;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Appropriati carichi di animali nell’allevamento del maiale all’aperto;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Qualità della carne del maiale allevato all’aperto;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Basi di marketing;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Strumenti di comunicazione digitale;</a:t>
            </a:r>
          </a:p>
          <a:p>
            <a:pPr marL="45720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Tecniche zootecniche nell’allevamento del maiale all’aperto.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6DB4B34-016B-4A28-8704-668BC1B7D53A}"/>
              </a:ext>
            </a:extLst>
          </p:cNvPr>
          <p:cNvSpPr/>
          <p:nvPr/>
        </p:nvSpPr>
        <p:spPr>
          <a:xfrm>
            <a:off x="3942770" y="1700784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100000"/>
              <a:defRPr/>
            </a:pPr>
            <a:r>
              <a:rPr lang="it-IT" altLang="it-IT" b="1" u="sng" dirty="0">
                <a:solidFill>
                  <a:srgbClr val="A33D1D"/>
                </a:solidFill>
                <a:latin typeface="Arial" panose="020B0604020202020204" pitchFamily="34" charset="0"/>
              </a:rPr>
              <a:t>Argomenti dei 14 moduli</a:t>
            </a:r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7B043AC9-3973-4100-AE64-57F39B035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0" y="168919"/>
            <a:ext cx="585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40">
        <p:split orient="vert"/>
      </p:transition>
    </mc:Choice>
    <mc:Fallback>
      <p:transition spd="slow" advTm="102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11">
            <a:extLst>
              <a:ext uri="{FF2B5EF4-FFF2-40B4-BE49-F238E27FC236}">
                <a16:creationId xmlns:a16="http://schemas.microsoft.com/office/drawing/2014/main" id="{98013EC5-F600-4C74-B58A-6C24CF14A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030" y="852153"/>
            <a:ext cx="8755062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SzPct val="100000"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Erasmus +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VALOR</a:t>
            </a: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VALORIZZAZIONE DI ANTICHE TECNICHE AGRICOLE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NELL'AGRICOLTURA RESILIENTE E SOSTENIBILE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200" b="1" dirty="0">
                <a:solidFill>
                  <a:srgbClr val="E85246"/>
                </a:solidFill>
                <a:cs typeface="Times New Roman" panose="02020603050405020304" pitchFamily="18" charset="0"/>
              </a:rPr>
              <a:t>Project no. 612501-EPP-1-2019-1-IT-EPPKA2-KA </a:t>
            </a:r>
            <a:endParaRPr lang="it-IT" altLang="it-IT" sz="1200" dirty="0">
              <a:solidFill>
                <a:srgbClr val="E85246"/>
              </a:solidFill>
              <a:cs typeface="Times New Roman" panose="02020603050405020304" pitchFamily="18" charset="0"/>
            </a:endParaRP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FFFD9157-AAB5-452D-897B-7B34F822B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93" y="168918"/>
            <a:ext cx="2132859" cy="4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magine 13">
            <a:extLst>
              <a:ext uri="{FF2B5EF4-FFF2-40B4-BE49-F238E27FC236}">
                <a16:creationId xmlns:a16="http://schemas.microsoft.com/office/drawing/2014/main" id="{65EFE9AE-250C-42D1-B9C0-4C37C998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023" y="168918"/>
            <a:ext cx="1143031" cy="68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magine 6" descr="Immagine che contiene cibo, mela, frutta, fresco&#10;&#10;Descrizione generata automaticamente">
            <a:extLst>
              <a:ext uri="{FF2B5EF4-FFF2-40B4-BE49-F238E27FC236}">
                <a16:creationId xmlns:a16="http://schemas.microsoft.com/office/drawing/2014/main" id="{08C4CF12-72B6-407F-B47C-F87BB1DF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4" y="3047569"/>
            <a:ext cx="4451091" cy="295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Immagine 10">
            <a:extLst>
              <a:ext uri="{FF2B5EF4-FFF2-40B4-BE49-F238E27FC236}">
                <a16:creationId xmlns:a16="http://schemas.microsoft.com/office/drawing/2014/main" id="{98EC60DA-8B06-4021-BCEA-3E1D39BC6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49" y="3047569"/>
            <a:ext cx="5191627" cy="295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7">
            <a:extLst>
              <a:ext uri="{FF2B5EF4-FFF2-40B4-BE49-F238E27FC236}">
                <a16:creationId xmlns:a16="http://schemas.microsoft.com/office/drawing/2014/main" id="{DB7FD048-F60B-41B3-ACA9-1C37CC1E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0" y="168919"/>
            <a:ext cx="469025" cy="4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>
            <a:extLst>
              <a:ext uri="{FF2B5EF4-FFF2-40B4-BE49-F238E27FC236}">
                <a16:creationId xmlns:a16="http://schemas.microsoft.com/office/drawing/2014/main" id="{8591D5BA-131A-4C0D-B3EE-D98561EF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234158"/>
            <a:ext cx="2663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magine 7">
            <a:extLst>
              <a:ext uri="{FF2B5EF4-FFF2-40B4-BE49-F238E27FC236}">
                <a16:creationId xmlns:a16="http://schemas.microsoft.com/office/drawing/2014/main" id="{9151AAA6-CEEF-4266-B773-DA253976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21" y="646136"/>
            <a:ext cx="1675690" cy="100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0DA0AC3-0DFD-43D1-88E7-51436E8C706E}"/>
              </a:ext>
            </a:extLst>
          </p:cNvPr>
          <p:cNvSpPr/>
          <p:nvPr/>
        </p:nvSpPr>
        <p:spPr>
          <a:xfrm>
            <a:off x="475849" y="1994694"/>
            <a:ext cx="9074150" cy="36623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SzPct val="100000"/>
              <a:defRPr/>
            </a:pPr>
            <a:r>
              <a:rPr lang="it-IT" altLang="it-IT" b="1" u="sng" dirty="0">
                <a:solidFill>
                  <a:srgbClr val="A33D1D"/>
                </a:solidFill>
                <a:latin typeface="Arial" panose="020B0604020202020204" pitchFamily="34" charset="0"/>
              </a:rPr>
              <a:t>I PARTNER</a:t>
            </a:r>
          </a:p>
          <a:p>
            <a:pPr eaLnBrk="1" hangingPunct="1">
              <a:buSzPct val="100000"/>
              <a:defRPr/>
            </a:pPr>
            <a:endParaRPr lang="it-IT" altLang="it-IT" sz="600" u="sng" dirty="0">
              <a:solidFill>
                <a:srgbClr val="A33D1D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Parco Nazionale del Gran Sasso e Monti della </a:t>
            </a:r>
            <a:r>
              <a:rPr lang="it-IT" altLang="it-IT" dirty="0" err="1">
                <a:solidFill>
                  <a:srgbClr val="A33D1D"/>
                </a:solidFill>
                <a:latin typeface="Arial" panose="020B0604020202020204" pitchFamily="34" charset="0"/>
              </a:rPr>
              <a:t>Laga</a:t>
            </a: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 - Italia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Parco Nazionale del Monte Olimpo - Grecia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Parco Nazionale della Foresta Nera - Germania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Università della Tessaglia - Grecia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Università Stefan </a:t>
            </a:r>
            <a:r>
              <a:rPr lang="it-IT" altLang="it-IT" dirty="0" err="1">
                <a:solidFill>
                  <a:srgbClr val="A33D1D"/>
                </a:solidFill>
                <a:latin typeface="Arial" panose="020B0604020202020204" pitchFamily="34" charset="0"/>
              </a:rPr>
              <a:t>Cel</a:t>
            </a: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 Mare </a:t>
            </a:r>
            <a:r>
              <a:rPr lang="it-IT" altLang="it-IT" dirty="0" err="1">
                <a:solidFill>
                  <a:srgbClr val="A33D1D"/>
                </a:solidFill>
                <a:latin typeface="Arial" panose="020B0604020202020204" pitchFamily="34" charset="0"/>
              </a:rPr>
              <a:t>Suaceva</a:t>
            </a: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 - Romania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 err="1">
                <a:solidFill>
                  <a:srgbClr val="A33D1D"/>
                </a:solidFill>
                <a:latin typeface="Arial" panose="020B0604020202020204" pitchFamily="34" charset="0"/>
              </a:rPr>
              <a:t>Makro</a:t>
            </a: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 Società Consulenza Marketing - Turchia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CFTF Centro di Scienze e Foreste Catalogna - Spagna 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 err="1">
                <a:solidFill>
                  <a:srgbClr val="A33D1D"/>
                </a:solidFill>
                <a:latin typeface="Arial" panose="020B0604020202020204" pitchFamily="34" charset="0"/>
              </a:rPr>
              <a:t>Synthesis</a:t>
            </a: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 Centro </a:t>
            </a:r>
            <a:r>
              <a:rPr lang="it-IT" altLang="it-IT" dirty="0" err="1">
                <a:solidFill>
                  <a:srgbClr val="A33D1D"/>
                </a:solidFill>
                <a:latin typeface="Arial" panose="020B0604020202020204" pitchFamily="34" charset="0"/>
              </a:rPr>
              <a:t>Educazine</a:t>
            </a: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 e Istruzione - Cipro</a:t>
            </a: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altLang="it-IT" dirty="0">
                <a:solidFill>
                  <a:srgbClr val="A33D1D"/>
                </a:solidFill>
                <a:latin typeface="Arial" panose="020B0604020202020204" pitchFamily="34" charset="0"/>
              </a:rPr>
              <a:t>Integra – Associazione Integrazione Sociale - Germania</a:t>
            </a:r>
          </a:p>
        </p:txBody>
      </p:sp>
      <p:pic>
        <p:nvPicPr>
          <p:cNvPr id="33799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1FB49797-0687-49CB-98BB-781592A4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t="53149" r="5028"/>
          <a:stretch>
            <a:fillRect/>
          </a:stretch>
        </p:blipFill>
        <p:spPr bwMode="auto">
          <a:xfrm>
            <a:off x="7112001" y="3825875"/>
            <a:ext cx="35210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Ovale 13">
            <a:extLst>
              <a:ext uri="{FF2B5EF4-FFF2-40B4-BE49-F238E27FC236}">
                <a16:creationId xmlns:a16="http://schemas.microsoft.com/office/drawing/2014/main" id="{8ED1F0E5-7BA3-4488-BD8E-635D3691E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9800" y="4797425"/>
            <a:ext cx="57150" cy="571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3801" name="Ovale 15">
            <a:extLst>
              <a:ext uri="{FF2B5EF4-FFF2-40B4-BE49-F238E27FC236}">
                <a16:creationId xmlns:a16="http://schemas.microsoft.com/office/drawing/2014/main" id="{EA61944D-86B0-41EA-96FC-A485BC427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4475" y="5013325"/>
            <a:ext cx="57150" cy="587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3802" name="Ovale 15">
            <a:extLst>
              <a:ext uri="{FF2B5EF4-FFF2-40B4-BE49-F238E27FC236}">
                <a16:creationId xmlns:a16="http://schemas.microsoft.com/office/drawing/2014/main" id="{632EAFD0-6A06-4E6A-8F79-D62F6A820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3" y="4954589"/>
            <a:ext cx="57150" cy="58737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3803" name="Ovale 15">
            <a:extLst>
              <a:ext uri="{FF2B5EF4-FFF2-40B4-BE49-F238E27FC236}">
                <a16:creationId xmlns:a16="http://schemas.microsoft.com/office/drawing/2014/main" id="{2C8CBC1A-4556-4F25-A7CC-2387C303E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838" y="5170489"/>
            <a:ext cx="57150" cy="58737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3804" name="Ovale 15">
            <a:extLst>
              <a:ext uri="{FF2B5EF4-FFF2-40B4-BE49-F238E27FC236}">
                <a16:creationId xmlns:a16="http://schemas.microsoft.com/office/drawing/2014/main" id="{490C1B57-6F2B-4E4A-882D-534642F5D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650" y="4699000"/>
            <a:ext cx="57150" cy="587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3805" name="Ovale 15">
            <a:extLst>
              <a:ext uri="{FF2B5EF4-FFF2-40B4-BE49-F238E27FC236}">
                <a16:creationId xmlns:a16="http://schemas.microsoft.com/office/drawing/2014/main" id="{0C09FE52-A456-4BBD-AF3F-C14ACFF9C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4824414"/>
            <a:ext cx="57150" cy="58737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3806" name="Ovale 15">
            <a:extLst>
              <a:ext uri="{FF2B5EF4-FFF2-40B4-BE49-F238E27FC236}">
                <a16:creationId xmlns:a16="http://schemas.microsoft.com/office/drawing/2014/main" id="{5FB0DAB1-6E68-46C6-A9C6-063A9024F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2950" y="4365625"/>
            <a:ext cx="57150" cy="587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3807" name="Ovale 15">
            <a:extLst>
              <a:ext uri="{FF2B5EF4-FFF2-40B4-BE49-F238E27FC236}">
                <a16:creationId xmlns:a16="http://schemas.microsoft.com/office/drawing/2014/main" id="{B897EC4D-A689-46DC-BCE9-8EA72D5D7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5" y="4164014"/>
            <a:ext cx="57150" cy="58737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86351805-F7ED-473D-B169-A308E2733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466" y="192211"/>
            <a:ext cx="6494262" cy="41658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Erasmus +</a:t>
            </a:r>
            <a:endParaRPr lang="it-IT" altLang="it-IT" sz="2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magine 7">
            <a:extLst>
              <a:ext uri="{FF2B5EF4-FFF2-40B4-BE49-F238E27FC236}">
                <a16:creationId xmlns:a16="http://schemas.microsoft.com/office/drawing/2014/main" id="{6966248D-3540-4704-989A-B5C30E4B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0" y="168919"/>
            <a:ext cx="585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>
            <a:extLst>
              <a:ext uri="{FF2B5EF4-FFF2-40B4-BE49-F238E27FC236}">
                <a16:creationId xmlns:a16="http://schemas.microsoft.com/office/drawing/2014/main" id="{591ED45D-C56A-48D0-B515-503FE1D07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865" y="160515"/>
            <a:ext cx="2038542" cy="44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Immagine 10">
            <a:extLst>
              <a:ext uri="{FF2B5EF4-FFF2-40B4-BE49-F238E27FC236}">
                <a16:creationId xmlns:a16="http://schemas.microsoft.com/office/drawing/2014/main" id="{2EE5FE6B-9E36-41D8-B437-27A22C7D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90" y="674805"/>
            <a:ext cx="1557684" cy="93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1713B8-F519-4C5A-A913-59B690B83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4"/>
          <a:stretch>
            <a:fillRect/>
          </a:stretch>
        </p:blipFill>
        <p:spPr bwMode="auto">
          <a:xfrm>
            <a:off x="1486057" y="1745940"/>
            <a:ext cx="8045080" cy="461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37C83365-194C-431E-860A-FF939279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0" y="168919"/>
            <a:ext cx="585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61BC42E-A1F0-42CF-8991-5F5EC6D81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466" y="192211"/>
            <a:ext cx="6494262" cy="41658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Erasmus +</a:t>
            </a:r>
            <a:endParaRPr lang="it-IT" altLang="it-IT" sz="2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>
            <a:extLst>
              <a:ext uri="{FF2B5EF4-FFF2-40B4-BE49-F238E27FC236}">
                <a16:creationId xmlns:a16="http://schemas.microsoft.com/office/drawing/2014/main" id="{A4A3247A-6D74-4EB0-A3E3-7764FBD81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675" y="168919"/>
            <a:ext cx="2078038" cy="45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Immagine 10">
            <a:extLst>
              <a:ext uri="{FF2B5EF4-FFF2-40B4-BE49-F238E27FC236}">
                <a16:creationId xmlns:a16="http://schemas.microsoft.com/office/drawing/2014/main" id="{B9A7E8A0-F1FD-4FD7-B170-E6081820F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44" y="754706"/>
            <a:ext cx="140493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magine 6">
            <a:extLst>
              <a:ext uri="{FF2B5EF4-FFF2-40B4-BE49-F238E27FC236}">
                <a16:creationId xmlns:a16="http://schemas.microsoft.com/office/drawing/2014/main" id="{57DB6CA5-579F-4646-AA8D-6E44549B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9"/>
          <a:stretch>
            <a:fillRect/>
          </a:stretch>
        </p:blipFill>
        <p:spPr bwMode="auto">
          <a:xfrm>
            <a:off x="1941482" y="1783707"/>
            <a:ext cx="753586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4559A40E-97A3-4830-A9A0-5B640D18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0" y="168919"/>
            <a:ext cx="585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43340F9-C1C2-4814-98E8-FFCE4FF9F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466" y="192211"/>
            <a:ext cx="6494262" cy="41658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Erasmus +</a:t>
            </a:r>
            <a:endParaRPr lang="it-IT" altLang="it-IT" sz="2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3">
            <a:extLst>
              <a:ext uri="{FF2B5EF4-FFF2-40B4-BE49-F238E27FC236}">
                <a16:creationId xmlns:a16="http://schemas.microsoft.com/office/drawing/2014/main" id="{06CCEA38-10FD-49AB-8095-C9168903A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747" y="247596"/>
            <a:ext cx="739847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5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Operatori e Istituzioni</a:t>
            </a:r>
          </a:p>
        </p:txBody>
      </p:sp>
      <p:sp>
        <p:nvSpPr>
          <p:cNvPr id="17413" name="Text Box 4">
            <a:extLst>
              <a:ext uri="{FF2B5EF4-FFF2-40B4-BE49-F238E27FC236}">
                <a16:creationId xmlns:a16="http://schemas.microsoft.com/office/drawing/2014/main" id="{C5CCBCAA-42D8-4FCE-8560-4E2938E7C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853" y="1575875"/>
            <a:ext cx="9419208" cy="204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it-IT" altLang="it-IT" sz="26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8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 vario titolo hanno un ruolo ed una responsabilità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it-IT" altLang="it-IT" sz="28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nel preservare gli ecosistemi e la biodiversità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it-IT" altLang="it-IT" sz="28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al fine consegnare alle generazioni future  un territorio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it-IT" altLang="it-IT" sz="28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migliore rispetto a come lo si è trovato</a:t>
            </a:r>
          </a:p>
        </p:txBody>
      </p:sp>
      <p:pic>
        <p:nvPicPr>
          <p:cNvPr id="17415" name="Picture 6">
            <a:extLst>
              <a:ext uri="{FF2B5EF4-FFF2-40B4-BE49-F238E27FC236}">
                <a16:creationId xmlns:a16="http://schemas.microsoft.com/office/drawing/2014/main" id="{3BF8E68B-794B-47D3-A677-0E7A93C7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972" y="4196905"/>
            <a:ext cx="3727248" cy="248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6" name="Picture 7">
            <a:extLst>
              <a:ext uri="{FF2B5EF4-FFF2-40B4-BE49-F238E27FC236}">
                <a16:creationId xmlns:a16="http://schemas.microsoft.com/office/drawing/2014/main" id="{4F2B80FC-26E8-42BD-9541-AC66230B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281" y="4196905"/>
            <a:ext cx="3832331" cy="250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A0208DE-82F7-4E95-9A0A-24825FDE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31" y="363147"/>
            <a:ext cx="569565" cy="56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7E8968D-B8E5-476C-AD85-3EC452AFA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16" r="6091"/>
          <a:stretch/>
        </p:blipFill>
        <p:spPr bwMode="auto">
          <a:xfrm>
            <a:off x="102903" y="4194294"/>
            <a:ext cx="4048008" cy="248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>
            <a:extLst>
              <a:ext uri="{FF2B5EF4-FFF2-40B4-BE49-F238E27FC236}">
                <a16:creationId xmlns:a16="http://schemas.microsoft.com/office/drawing/2014/main" id="{3CC07964-6180-45D7-B494-690DDA81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15" y="192211"/>
            <a:ext cx="2126295" cy="46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magine 10">
            <a:extLst>
              <a:ext uri="{FF2B5EF4-FFF2-40B4-BE49-F238E27FC236}">
                <a16:creationId xmlns:a16="http://schemas.microsoft.com/office/drawing/2014/main" id="{F0E62361-C87D-4E33-B29A-90682BAB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79" y="753637"/>
            <a:ext cx="140493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magine 7">
            <a:extLst>
              <a:ext uri="{FF2B5EF4-FFF2-40B4-BE49-F238E27FC236}">
                <a16:creationId xmlns:a16="http://schemas.microsoft.com/office/drawing/2014/main" id="{A7CB5E2B-3135-43ED-A875-C0A796EA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1"/>
          <a:stretch>
            <a:fillRect/>
          </a:stretch>
        </p:blipFill>
        <p:spPr bwMode="auto">
          <a:xfrm>
            <a:off x="1812771" y="1783161"/>
            <a:ext cx="8340660" cy="470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A89EFD-A127-4EAC-B679-6F020C177521}"/>
              </a:ext>
            </a:extLst>
          </p:cNvPr>
          <p:cNvSpPr/>
          <p:nvPr/>
        </p:nvSpPr>
        <p:spPr>
          <a:xfrm>
            <a:off x="7113356" y="4392305"/>
            <a:ext cx="291465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https://erasmus-valor.eu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 Valor-Erasmus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YouTube: Erasmus Valor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F38D7E4-4135-4797-B2BE-B5B154F4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21" y="168920"/>
            <a:ext cx="467582" cy="46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95711C0-7E6C-49F2-A345-44AEF02C6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417" y="219913"/>
            <a:ext cx="6494262" cy="41658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Progetto Erasmus +</a:t>
            </a:r>
            <a:endParaRPr lang="it-IT" altLang="it-IT" sz="2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Figura a mano libera: forma 4">
            <a:extLst>
              <a:ext uri="{FF2B5EF4-FFF2-40B4-BE49-F238E27FC236}">
                <a16:creationId xmlns:a16="http://schemas.microsoft.com/office/drawing/2014/main" id="{160CE75F-7EA7-4390-88C1-4C8B4B82CC24}"/>
              </a:ext>
            </a:extLst>
          </p:cNvPr>
          <p:cNvSpPr>
            <a:spLocks/>
          </p:cNvSpPr>
          <p:nvPr/>
        </p:nvSpPr>
        <p:spPr bwMode="auto">
          <a:xfrm>
            <a:off x="969391" y="127529"/>
            <a:ext cx="10983797" cy="8434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it-IT" sz="4000" b="1" dirty="0">
                <a:solidFill>
                  <a:srgbClr val="A33D1D"/>
                </a:solidFill>
              </a:rPr>
              <a:t>I progetti del Parco sulla Valorizzazione della Lana</a:t>
            </a:r>
          </a:p>
          <a:p>
            <a:pPr algn="just">
              <a:defRPr/>
            </a:pPr>
            <a:endParaRPr lang="it-IT" sz="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531" name="Immagine 2">
            <a:extLst>
              <a:ext uri="{FF2B5EF4-FFF2-40B4-BE49-F238E27FC236}">
                <a16:creationId xmlns:a16="http://schemas.microsoft.com/office/drawing/2014/main" id="{FDF1928B-7EAC-46CA-AF92-DC166FE8B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617" y="225013"/>
            <a:ext cx="543596" cy="54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BD5D09C-B709-41E9-8279-F8C2CB590E30}"/>
              </a:ext>
            </a:extLst>
          </p:cNvPr>
          <p:cNvSpPr/>
          <p:nvPr/>
        </p:nvSpPr>
        <p:spPr>
          <a:xfrm>
            <a:off x="274731" y="2693448"/>
            <a:ext cx="3558066" cy="941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Ministero </a:t>
            </a:r>
          </a:p>
          <a:p>
            <a:pPr algn="ctr"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dell’Ambiente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8EBDB31-1D63-46AC-A9F1-953283AD8C13}"/>
              </a:ext>
            </a:extLst>
          </p:cNvPr>
          <p:cNvSpPr/>
          <p:nvPr/>
        </p:nvSpPr>
        <p:spPr>
          <a:xfrm>
            <a:off x="8234895" y="2683860"/>
            <a:ext cx="3718293" cy="941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Ministero </a:t>
            </a:r>
          </a:p>
          <a:p>
            <a:pPr algn="ctr"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Salute</a:t>
            </a:r>
          </a:p>
          <a:p>
            <a:pPr algn="ctr">
              <a:defRPr/>
            </a:pP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Freccia a sinistra 6">
            <a:extLst>
              <a:ext uri="{FF2B5EF4-FFF2-40B4-BE49-F238E27FC236}">
                <a16:creationId xmlns:a16="http://schemas.microsoft.com/office/drawing/2014/main" id="{AFEFFFE5-D25C-4C63-A595-9189D37A0383}"/>
              </a:ext>
            </a:extLst>
          </p:cNvPr>
          <p:cNvSpPr/>
          <p:nvPr/>
        </p:nvSpPr>
        <p:spPr>
          <a:xfrm rot="16200000">
            <a:off x="1864942" y="2438817"/>
            <a:ext cx="231775" cy="2492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EB5C502-D8E5-44A0-A0DC-451E7C96E9D9}"/>
              </a:ext>
            </a:extLst>
          </p:cNvPr>
          <p:cNvSpPr/>
          <p:nvPr/>
        </p:nvSpPr>
        <p:spPr>
          <a:xfrm>
            <a:off x="309837" y="3876038"/>
            <a:ext cx="3451457" cy="22854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ARA</a:t>
            </a:r>
          </a:p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Consorzio Biella The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Wool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Company</a:t>
            </a:r>
          </a:p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Associazione Pecunia</a:t>
            </a:r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Freccia a sinistra 13">
            <a:extLst>
              <a:ext uri="{FF2B5EF4-FFF2-40B4-BE49-F238E27FC236}">
                <a16:creationId xmlns:a16="http://schemas.microsoft.com/office/drawing/2014/main" id="{C25EF50A-385A-4986-B982-FCCDEB5F594F}"/>
              </a:ext>
            </a:extLst>
          </p:cNvPr>
          <p:cNvSpPr/>
          <p:nvPr/>
        </p:nvSpPr>
        <p:spPr>
          <a:xfrm rot="16200000">
            <a:off x="1832906" y="3636325"/>
            <a:ext cx="231775" cy="2476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Freccia a sinistra 14">
            <a:extLst>
              <a:ext uri="{FF2B5EF4-FFF2-40B4-BE49-F238E27FC236}">
                <a16:creationId xmlns:a16="http://schemas.microsoft.com/office/drawing/2014/main" id="{F921D382-A935-4D8E-BD07-1F9F3AF6D765}"/>
              </a:ext>
            </a:extLst>
          </p:cNvPr>
          <p:cNvSpPr/>
          <p:nvPr/>
        </p:nvSpPr>
        <p:spPr>
          <a:xfrm rot="16200000">
            <a:off x="6025252" y="4328083"/>
            <a:ext cx="230188" cy="2476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F8D09E7-C024-4546-BC14-AB7AFDD0F49F}"/>
              </a:ext>
            </a:extLst>
          </p:cNvPr>
          <p:cNvSpPr/>
          <p:nvPr/>
        </p:nvSpPr>
        <p:spPr>
          <a:xfrm>
            <a:off x="4021954" y="3909275"/>
            <a:ext cx="4109174" cy="2252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Brioni</a:t>
            </a:r>
          </a:p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Belisario Camice</a:t>
            </a:r>
          </a:p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F.lli Piacenza</a:t>
            </a:r>
          </a:p>
          <a:p>
            <a:pPr algn="ctr">
              <a:defRPr/>
            </a:pP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Associazione Pecunia</a:t>
            </a:r>
          </a:p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ARA</a:t>
            </a:r>
          </a:p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Sistema Moda</a:t>
            </a:r>
          </a:p>
          <a:p>
            <a:pPr algn="ctr">
              <a:defRPr/>
            </a:pP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Spiedì</a:t>
            </a: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FA870B53-83C4-4E41-BE99-3D6890FCC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38" y="1173671"/>
            <a:ext cx="3547110" cy="1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FB4B414B-487A-4EDE-99FA-691A37E5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287" y="1173671"/>
            <a:ext cx="4179841" cy="12880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5351A83-76B9-4C40-8011-2E38AE42700C}"/>
              </a:ext>
            </a:extLst>
          </p:cNvPr>
          <p:cNvSpPr/>
          <p:nvPr/>
        </p:nvSpPr>
        <p:spPr>
          <a:xfrm>
            <a:off x="8234895" y="1173671"/>
            <a:ext cx="3737148" cy="12880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400" b="1" dirty="0" err="1">
                <a:solidFill>
                  <a:schemeClr val="accent1">
                    <a:lumMod val="75000"/>
                  </a:schemeClr>
                </a:solidFill>
              </a:rPr>
              <a:t>Wool</a:t>
            </a:r>
            <a:r>
              <a:rPr lang="it-IT" sz="5400" b="1" dirty="0">
                <a:solidFill>
                  <a:schemeClr val="accent1">
                    <a:lumMod val="75000"/>
                  </a:schemeClr>
                </a:solidFill>
              </a:rPr>
              <a:t>-Fair</a:t>
            </a:r>
          </a:p>
        </p:txBody>
      </p:sp>
      <p:sp>
        <p:nvSpPr>
          <p:cNvPr id="24" name="Freccia a sinistra 23">
            <a:extLst>
              <a:ext uri="{FF2B5EF4-FFF2-40B4-BE49-F238E27FC236}">
                <a16:creationId xmlns:a16="http://schemas.microsoft.com/office/drawing/2014/main" id="{DD45BFC6-C609-46BF-AFE7-E1F698CF16DB}"/>
              </a:ext>
            </a:extLst>
          </p:cNvPr>
          <p:cNvSpPr/>
          <p:nvPr/>
        </p:nvSpPr>
        <p:spPr>
          <a:xfrm rot="16200000">
            <a:off x="5980113" y="2459753"/>
            <a:ext cx="231775" cy="2492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Freccia a sinistra 24">
            <a:extLst>
              <a:ext uri="{FF2B5EF4-FFF2-40B4-BE49-F238E27FC236}">
                <a16:creationId xmlns:a16="http://schemas.microsoft.com/office/drawing/2014/main" id="{44FA6A72-EFD5-4354-8564-E37F158F83BB}"/>
              </a:ext>
            </a:extLst>
          </p:cNvPr>
          <p:cNvSpPr/>
          <p:nvPr/>
        </p:nvSpPr>
        <p:spPr>
          <a:xfrm rot="16200000">
            <a:off x="10104708" y="2440681"/>
            <a:ext cx="231775" cy="2492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012D4C73-9C84-4D4F-9B94-93A68E04C706}"/>
              </a:ext>
            </a:extLst>
          </p:cNvPr>
          <p:cNvSpPr/>
          <p:nvPr/>
        </p:nvSpPr>
        <p:spPr>
          <a:xfrm>
            <a:off x="3946538" y="2709688"/>
            <a:ext cx="4156309" cy="941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Confindustria </a:t>
            </a:r>
          </a:p>
          <a:p>
            <a:pPr algn="ctr"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Chieti-Pescara</a:t>
            </a:r>
          </a:p>
          <a:p>
            <a:pPr algn="ctr">
              <a:defRPr/>
            </a:pP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D56C0BC-2BC3-4809-8B14-4B16ADFEDC81}"/>
              </a:ext>
            </a:extLst>
          </p:cNvPr>
          <p:cNvSpPr/>
          <p:nvPr/>
        </p:nvSpPr>
        <p:spPr>
          <a:xfrm>
            <a:off x="8273627" y="3870913"/>
            <a:ext cx="3608535" cy="22905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Ist.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Zoopr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Sper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. Umbria e Marche</a:t>
            </a:r>
          </a:p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Università Agraria Perugia</a:t>
            </a:r>
          </a:p>
          <a:p>
            <a:pPr algn="ctr">
              <a:defRPr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ENEA</a:t>
            </a:r>
          </a:p>
          <a:p>
            <a:pPr algn="ctr">
              <a:defRPr/>
            </a:pPr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Freccia a sinistra 27">
            <a:extLst>
              <a:ext uri="{FF2B5EF4-FFF2-40B4-BE49-F238E27FC236}">
                <a16:creationId xmlns:a16="http://schemas.microsoft.com/office/drawing/2014/main" id="{802E0FA2-A49B-458A-A87D-04EBC77C209E}"/>
              </a:ext>
            </a:extLst>
          </p:cNvPr>
          <p:cNvSpPr/>
          <p:nvPr/>
        </p:nvSpPr>
        <p:spPr>
          <a:xfrm rot="16200000">
            <a:off x="6026475" y="3649122"/>
            <a:ext cx="231775" cy="2476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" name="Freccia a sinistra 28">
            <a:extLst>
              <a:ext uri="{FF2B5EF4-FFF2-40B4-BE49-F238E27FC236}">
                <a16:creationId xmlns:a16="http://schemas.microsoft.com/office/drawing/2014/main" id="{E8293CA8-F46C-48B2-AEF4-C14F8A37113C}"/>
              </a:ext>
            </a:extLst>
          </p:cNvPr>
          <p:cNvSpPr/>
          <p:nvPr/>
        </p:nvSpPr>
        <p:spPr>
          <a:xfrm rot="16200000">
            <a:off x="10125060" y="3623261"/>
            <a:ext cx="231775" cy="2476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4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7">
            <a:extLst>
              <a:ext uri="{FF2B5EF4-FFF2-40B4-BE49-F238E27FC236}">
                <a16:creationId xmlns:a16="http://schemas.microsoft.com/office/drawing/2014/main" id="{24E12570-A16F-4F2F-9DB3-2AF25B7A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75" y="249385"/>
            <a:ext cx="481742" cy="48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316B25A-0AAE-4732-AC88-FED381401D30}"/>
              </a:ext>
            </a:extLst>
          </p:cNvPr>
          <p:cNvSpPr/>
          <p:nvPr/>
        </p:nvSpPr>
        <p:spPr>
          <a:xfrm>
            <a:off x="441429" y="1563944"/>
            <a:ext cx="1113505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it-IT" altLang="it-IT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La triplice attitudine della pecora è ormai un antico ricordo;</a:t>
            </a:r>
          </a:p>
          <a:p>
            <a:pPr marL="457200" indent="-457200" algn="just"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it-IT" altLang="it-IT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I costi di tosa superano i prezzi di vendita della lana sucida;</a:t>
            </a:r>
          </a:p>
          <a:p>
            <a:pPr marL="457200" indent="-457200" algn="just"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it-IT" altLang="it-IT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La lana diventa uno «scarto», un sottoprodotto  di basso valore commerciale;</a:t>
            </a:r>
          </a:p>
          <a:p>
            <a:pPr marL="457200" indent="-457200" algn="just"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it-IT" altLang="it-IT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Gli allevatori non hanno potere contrattuale nella definizione del prezzo di vendita della lana;</a:t>
            </a:r>
          </a:p>
          <a:p>
            <a:pPr marL="457200" indent="-457200" algn="just"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it-IT" altLang="it-IT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Potenziale problema ambientale.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F03AD6D-CA60-4B45-B1AF-6936660E8607}"/>
              </a:ext>
            </a:extLst>
          </p:cNvPr>
          <p:cNvSpPr/>
          <p:nvPr/>
        </p:nvSpPr>
        <p:spPr>
          <a:xfrm>
            <a:off x="585924" y="169483"/>
            <a:ext cx="10955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it-IT" altLang="it-IT" sz="2800" b="1" dirty="0">
                <a:solidFill>
                  <a:srgbClr val="993300"/>
                </a:solidFill>
                <a:ea typeface="Microsoft YaHei" panose="020B0503020204020204" pitchFamily="34" charset="-122"/>
              </a:rPr>
              <a:t>L’Ente Parco si interessa della filiera della lana </a:t>
            </a:r>
          </a:p>
          <a:p>
            <a:pPr algn="ctr">
              <a:buClrTx/>
              <a:buFontTx/>
              <a:buNone/>
            </a:pPr>
            <a:r>
              <a:rPr lang="it-IT" altLang="it-IT" sz="2800" b="1" dirty="0">
                <a:solidFill>
                  <a:srgbClr val="993300"/>
                </a:solidFill>
                <a:ea typeface="Microsoft YaHei" panose="020B0503020204020204" pitchFamily="34" charset="-122"/>
              </a:rPr>
              <a:t>sulla base alle  seguenti considerazioni: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0F7F3C8-03A8-4050-8C7C-2DA6EAF55F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50"/>
          <a:stretch/>
        </p:blipFill>
        <p:spPr bwMode="auto">
          <a:xfrm>
            <a:off x="85009" y="4825343"/>
            <a:ext cx="2030641" cy="162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688CEBC-C1E5-4366-AACC-4BBA978EA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1" b="28141"/>
          <a:stretch/>
        </p:blipFill>
        <p:spPr bwMode="auto">
          <a:xfrm>
            <a:off x="3458085" y="4814417"/>
            <a:ext cx="2247225" cy="16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928397C-0413-447D-8776-69446EB1B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2" r="8718"/>
          <a:stretch/>
        </p:blipFill>
        <p:spPr bwMode="auto">
          <a:xfrm>
            <a:off x="5851346" y="4814417"/>
            <a:ext cx="1636841" cy="162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Immagine 9" descr="Immagine che contiene tubo, Trasporto mediante condotte, edificio, Tubo con guaina in acciaio&#10;&#10;Descrizione generata automaticamente">
            <a:extLst>
              <a:ext uri="{FF2B5EF4-FFF2-40B4-BE49-F238E27FC236}">
                <a16:creationId xmlns:a16="http://schemas.microsoft.com/office/drawing/2014/main" id="{B8D36DF0-3A7F-4C25-9DE6-EA30D39752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8"/>
          <a:stretch/>
        </p:blipFill>
        <p:spPr>
          <a:xfrm>
            <a:off x="7624996" y="4814416"/>
            <a:ext cx="2072508" cy="1625781"/>
          </a:xfrm>
          <a:prstGeom prst="rect">
            <a:avLst/>
          </a:prstGeom>
        </p:spPr>
      </p:pic>
      <p:pic>
        <p:nvPicPr>
          <p:cNvPr id="11" name="Immagine 10" descr="Immagine che contiene interno, acciaio, allineato, edificio&#10;&#10;Descrizione generata automaticamente">
            <a:extLst>
              <a:ext uri="{FF2B5EF4-FFF2-40B4-BE49-F238E27FC236}">
                <a16:creationId xmlns:a16="http://schemas.microsoft.com/office/drawing/2014/main" id="{C5CA1036-66D6-42FA-958E-D7504F635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827" y="4814416"/>
            <a:ext cx="1077306" cy="1625781"/>
          </a:xfrm>
          <a:prstGeom prst="rect">
            <a:avLst/>
          </a:prstGeom>
        </p:spPr>
      </p:pic>
      <p:pic>
        <p:nvPicPr>
          <p:cNvPr id="12" name="Immagine 1">
            <a:extLst>
              <a:ext uri="{FF2B5EF4-FFF2-40B4-BE49-F238E27FC236}">
                <a16:creationId xmlns:a16="http://schemas.microsoft.com/office/drawing/2014/main" id="{CABDB2F1-95A5-4AD1-B5A9-BB69AF2E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62" y="4819879"/>
            <a:ext cx="1080174" cy="162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Immagine che contiene tessuto, filo, fibra, filo ritorto&#10;&#10;Descrizione generata automaticamente">
            <a:extLst>
              <a:ext uri="{FF2B5EF4-FFF2-40B4-BE49-F238E27FC236}">
                <a16:creationId xmlns:a16="http://schemas.microsoft.com/office/drawing/2014/main" id="{F8F38E9A-3951-4359-8305-C3AC5F2AC6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171" y="4814416"/>
            <a:ext cx="1077305" cy="1622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7">
            <a:extLst>
              <a:ext uri="{FF2B5EF4-FFF2-40B4-BE49-F238E27FC236}">
                <a16:creationId xmlns:a16="http://schemas.microsoft.com/office/drawing/2014/main" id="{24E12570-A16F-4F2F-9DB3-2AF25B7A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75" y="249385"/>
            <a:ext cx="481742" cy="48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D2F9856-0CB1-4CEF-8A65-6D738E20EFA4}"/>
              </a:ext>
            </a:extLst>
          </p:cNvPr>
          <p:cNvSpPr/>
          <p:nvPr/>
        </p:nvSpPr>
        <p:spPr>
          <a:xfrm>
            <a:off x="4162864" y="122939"/>
            <a:ext cx="386627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it-IT" altLang="it-IT" sz="4000" b="1" dirty="0">
                <a:solidFill>
                  <a:srgbClr val="993300"/>
                </a:solidFill>
                <a:ea typeface="Microsoft YaHei" panose="020B0503020204020204" pitchFamily="34" charset="-122"/>
              </a:rPr>
              <a:t>Progetto SILOS</a:t>
            </a:r>
          </a:p>
          <a:p>
            <a:pPr algn="just">
              <a:buClrTx/>
              <a:buFontTx/>
              <a:buNone/>
            </a:pPr>
            <a:endParaRPr lang="it-IT" altLang="it-IT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AB2C176-B493-423A-BCD0-6CE1CAC60D80}"/>
              </a:ext>
            </a:extLst>
          </p:cNvPr>
          <p:cNvSpPr/>
          <p:nvPr/>
        </p:nvSpPr>
        <p:spPr>
          <a:xfrm>
            <a:off x="2781670" y="8560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1400"/>
              </a:spcBef>
              <a:spcAft>
                <a:spcPts val="1400"/>
              </a:spcAft>
            </a:pPr>
            <a:r>
              <a:rPr lang="it-IT" b="1" kern="50" dirty="0">
                <a:solidFill>
                  <a:schemeClr val="accent6">
                    <a:lumMod val="50000"/>
                  </a:schemeClr>
                </a:solidFill>
                <a:latin typeface="DejaVu Sans" panose="020B0603030804020204" pitchFamily="34" charset="0"/>
              </a:rPr>
              <a:t>INCORAGGIAMENTO ALL’UTILIZZO DI BUONE PRATICHE AGRICOLE E ZOOTECNICHE</a:t>
            </a:r>
            <a:endParaRPr lang="it-IT" sz="1600" b="1" kern="5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7A02306-1D15-4F73-A517-7F491DAC2B78}"/>
              </a:ext>
            </a:extLst>
          </p:cNvPr>
          <p:cNvSpPr/>
          <p:nvPr/>
        </p:nvSpPr>
        <p:spPr>
          <a:xfrm>
            <a:off x="462633" y="2167179"/>
            <a:ext cx="719879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Far conoscere ed incentivare l’adozione di buone pratiche agricole e zootecniche; </a:t>
            </a:r>
            <a:endParaRPr lang="it-IT" b="1" kern="50" dirty="0">
              <a:solidFill>
                <a:srgbClr val="A33D1D"/>
              </a:solidFill>
              <a:latin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Incremento dell’utilizzo di materie prime locali;</a:t>
            </a:r>
            <a:endParaRPr lang="it-IT" b="1" kern="50" dirty="0">
              <a:solidFill>
                <a:srgbClr val="A33D1D"/>
              </a:solidFill>
              <a:latin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Incrementare la qualità delle produzioni con minori possibilità di sviluppo di tossine, funghi ed incremento generale dell’igiene degli alimenti;</a:t>
            </a:r>
            <a:endParaRPr lang="it-IT" b="1" kern="50" dirty="0">
              <a:solidFill>
                <a:srgbClr val="A33D1D"/>
              </a:solidFill>
              <a:latin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Incrementare la qualità di vita degli allevatori semplificando le operazioni di stoccaggio;</a:t>
            </a:r>
            <a:endParaRPr lang="it-IT" b="1" kern="50" dirty="0">
              <a:solidFill>
                <a:srgbClr val="A33D1D"/>
              </a:solidFill>
              <a:latin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Gettare le basi per la ripetibilità e riproducibilità del progetto anche in altre aree o comparti al fine di allargare la rete dei prodotti di qualità;</a:t>
            </a:r>
            <a:endParaRPr lang="it-IT" b="1" kern="50" dirty="0">
              <a:solidFill>
                <a:srgbClr val="A33D1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Immagine 6" descr="Immagine che contiene cielo, aria aperta, nuvola, edificio&#10;&#10;Descrizione generata automaticamente">
            <a:extLst>
              <a:ext uri="{FF2B5EF4-FFF2-40B4-BE49-F238E27FC236}">
                <a16:creationId xmlns:a16="http://schemas.microsoft.com/office/drawing/2014/main" id="{F6E47AFA-06E4-42C6-B33E-ED7BA7B03E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0" t="13980" r="8519" b="33435"/>
          <a:stretch/>
        </p:blipFill>
        <p:spPr>
          <a:xfrm>
            <a:off x="8194089" y="1515081"/>
            <a:ext cx="3668443" cy="519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9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7">
            <a:extLst>
              <a:ext uri="{FF2B5EF4-FFF2-40B4-BE49-F238E27FC236}">
                <a16:creationId xmlns:a16="http://schemas.microsoft.com/office/drawing/2014/main" id="{24E12570-A16F-4F2F-9DB3-2AF25B7A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75" y="249385"/>
            <a:ext cx="481742" cy="48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D2F9856-0CB1-4CEF-8A65-6D738E20EFA4}"/>
              </a:ext>
            </a:extLst>
          </p:cNvPr>
          <p:cNvSpPr/>
          <p:nvPr/>
        </p:nvSpPr>
        <p:spPr>
          <a:xfrm>
            <a:off x="3482091" y="43576"/>
            <a:ext cx="475403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it-IT" altLang="it-IT" sz="4000" b="1" dirty="0">
                <a:solidFill>
                  <a:srgbClr val="993300"/>
                </a:solidFill>
                <a:ea typeface="Microsoft YaHei" panose="020B0503020204020204" pitchFamily="34" charset="-122"/>
              </a:rPr>
              <a:t>Progetto CISTERNAS</a:t>
            </a:r>
          </a:p>
          <a:p>
            <a:pPr algn="just">
              <a:buClrTx/>
              <a:buFontTx/>
              <a:buNone/>
            </a:pPr>
            <a:endParaRPr lang="it-IT" altLang="it-IT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B0DCCD3-9937-4E0D-B6A6-B583276E0F69}"/>
              </a:ext>
            </a:extLst>
          </p:cNvPr>
          <p:cNvSpPr/>
          <p:nvPr/>
        </p:nvSpPr>
        <p:spPr>
          <a:xfrm>
            <a:off x="2740089" y="8043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1400"/>
              </a:spcBef>
              <a:spcAft>
                <a:spcPts val="1400"/>
              </a:spcAft>
            </a:pPr>
            <a:r>
              <a:rPr lang="it-IT" b="1" kern="50" dirty="0">
                <a:solidFill>
                  <a:schemeClr val="accent6">
                    <a:lumMod val="50000"/>
                  </a:schemeClr>
                </a:solidFill>
                <a:latin typeface="DejaVu Sans" panose="020B0603030804020204" pitchFamily="34" charset="0"/>
              </a:rPr>
              <a:t>INCORAGGIAMENTO ALL’UTILIZZO DI BUONE PRATICHE AGRICOLE E ZOOTECNICHE</a:t>
            </a:r>
            <a:endParaRPr lang="it-IT" sz="1600" b="1" kern="5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Serbatoi Erogatori - PEF - Versione Base">
            <a:extLst>
              <a:ext uri="{FF2B5EF4-FFF2-40B4-BE49-F238E27FC236}">
                <a16:creationId xmlns:a16="http://schemas.microsoft.com/office/drawing/2014/main" id="{58F5459F-1612-4621-A508-18DCA87C1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t="2576" r="12121" b="-2576"/>
          <a:stretch/>
        </p:blipFill>
        <p:spPr bwMode="auto">
          <a:xfrm>
            <a:off x="7097841" y="1844670"/>
            <a:ext cx="4611805" cy="44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34E36A2-4A66-44E9-A2D7-B16455C97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4969" y="3125986"/>
            <a:ext cx="563721" cy="371815"/>
          </a:xfrm>
          <a:prstGeom prst="rect">
            <a:avLst/>
          </a:prstGeom>
          <a:solidFill>
            <a:srgbClr val="FC74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F70EBDF-120D-4D61-BDFF-503906A28E8D}"/>
              </a:ext>
            </a:extLst>
          </p:cNvPr>
          <p:cNvSpPr/>
          <p:nvPr/>
        </p:nvSpPr>
        <p:spPr>
          <a:xfrm>
            <a:off x="553375" y="2289205"/>
            <a:ext cx="6096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Bef>
                <a:spcPts val="1400"/>
              </a:spcBef>
              <a:spcAft>
                <a:spcPts val="6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Limitare il potenziale pericolo di inquinamento del suolo e di incendi;</a:t>
            </a:r>
          </a:p>
          <a:p>
            <a:pPr marL="342900" lvl="0" indent="-342900" algn="just">
              <a:spcBef>
                <a:spcPts val="1400"/>
              </a:spcBef>
              <a:spcAft>
                <a:spcPts val="6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Far conoscere ed incentivare l’adozione di buone pratiche agricole e zootecniche;</a:t>
            </a:r>
          </a:p>
          <a:p>
            <a:pPr marL="342900" lvl="0" indent="-342900" algn="just">
              <a:spcBef>
                <a:spcPts val="1400"/>
              </a:spcBef>
              <a:spcAft>
                <a:spcPts val="6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Incrementare la qualità di vita degli allevatori/agricoltori;</a:t>
            </a:r>
          </a:p>
          <a:p>
            <a:pPr marL="342900" lvl="0" indent="-342900" algn="just">
              <a:spcBef>
                <a:spcPts val="1400"/>
              </a:spcBef>
              <a:spcAft>
                <a:spcPts val="6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Ridurre la distanza tra istituzioni ed operatori economici.</a:t>
            </a:r>
          </a:p>
        </p:txBody>
      </p:sp>
    </p:spTree>
    <p:extLst>
      <p:ext uri="{BB962C8B-B14F-4D97-AF65-F5344CB8AC3E}">
        <p14:creationId xmlns:p14="http://schemas.microsoft.com/office/powerpoint/2010/main" val="24194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7">
            <a:extLst>
              <a:ext uri="{FF2B5EF4-FFF2-40B4-BE49-F238E27FC236}">
                <a16:creationId xmlns:a16="http://schemas.microsoft.com/office/drawing/2014/main" id="{24E12570-A16F-4F2F-9DB3-2AF25B7A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75" y="249385"/>
            <a:ext cx="481742" cy="48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D2F9856-0CB1-4CEF-8A65-6D738E20EFA4}"/>
              </a:ext>
            </a:extLst>
          </p:cNvPr>
          <p:cNvSpPr/>
          <p:nvPr/>
        </p:nvSpPr>
        <p:spPr>
          <a:xfrm>
            <a:off x="3020452" y="127013"/>
            <a:ext cx="5732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it-IT" altLang="it-IT" sz="4000" b="1" dirty="0">
                <a:solidFill>
                  <a:srgbClr val="993300"/>
                </a:solidFill>
                <a:ea typeface="Microsoft YaHei" panose="020B0503020204020204" pitchFamily="34" charset="-122"/>
              </a:rPr>
              <a:t>Progetto RETE su RUOTE</a:t>
            </a:r>
          </a:p>
        </p:txBody>
      </p:sp>
      <p:pic>
        <p:nvPicPr>
          <p:cNvPr id="3074" name="tgpli-618ba6e8f2517">
            <a:extLst>
              <a:ext uri="{FF2B5EF4-FFF2-40B4-BE49-F238E27FC236}">
                <a16:creationId xmlns:a16="http://schemas.microsoft.com/office/drawing/2014/main" id="{FC00D3BB-1D7C-4FB8-83EF-B0CA2EB8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6" t="-508" r="26411"/>
          <a:stretch>
            <a:fillRect/>
          </a:stretch>
        </p:blipFill>
        <p:spPr bwMode="auto">
          <a:xfrm>
            <a:off x="8581604" y="1626780"/>
            <a:ext cx="3277036" cy="25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ome avviare un'attività di street food">
            <a:extLst>
              <a:ext uri="{FF2B5EF4-FFF2-40B4-BE49-F238E27FC236}">
                <a16:creationId xmlns:a16="http://schemas.microsoft.com/office/drawing/2014/main" id="{D2AF0E37-483E-4469-86A4-42043332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190" y="4224319"/>
            <a:ext cx="3017820" cy="236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208BF3F-BE83-49DC-A0D9-F3E7B1C5369B}"/>
              </a:ext>
            </a:extLst>
          </p:cNvPr>
          <p:cNvSpPr/>
          <p:nvPr/>
        </p:nvSpPr>
        <p:spPr>
          <a:xfrm>
            <a:off x="555990" y="2349535"/>
            <a:ext cx="7478301" cy="305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4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Diffondere la presenza delle produzioni agroalimentari locali sul territorio;</a:t>
            </a:r>
          </a:p>
          <a:p>
            <a:pPr marL="342900" lvl="0" indent="-342900" algn="just">
              <a:spcBef>
                <a:spcPts val="14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Promuovere l’educazione alimentare attraverso la presenza capillare sul territorio di prodotti locali;</a:t>
            </a:r>
          </a:p>
          <a:p>
            <a:pPr marL="342900" lvl="0" indent="-342900" algn="just">
              <a:spcBef>
                <a:spcPts val="14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Favorire l’aggregazione fra produttori, trasformatori e consumatori;</a:t>
            </a:r>
          </a:p>
          <a:p>
            <a:pPr marL="342900" lvl="0" indent="-342900" algn="just">
              <a:spcBef>
                <a:spcPts val="14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Ridurre la distanza tra istituzioni ed operatori economici;</a:t>
            </a:r>
          </a:p>
          <a:p>
            <a:pPr marL="342900" lvl="0" indent="-342900" algn="just">
              <a:spcBef>
                <a:spcPts val="14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it-IT" kern="50" dirty="0">
                <a:solidFill>
                  <a:srgbClr val="A33D1D"/>
                </a:solidFill>
                <a:latin typeface="Arial" panose="020B0604020202020204" pitchFamily="34" charset="0"/>
              </a:rPr>
              <a:t>Incentivare il trasporto delle merci con mezzi ad emissione 0.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C532B89-8936-4546-947D-DF555E67AC73}"/>
              </a:ext>
            </a:extLst>
          </p:cNvPr>
          <p:cNvSpPr/>
          <p:nvPr/>
        </p:nvSpPr>
        <p:spPr>
          <a:xfrm>
            <a:off x="2657382" y="9360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1400"/>
              </a:spcBef>
              <a:spcAft>
                <a:spcPts val="0"/>
              </a:spcAft>
            </a:pPr>
            <a:r>
              <a:rPr lang="it-IT" b="1" kern="50" dirty="0">
                <a:solidFill>
                  <a:schemeClr val="accent6">
                    <a:lumMod val="50000"/>
                  </a:schemeClr>
                </a:solidFill>
                <a:latin typeface="DejaVu Sans" panose="020B0603030804020204" pitchFamily="34" charset="0"/>
              </a:rPr>
              <a:t>VALORIZZAZIONE DELLE PRODUZIONI AGROALIMENTARI NELL’AREA PROTETTA</a:t>
            </a:r>
          </a:p>
        </p:txBody>
      </p:sp>
    </p:spTree>
    <p:extLst>
      <p:ext uri="{BB962C8B-B14F-4D97-AF65-F5344CB8AC3E}">
        <p14:creationId xmlns:p14="http://schemas.microsoft.com/office/powerpoint/2010/main" val="333482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C3ABA19B-581C-423A-B6D4-3B21DDB41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83" y="3382071"/>
            <a:ext cx="565941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Grazie per l’attenzione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762A8532-7D4D-4C40-B4DB-223D50EB6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391" y="4536878"/>
            <a:ext cx="4953898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Dr. Luca Schillaci</a:t>
            </a:r>
          </a:p>
          <a:p>
            <a:pPr>
              <a:buClrTx/>
              <a:buFontTx/>
              <a:buNone/>
            </a:pPr>
            <a:r>
              <a:rPr lang="it-IT" altLang="it-IT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Area Valorizzazione Economica e Sociale</a:t>
            </a:r>
          </a:p>
          <a:p>
            <a:pPr>
              <a:buClrTx/>
              <a:buFontTx/>
              <a:buNone/>
            </a:pPr>
            <a:r>
              <a:rPr lang="it-IT" altLang="it-IT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Ente Parco Nazionale del Gran Sasso e Monti della </a:t>
            </a:r>
            <a:r>
              <a:rPr lang="it-IT" altLang="it-IT" sz="1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Laga</a:t>
            </a:r>
            <a:endParaRPr lang="it-IT" altLang="it-IT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it-IT" altLang="it-IT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lucaschillaci@gransassolagapark.it</a:t>
            </a:r>
          </a:p>
        </p:txBody>
      </p:sp>
      <p:pic>
        <p:nvPicPr>
          <p:cNvPr id="4" name="Immagine 3" descr="Immagine che contiene aria aperta, nuvola, natura, acqua&#10;&#10;Descrizione generata automaticamente">
            <a:extLst>
              <a:ext uri="{FF2B5EF4-FFF2-40B4-BE49-F238E27FC236}">
                <a16:creationId xmlns:a16="http://schemas.microsoft.com/office/drawing/2014/main" id="{568F127B-D828-435C-9FAF-7B79E54A52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/>
          <a:stretch/>
        </p:blipFill>
        <p:spPr>
          <a:xfrm>
            <a:off x="-2588" y="-1"/>
            <a:ext cx="12271528" cy="2825101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53E7A725-8C67-4307-B239-FEDD16F3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340" y="2525131"/>
            <a:ext cx="3245097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000" b="1" dirty="0">
                <a:solidFill>
                  <a:srgbClr val="A33D1D"/>
                </a:solidFill>
                <a:latin typeface="Arial" panose="020B0604020202020204" pitchFamily="34" charset="0"/>
              </a:rPr>
              <a:t>Foto tratta dal sito web del Comune di Montereale</a:t>
            </a:r>
          </a:p>
        </p:txBody>
      </p:sp>
    </p:spTree>
    <p:extLst>
      <p:ext uri="{BB962C8B-B14F-4D97-AF65-F5344CB8AC3E}">
        <p14:creationId xmlns:p14="http://schemas.microsoft.com/office/powerpoint/2010/main" val="80125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8D606353-B2CE-4390-BD80-657112EFF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2401"/>
            <a:ext cx="79248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CONSERVAZIONE 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della natura e del territorio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1F560D94-6B37-44BB-92D3-9651BE1D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994" y="4616450"/>
            <a:ext cx="3940207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4000" b="1" dirty="0">
                <a:solidFill>
                  <a:srgbClr val="A33D1D"/>
                </a:solidFill>
                <a:latin typeface="Arial" panose="020B0604020202020204" pitchFamily="34" charset="0"/>
              </a:rPr>
              <a:t>UTILIZZO 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rgbClr val="A33D1D"/>
                </a:solidFill>
                <a:latin typeface="Arial" panose="020B0604020202020204" pitchFamily="34" charset="0"/>
              </a:rPr>
              <a:t>delle risorse che  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rgbClr val="A33D1D"/>
                </a:solidFill>
                <a:latin typeface="Arial" panose="020B0604020202020204" pitchFamily="34" charset="0"/>
              </a:rPr>
              <a:t>natura e territorio 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rgbClr val="A33D1D"/>
                </a:solidFill>
                <a:latin typeface="Arial" panose="020B0604020202020204" pitchFamily="34" charset="0"/>
              </a:rPr>
              <a:t>mettono a disposizione</a:t>
            </a:r>
            <a:r>
              <a:rPr lang="it-IT" altLang="it-IT" sz="3000" b="1" dirty="0">
                <a:solidFill>
                  <a:srgbClr val="A33D1D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C31FF358-52D0-4776-8AC9-6ADFF30A7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64" y="3507507"/>
            <a:ext cx="10615272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50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5000" b="1" dirty="0">
                <a:solidFill>
                  <a:srgbClr val="CC3300"/>
                </a:solidFill>
                <a:latin typeface="Arial" panose="020B0604020202020204" pitchFamily="34" charset="0"/>
              </a:rPr>
              <a:t>Non sono  in contrapposizione</a:t>
            </a:r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DF6B3AB7-C43C-461B-A6B1-EFB317299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09" y="1105914"/>
            <a:ext cx="203256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99A47289-D94D-45D8-B7F4-6BDC57DA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6" y="1105914"/>
            <a:ext cx="16383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7">
            <a:extLst>
              <a:ext uri="{FF2B5EF4-FFF2-40B4-BE49-F238E27FC236}">
                <a16:creationId xmlns:a16="http://schemas.microsoft.com/office/drawing/2014/main" id="{55617203-8A97-4015-A705-56BB63F18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66" y="1476242"/>
            <a:ext cx="2667000" cy="159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E0CFE3BF-AA1A-48E2-82E2-E4D1ED115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09" y="4768017"/>
            <a:ext cx="3004990" cy="17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9" name="Picture 9">
            <a:extLst>
              <a:ext uri="{FF2B5EF4-FFF2-40B4-BE49-F238E27FC236}">
                <a16:creationId xmlns:a16="http://schemas.microsoft.com/office/drawing/2014/main" id="{B07B373B-8DA3-42E1-942F-D6305B90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6" y="4687410"/>
            <a:ext cx="2745684" cy="17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149C7DC-4006-48FC-BEE7-EB4E2B02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506865" cy="50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4229D61-0A44-4B96-BAC9-5A2851A73ECC}"/>
              </a:ext>
            </a:extLst>
          </p:cNvPr>
          <p:cNvSpPr/>
          <p:nvPr/>
        </p:nvSpPr>
        <p:spPr>
          <a:xfrm>
            <a:off x="1209281" y="869099"/>
            <a:ext cx="97734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2664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specie censite, il Parco Gran Sasso -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una delle aree protette dalla 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 biodiversità vegetale in Europa</a:t>
            </a:r>
          </a:p>
          <a:p>
            <a:pPr algn="just"/>
            <a:endParaRPr lang="it-IT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endemiche italiane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endemiche del Parco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protette da convenzioni internazionali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protette da Leggi Regionali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orchidee spontanee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piante carnivore </a:t>
            </a:r>
          </a:p>
          <a:p>
            <a:pPr algn="just"/>
            <a:endParaRPr lang="it-IT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componente floristica più preziosa è senz'altro legata agli ambienti delle alte quote, dove persistono i cosiddetti "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relitti glaciali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": piante  endemiche come l'Androsace di Matilde, l'Adonide ricurva, la Viola della Majella, la Stella alpina dell'Appennino, il Genepì appenninico e diverse specie del genere Sassifraga.</a:t>
            </a:r>
          </a:p>
          <a:p>
            <a:pPr algn="just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CAB5331-1728-48F6-888A-B7CA4A6D6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720" y="221104"/>
            <a:ext cx="421702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BIODIVERSITA’ VEGETALE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67DF33C-09ED-4270-B9BE-10EC02F6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31" y="221104"/>
            <a:ext cx="569565" cy="56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 descr="Immagine che contiene pianta, fiore, roccia, aria aperta&#10;&#10;Descrizione generata automaticamente">
            <a:extLst>
              <a:ext uri="{FF2B5EF4-FFF2-40B4-BE49-F238E27FC236}">
                <a16:creationId xmlns:a16="http://schemas.microsoft.com/office/drawing/2014/main" id="{97293366-C973-42E6-9812-BB1409AA5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4971054"/>
            <a:ext cx="2314969" cy="1736227"/>
          </a:xfrm>
          <a:prstGeom prst="rect">
            <a:avLst/>
          </a:prstGeom>
        </p:spPr>
      </p:pic>
      <p:pic>
        <p:nvPicPr>
          <p:cNvPr id="8" name="Immagine 7" descr="Immagine che contiene pianta, fiore&#10;&#10;Descrizione generata automaticamente">
            <a:extLst>
              <a:ext uri="{FF2B5EF4-FFF2-40B4-BE49-F238E27FC236}">
                <a16:creationId xmlns:a16="http://schemas.microsoft.com/office/drawing/2014/main" id="{DCE28E90-57A4-48A9-855A-D9DF756ED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4980579"/>
            <a:ext cx="2314969" cy="1736227"/>
          </a:xfrm>
          <a:prstGeom prst="rect">
            <a:avLst/>
          </a:prstGeom>
        </p:spPr>
      </p:pic>
      <p:pic>
        <p:nvPicPr>
          <p:cNvPr id="12" name="Immagine 11" descr="Immagine che contiene aria aperta, foglia, albero, flora&#10;&#10;Descrizione generata automaticamente">
            <a:extLst>
              <a:ext uri="{FF2B5EF4-FFF2-40B4-BE49-F238E27FC236}">
                <a16:creationId xmlns:a16="http://schemas.microsoft.com/office/drawing/2014/main" id="{76207A71-9780-4F6C-AFE5-573CF7268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9725" y="4980579"/>
            <a:ext cx="1295026" cy="1726702"/>
          </a:xfrm>
          <a:prstGeom prst="rect">
            <a:avLst/>
          </a:prstGeom>
        </p:spPr>
      </p:pic>
      <p:pic>
        <p:nvPicPr>
          <p:cNvPr id="14" name="Immagine 13" descr="Immagine che contiene pianta, fiore, arenaria, aria aperta&#10;&#10;Descrizione generata automaticamente">
            <a:extLst>
              <a:ext uri="{FF2B5EF4-FFF2-40B4-BE49-F238E27FC236}">
                <a16:creationId xmlns:a16="http://schemas.microsoft.com/office/drawing/2014/main" id="{B7FA8538-9A7D-4B99-A5EB-87BA1CFF7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50" y="4971054"/>
            <a:ext cx="2314969" cy="1736227"/>
          </a:xfrm>
          <a:prstGeom prst="rect">
            <a:avLst/>
          </a:prstGeom>
        </p:spPr>
      </p:pic>
      <p:pic>
        <p:nvPicPr>
          <p:cNvPr id="16" name="Immagine 15" descr="Immagine che contiene fiore, pianta, Pianta terrestre, aria aperta&#10;&#10;Descrizione generata automaticamente">
            <a:extLst>
              <a:ext uri="{FF2B5EF4-FFF2-40B4-BE49-F238E27FC236}">
                <a16:creationId xmlns:a16="http://schemas.microsoft.com/office/drawing/2014/main" id="{5C528539-9358-4C6A-833E-04676E7D2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98" y="4971053"/>
            <a:ext cx="2314969" cy="17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0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CAB5331-1728-48F6-888A-B7CA4A6D6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53" y="61300"/>
            <a:ext cx="397356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BIODIVERSITA’ ANIMALE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67DF33C-09ED-4270-B9BE-10EC02F6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6449" y="113267"/>
            <a:ext cx="569565" cy="56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Immagine che contiene uccello, gufo, rapace, albero&#10;&#10;Descrizione generata automaticamente">
            <a:extLst>
              <a:ext uri="{FF2B5EF4-FFF2-40B4-BE49-F238E27FC236}">
                <a16:creationId xmlns:a16="http://schemas.microsoft.com/office/drawing/2014/main" id="{38D9ABD8-E390-4CFF-BE1A-0B7E06B483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6" y="5052858"/>
            <a:ext cx="1178810" cy="1765879"/>
          </a:xfrm>
          <a:prstGeom prst="rect">
            <a:avLst/>
          </a:prstGeom>
        </p:spPr>
      </p:pic>
      <p:pic>
        <p:nvPicPr>
          <p:cNvPr id="11" name="Immagine 10" descr="Immagine che contiene rapace, uccello, aquila, Accipitridae&#10;&#10;Descrizione generata automaticamente">
            <a:extLst>
              <a:ext uri="{FF2B5EF4-FFF2-40B4-BE49-F238E27FC236}">
                <a16:creationId xmlns:a16="http://schemas.microsoft.com/office/drawing/2014/main" id="{EAF6A61E-DEA2-42BA-BE2D-CA3A6200C9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101" y="5017346"/>
            <a:ext cx="1275500" cy="1780658"/>
          </a:xfrm>
          <a:prstGeom prst="rect">
            <a:avLst/>
          </a:prstGeom>
        </p:spPr>
      </p:pic>
      <p:pic>
        <p:nvPicPr>
          <p:cNvPr id="13" name="Immagine 12" descr="Immagine che contiene uccello, picchio, aria aperta, albero&#10;&#10;Descrizione generata automaticamente">
            <a:extLst>
              <a:ext uri="{FF2B5EF4-FFF2-40B4-BE49-F238E27FC236}">
                <a16:creationId xmlns:a16="http://schemas.microsoft.com/office/drawing/2014/main" id="{4A7371BD-7375-424F-BDFB-E541F0143F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906" y="5011445"/>
            <a:ext cx="1187240" cy="1780658"/>
          </a:xfrm>
          <a:prstGeom prst="rect">
            <a:avLst/>
          </a:prstGeom>
        </p:spPr>
      </p:pic>
      <p:pic>
        <p:nvPicPr>
          <p:cNvPr id="15" name="Immagine 14" descr="Immagine che contiene mammifero, cervo, aria aperta, albero&#10;&#10;Descrizione generata automaticamente">
            <a:extLst>
              <a:ext uri="{FF2B5EF4-FFF2-40B4-BE49-F238E27FC236}">
                <a16:creationId xmlns:a16="http://schemas.microsoft.com/office/drawing/2014/main" id="{780E82E1-AB8E-45E9-A786-448C537A6D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225" y="4999590"/>
            <a:ext cx="1182676" cy="1780658"/>
          </a:xfrm>
          <a:prstGeom prst="rect">
            <a:avLst/>
          </a:prstGeom>
        </p:spPr>
      </p:pic>
      <p:pic>
        <p:nvPicPr>
          <p:cNvPr id="17" name="Immagine 16" descr="Immagine che contiene mammifero, cervo, aria aperta, fauna&#10;&#10;Descrizione generata automaticamente">
            <a:extLst>
              <a:ext uri="{FF2B5EF4-FFF2-40B4-BE49-F238E27FC236}">
                <a16:creationId xmlns:a16="http://schemas.microsoft.com/office/drawing/2014/main" id="{46D0035D-5385-4DA6-881D-697DDEA4CC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734"/>
          <a:stretch/>
        </p:blipFill>
        <p:spPr>
          <a:xfrm>
            <a:off x="10752327" y="4990710"/>
            <a:ext cx="1343687" cy="1780657"/>
          </a:xfrm>
          <a:prstGeom prst="rect">
            <a:avLst/>
          </a:prstGeom>
        </p:spPr>
      </p:pic>
      <p:pic>
        <p:nvPicPr>
          <p:cNvPr id="18" name="Immagine 17" descr="Immagine che contiene mammifero, aria aperta, erba, Animale terrestre&#10;&#10;Descrizione generata automaticamente">
            <a:extLst>
              <a:ext uri="{FF2B5EF4-FFF2-40B4-BE49-F238E27FC236}">
                <a16:creationId xmlns:a16="http://schemas.microsoft.com/office/drawing/2014/main" id="{10B8D2EE-DB50-4E7B-9CF6-94FA3589B4A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96" y="4981833"/>
            <a:ext cx="1584407" cy="1781083"/>
          </a:xfrm>
          <a:prstGeom prst="rect">
            <a:avLst/>
          </a:prstGeom>
        </p:spPr>
      </p:pic>
      <p:pic>
        <p:nvPicPr>
          <p:cNvPr id="19" name="Immagine 18" descr="Immagine che contiene mammifero, lupo, cane, aria aperta&#10;&#10;Descrizione generata automaticamente">
            <a:extLst>
              <a:ext uri="{FF2B5EF4-FFF2-40B4-BE49-F238E27FC236}">
                <a16:creationId xmlns:a16="http://schemas.microsoft.com/office/drawing/2014/main" id="{62F1B72B-FC9E-46E6-99FD-BE32437FBCF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90"/>
          <a:stretch/>
        </p:blipFill>
        <p:spPr>
          <a:xfrm>
            <a:off x="5090102" y="4999589"/>
            <a:ext cx="2055741" cy="178065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4EC9F35-4B00-4296-BB31-FC632D3433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3" r="12828"/>
          <a:stretch/>
        </p:blipFill>
        <p:spPr>
          <a:xfrm>
            <a:off x="7190909" y="4990711"/>
            <a:ext cx="1876321" cy="178065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4AAB5D6-0D4B-4572-B798-7334A876115F}"/>
              </a:ext>
            </a:extLst>
          </p:cNvPr>
          <p:cNvSpPr/>
          <p:nvPr/>
        </p:nvSpPr>
        <p:spPr>
          <a:xfrm>
            <a:off x="203557" y="437760"/>
            <a:ext cx="1181680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I grandi mammiferi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Camoscio appenninico, cervo, capriolo, lupo appenninico, orso marsicano, martora, tasso, faina, puzzola, Istrice.</a:t>
            </a:r>
          </a:p>
          <a:p>
            <a:pPr algn="just"/>
            <a:endParaRPr lang="it-IT" sz="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L'avifauna sulle alte quote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Fringuello alpino, gracchio alpino, gracchio corallino, 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codirossone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culbianco, sordone, fanello, spioncello, allodola, gheppio, avvoltoio grifone</a:t>
            </a:r>
          </a:p>
          <a:p>
            <a:pPr algn="just"/>
            <a:endParaRPr lang="it-IT" sz="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L'avifauna nelle Pareti e Steppe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Rondine montana, passero solitario, picchio muraiolo,  falco pellegrino, aquila reale, corvo imperiale, lanario, passera 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lagia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ortolano calandro, biancone, tottavilla calandrella, averla piccola – 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capirossa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cenerina, sterpazzolina, succiacapre, assiolo.</a:t>
            </a:r>
          </a:p>
          <a:p>
            <a:pPr algn="just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L'avifauna nei Boschi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Sterpazzola, lodolaio, sparviero, balia dal collare, picchio rosso minore e maggiore, gufo, picchio muratore, cincia bigia, fringuello, ciuffolotto e l'agile rampichino, luì bianco - verde e piccolo, capinera,  balia dal collare, 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cingia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bigia alpestre, rampichino alpestre, astore, pecchiaiolo.</a:t>
            </a:r>
          </a:p>
          <a:p>
            <a:pPr algn="just"/>
            <a:endParaRPr lang="it-IT" sz="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L'avifauna nelle Acque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Folaghe, moriglioni, alzavole, fischioni, germani reali, morette, codoni, mestoloni, canapiglie, quattrocchi, 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fistione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turco, beccaccini, croccoloni, frullini e altre specie limicole, cormorani, aironi cenerini, svassi maggiori, gallinella d'acqua,  porciglione, martin pescatore, ballerina gialla, merlo acquaiolo, folaghe, aironi cenerini e diverse specie di anatre, migliarini di palude, albanella reale.</a:t>
            </a:r>
          </a:p>
        </p:txBody>
      </p:sp>
    </p:spTree>
    <p:extLst>
      <p:ext uri="{BB962C8B-B14F-4D97-AF65-F5344CB8AC3E}">
        <p14:creationId xmlns:p14="http://schemas.microsoft.com/office/powerpoint/2010/main" val="228337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04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erba, aria aperta, nuvola, cielo&#10;&#10;Descrizione generata automaticamente">
            <a:extLst>
              <a:ext uri="{FF2B5EF4-FFF2-40B4-BE49-F238E27FC236}">
                <a16:creationId xmlns:a16="http://schemas.microsoft.com/office/drawing/2014/main" id="{69022B44-31E6-47F4-9737-7928EAA478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04" y="1233982"/>
            <a:ext cx="11990809" cy="5557916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3B0CAF3-3A1D-4D0E-A87A-E88975C0E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594" y="221104"/>
            <a:ext cx="520210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BIODIVERSITA’ DEL PAESAGGIO</a:t>
            </a:r>
          </a:p>
        </p:txBody>
      </p:sp>
    </p:spTree>
    <p:extLst>
      <p:ext uri="{BB962C8B-B14F-4D97-AF65-F5344CB8AC3E}">
        <p14:creationId xmlns:p14="http://schemas.microsoft.com/office/powerpoint/2010/main" val="57907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extLst>
              <a:ext uri="{FF2B5EF4-FFF2-40B4-BE49-F238E27FC236}">
                <a16:creationId xmlns:a16="http://schemas.microsoft.com/office/drawing/2014/main" id="{01C01146-78F1-436B-BC83-9176DF7F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01" y="115889"/>
            <a:ext cx="6827808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Parco Nazionale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993300"/>
                </a:solidFill>
                <a:latin typeface="Arial" panose="020B0604020202020204" pitchFamily="34" charset="0"/>
              </a:rPr>
              <a:t>del Gran Sasso e Monti della </a:t>
            </a:r>
            <a:r>
              <a:rPr lang="it-IT" altLang="it-IT" b="1" dirty="0" err="1">
                <a:solidFill>
                  <a:srgbClr val="993300"/>
                </a:solidFill>
                <a:latin typeface="Arial" panose="020B0604020202020204" pitchFamily="34" charset="0"/>
              </a:rPr>
              <a:t>Laga</a:t>
            </a:r>
            <a:endParaRPr lang="it-IT" altLang="it-IT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029" name="Immagine 7">
            <a:extLst>
              <a:ext uri="{FF2B5EF4-FFF2-40B4-BE49-F238E27FC236}">
                <a16:creationId xmlns:a16="http://schemas.microsoft.com/office/drawing/2014/main" id="{3B6D0EF9-3D2B-4109-B46A-75C5693B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05" y="221104"/>
            <a:ext cx="868968" cy="8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erba, aria aperta, pianta, paesaggio&#10;&#10;Descrizione generata automaticamente">
            <a:extLst>
              <a:ext uri="{FF2B5EF4-FFF2-40B4-BE49-F238E27FC236}">
                <a16:creationId xmlns:a16="http://schemas.microsoft.com/office/drawing/2014/main" id="{514A1519-3388-46A8-A536-09FA2FA17F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99" y="1430232"/>
            <a:ext cx="3451106" cy="5245777"/>
          </a:xfrm>
          <a:prstGeom prst="rect">
            <a:avLst/>
          </a:prstGeom>
        </p:spPr>
      </p:pic>
      <p:pic>
        <p:nvPicPr>
          <p:cNvPr id="5" name="Immagine 4" descr="Immagine che contiene erba, aria aperta, pianta, campo&#10;&#10;Descrizione generata automaticamente">
            <a:extLst>
              <a:ext uri="{FF2B5EF4-FFF2-40B4-BE49-F238E27FC236}">
                <a16:creationId xmlns:a16="http://schemas.microsoft.com/office/drawing/2014/main" id="{9B9C01B4-C1B3-4D72-9819-1244ECE4D8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22" y="1430232"/>
            <a:ext cx="3476491" cy="5245776"/>
          </a:xfrm>
          <a:prstGeom prst="rect">
            <a:avLst/>
          </a:prstGeom>
        </p:spPr>
      </p:pic>
      <p:pic>
        <p:nvPicPr>
          <p:cNvPr id="7" name="Immagine 6" descr="Immagine che contiene erba, aria aperta, albero, pianta&#10;&#10;Descrizione generata automaticamente">
            <a:extLst>
              <a:ext uri="{FF2B5EF4-FFF2-40B4-BE49-F238E27FC236}">
                <a16:creationId xmlns:a16="http://schemas.microsoft.com/office/drawing/2014/main" id="{BFFEE1AC-2558-4914-B89F-A7268A1689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047" y="1430232"/>
            <a:ext cx="4406953" cy="522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0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1958</Words>
  <Application>Microsoft Office PowerPoint</Application>
  <PresentationFormat>Widescreen</PresentationFormat>
  <Paragraphs>374</Paragraphs>
  <Slides>46</Slides>
  <Notes>45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DejaVu Sans</vt:lpstr>
      <vt:lpstr>Impact</vt:lpstr>
      <vt:lpstr>Tahoma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Schillaci</dc:creator>
  <cp:lastModifiedBy>Luca Schillaci</cp:lastModifiedBy>
  <cp:revision>64</cp:revision>
  <cp:lastPrinted>2023-06-15T09:22:37Z</cp:lastPrinted>
  <dcterms:created xsi:type="dcterms:W3CDTF">2023-04-27T07:56:52Z</dcterms:created>
  <dcterms:modified xsi:type="dcterms:W3CDTF">2023-06-15T09:45:41Z</dcterms:modified>
</cp:coreProperties>
</file>