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672" r:id="rId2"/>
    <p:sldId id="725" r:id="rId3"/>
    <p:sldId id="743" r:id="rId4"/>
    <p:sldId id="744" r:id="rId5"/>
    <p:sldId id="745" r:id="rId6"/>
    <p:sldId id="721" r:id="rId7"/>
    <p:sldId id="739" r:id="rId8"/>
    <p:sldId id="722" r:id="rId9"/>
    <p:sldId id="773" r:id="rId10"/>
    <p:sldId id="778" r:id="rId11"/>
    <p:sldId id="776" r:id="rId12"/>
    <p:sldId id="774" r:id="rId13"/>
    <p:sldId id="779" r:id="rId14"/>
    <p:sldId id="780" r:id="rId15"/>
    <p:sldId id="775" r:id="rId16"/>
    <p:sldId id="299" r:id="rId17"/>
    <p:sldId id="741" r:id="rId18"/>
    <p:sldId id="724" r:id="rId19"/>
    <p:sldId id="738" r:id="rId20"/>
    <p:sldId id="730" r:id="rId21"/>
    <p:sldId id="746" r:id="rId22"/>
    <p:sldId id="713" r:id="rId23"/>
    <p:sldId id="747" r:id="rId24"/>
    <p:sldId id="748" r:id="rId25"/>
    <p:sldId id="751" r:id="rId26"/>
    <p:sldId id="772" r:id="rId27"/>
    <p:sldId id="755" r:id="rId28"/>
    <p:sldId id="756" r:id="rId29"/>
    <p:sldId id="757" r:id="rId30"/>
    <p:sldId id="572" r:id="rId31"/>
    <p:sldId id="758" r:id="rId32"/>
    <p:sldId id="709" r:id="rId33"/>
    <p:sldId id="740" r:id="rId34"/>
    <p:sldId id="732" r:id="rId35"/>
    <p:sldId id="735" r:id="rId36"/>
    <p:sldId id="742" r:id="rId37"/>
    <p:sldId id="723" r:id="rId38"/>
    <p:sldId id="762" r:id="rId39"/>
    <p:sldId id="771" r:id="rId40"/>
    <p:sldId id="736" r:id="rId41"/>
    <p:sldId id="644" r:id="rId42"/>
    <p:sldId id="605" r:id="rId43"/>
    <p:sldId id="609" r:id="rId44"/>
    <p:sldId id="610" r:id="rId45"/>
    <p:sldId id="612" r:id="rId46"/>
    <p:sldId id="601" r:id="rId47"/>
  </p:sldIdLst>
  <p:sldSz cx="12192000" cy="6858000"/>
  <p:notesSz cx="6797675" cy="9926638"/>
  <p:defaultTextStyle>
    <a:defPPr>
      <a:defRPr lang="it-IT"/>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F096D"/>
    <a:srgbClr val="DE005A"/>
    <a:srgbClr val="CCFF33"/>
    <a:srgbClr val="B00047"/>
    <a:srgbClr val="660066"/>
    <a:srgbClr val="D5E3CF"/>
    <a:srgbClr val="EBF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26" autoAdjust="0"/>
    <p:restoredTop sz="92081" autoAdjust="0"/>
  </p:normalViewPr>
  <p:slideViewPr>
    <p:cSldViewPr snapToGrid="0">
      <p:cViewPr varScale="1">
        <p:scale>
          <a:sx n="69" d="100"/>
          <a:sy n="69" d="100"/>
        </p:scale>
        <p:origin x="756" y="44"/>
      </p:cViewPr>
      <p:guideLst/>
    </p:cSldViewPr>
  </p:slideViewPr>
  <p:notesTextViewPr>
    <p:cViewPr>
      <p:scale>
        <a:sx n="1" d="1"/>
        <a:sy n="1" d="1"/>
      </p:scale>
      <p:origin x="0" y="0"/>
    </p:cViewPr>
  </p:notesTextViewPr>
  <p:sorterViewPr>
    <p:cViewPr varScale="1">
      <p:scale>
        <a:sx n="100" d="100"/>
        <a:sy n="100" d="100"/>
      </p:scale>
      <p:origin x="0" y="-66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PAC%202023-2027\PSP-%20monitoraggio%20genera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BC-4666-B241-CFD44A3F49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BC-4666-B241-CFD44A3F49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EBC-4666-B241-CFD44A3F49A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EBC-4666-B241-CFD44A3F49A9}"/>
              </c:ext>
            </c:extLst>
          </c:dPt>
          <c:dPt>
            <c:idx val="4"/>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9-0EBC-4666-B241-CFD44A3F49A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EBC-4666-B241-CFD44A3F49A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EBC-4666-B241-CFD44A3F49A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EBC-4666-B241-CFD44A3F49A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EBC-4666-B241-CFD44A3F49A9}"/>
              </c:ext>
            </c:extLst>
          </c:dPt>
          <c:dLbls>
            <c:dLbl>
              <c:idx val="2"/>
              <c:layout>
                <c:manualLayout>
                  <c:x val="0.12377873991323973"/>
                  <c:y val="-1.76766617491098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BC-4666-B241-CFD44A3F49A9}"/>
                </c:ext>
              </c:extLst>
            </c:dLbl>
            <c:dLbl>
              <c:idx val="6"/>
              <c:layout>
                <c:manualLayout>
                  <c:x val="-0.11367619022879877"/>
                  <c:y val="1.2441300367928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EBC-4666-B241-CFD44A3F49A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'ripartizione risorse'!$B$16:$B$24</c:f>
              <c:strCache>
                <c:ptCount val="7"/>
                <c:pt idx="0">
                  <c:v>Ambiente</c:v>
                </c:pt>
                <c:pt idx="1">
                  <c:v>Indennità vincoli naturali </c:v>
                </c:pt>
                <c:pt idx="2">
                  <c:v>Indennità per svantaggi territoriali </c:v>
                </c:pt>
                <c:pt idx="3">
                  <c:v>Investimenti</c:v>
                </c:pt>
                <c:pt idx="4">
                  <c:v>Giovani</c:v>
                </c:pt>
                <c:pt idx="5">
                  <c:v>Cooperazione</c:v>
                </c:pt>
                <c:pt idx="6">
                  <c:v>Conoscenza e informazione</c:v>
                </c:pt>
              </c:strCache>
            </c:strRef>
          </c:cat>
          <c:val>
            <c:numRef>
              <c:f>'ripartizione risorse'!$C$16:$C$24</c:f>
              <c:numCache>
                <c:formatCode>0%</c:formatCode>
                <c:ptCount val="9"/>
                <c:pt idx="0">
                  <c:v>0.35237698047373939</c:v>
                </c:pt>
                <c:pt idx="1">
                  <c:v>0.12419007565550433</c:v>
                </c:pt>
                <c:pt idx="2" formatCode="0.00%">
                  <c:v>2.82250171944328E-3</c:v>
                </c:pt>
                <c:pt idx="3">
                  <c:v>0.2709601650665549</c:v>
                </c:pt>
                <c:pt idx="4">
                  <c:v>7.3385044705525287E-2</c:v>
                </c:pt>
                <c:pt idx="5">
                  <c:v>8.9896679764268475E-2</c:v>
                </c:pt>
                <c:pt idx="6">
                  <c:v>2.258001375554624E-2</c:v>
                </c:pt>
              </c:numCache>
            </c:numRef>
          </c:val>
          <c:extLst>
            <c:ext xmlns:c16="http://schemas.microsoft.com/office/drawing/2014/chart" uri="{C3380CC4-5D6E-409C-BE32-E72D297353CC}">
              <c16:uniqueId val="{00000012-0EBC-4666-B241-CFD44A3F49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DC6DF-EF0E-4F4A-8683-9EDE0942B370}" type="doc">
      <dgm:prSet loTypeId="urn:microsoft.com/office/officeart/2005/8/layout/hierarchy3" loCatId="relationship" qsTypeId="urn:microsoft.com/office/officeart/2005/8/quickstyle/simple1" qsCatId="simple" csTypeId="urn:microsoft.com/office/officeart/2005/8/colors/accent4_3" csCatId="accent4" phldr="1"/>
      <dgm:spPr/>
      <dgm:t>
        <a:bodyPr/>
        <a:lstStyle/>
        <a:p>
          <a:endParaRPr lang="it-IT"/>
        </a:p>
      </dgm:t>
    </dgm:pt>
    <dgm:pt modelId="{AE4F5C00-03D9-4D6C-829C-8740B0993BE6}">
      <dgm:prSet phldrT="[Testo]"/>
      <dgm:spPr/>
      <dgm:t>
        <a:bodyPr/>
        <a:lstStyle/>
        <a:p>
          <a:r>
            <a:rPr lang="it-IT" b="1" dirty="0">
              <a:solidFill>
                <a:schemeClr val="tx1"/>
              </a:solidFill>
              <a:latin typeface="Arial" panose="020B0604020202020204" pitchFamily="34" charset="0"/>
              <a:cs typeface="Arial" panose="020B0604020202020204" pitchFamily="34" charset="0"/>
            </a:rPr>
            <a:t>DESTINATARI</a:t>
          </a:r>
        </a:p>
      </dgm:t>
    </dgm:pt>
    <dgm:pt modelId="{E76A6669-269F-4208-B1CD-012A909FF2D8}" type="parTrans" cxnId="{C980E3D1-62AA-45F6-AE44-6A78AF5410A1}">
      <dgm:prSet/>
      <dgm:spPr/>
      <dgm:t>
        <a:bodyPr/>
        <a:lstStyle/>
        <a:p>
          <a:endParaRPr lang="it-IT">
            <a:latin typeface="Arial" panose="020B0604020202020204" pitchFamily="34" charset="0"/>
            <a:cs typeface="Arial" panose="020B0604020202020204" pitchFamily="34" charset="0"/>
          </a:endParaRPr>
        </a:p>
      </dgm:t>
    </dgm:pt>
    <dgm:pt modelId="{F1AEEE06-5ACF-4A3C-935A-DAB51FEA0E62}" type="sibTrans" cxnId="{C980E3D1-62AA-45F6-AE44-6A78AF5410A1}">
      <dgm:prSet/>
      <dgm:spPr/>
      <dgm:t>
        <a:bodyPr/>
        <a:lstStyle/>
        <a:p>
          <a:endParaRPr lang="it-IT">
            <a:latin typeface="Arial" panose="020B0604020202020204" pitchFamily="34" charset="0"/>
            <a:cs typeface="Arial" panose="020B0604020202020204" pitchFamily="34" charset="0"/>
          </a:endParaRPr>
        </a:p>
      </dgm:t>
    </dgm:pt>
    <dgm:pt modelId="{373A62FE-8CFD-4970-AA3B-2302D45CEE7C}">
      <dgm:prSet phldrT="[Testo]" custT="1"/>
      <dgm:spPr/>
      <dgm:t>
        <a:bodyPr/>
        <a:lstStyle/>
        <a:p>
          <a:r>
            <a:rPr lang="it-IT" sz="1200" dirty="0">
              <a:latin typeface="Arial" panose="020B0604020202020204" pitchFamily="34" charset="0"/>
              <a:cs typeface="Arial" panose="020B0604020202020204" pitchFamily="34" charset="0"/>
            </a:rPr>
            <a:t>Aziende agricole regionali (micro, piccole, medie e grandi) </a:t>
          </a:r>
        </a:p>
      </dgm:t>
    </dgm:pt>
    <dgm:pt modelId="{12656B48-14E7-4A47-984A-288B342EA5B2}" type="parTrans" cxnId="{AAC7F78F-6782-44BB-83A0-B6FD134C24CA}">
      <dgm:prSet/>
      <dgm:spPr/>
      <dgm:t>
        <a:bodyPr/>
        <a:lstStyle/>
        <a:p>
          <a:endParaRPr lang="it-IT">
            <a:latin typeface="Arial" panose="020B0604020202020204" pitchFamily="34" charset="0"/>
            <a:cs typeface="Arial" panose="020B0604020202020204" pitchFamily="34" charset="0"/>
          </a:endParaRPr>
        </a:p>
      </dgm:t>
    </dgm:pt>
    <dgm:pt modelId="{C35B968F-2840-4368-B8D5-A7A9CB6E72ED}" type="sibTrans" cxnId="{AAC7F78F-6782-44BB-83A0-B6FD134C24CA}">
      <dgm:prSet/>
      <dgm:spPr/>
      <dgm:t>
        <a:bodyPr/>
        <a:lstStyle/>
        <a:p>
          <a:endParaRPr lang="it-IT">
            <a:latin typeface="Arial" panose="020B0604020202020204" pitchFamily="34" charset="0"/>
            <a:cs typeface="Arial" panose="020B0604020202020204" pitchFamily="34" charset="0"/>
          </a:endParaRPr>
        </a:p>
      </dgm:t>
    </dgm:pt>
    <dgm:pt modelId="{E8D0A5D5-B502-42B0-96D7-9A5CF6B61ABE}">
      <dgm:prSet phldrT="[Testo]"/>
      <dgm:spPr/>
      <dgm:t>
        <a:bodyPr/>
        <a:lstStyle/>
        <a:p>
          <a:r>
            <a:rPr lang="it-IT" b="1" dirty="0">
              <a:solidFill>
                <a:schemeClr val="tx1"/>
              </a:solidFill>
              <a:latin typeface="Arial" panose="020B0604020202020204" pitchFamily="34" charset="0"/>
              <a:cs typeface="Arial" panose="020B0604020202020204" pitchFamily="34" charset="0"/>
            </a:rPr>
            <a:t>SOGGETTO GESTORE</a:t>
          </a:r>
        </a:p>
      </dgm:t>
    </dgm:pt>
    <dgm:pt modelId="{980DAFBE-A6E7-467F-AF04-C01632FEB905}" type="parTrans" cxnId="{ADBAFBA9-31EF-4EC1-B1D6-280ED4DCD39C}">
      <dgm:prSet/>
      <dgm:spPr/>
      <dgm:t>
        <a:bodyPr/>
        <a:lstStyle/>
        <a:p>
          <a:endParaRPr lang="it-IT">
            <a:latin typeface="Arial" panose="020B0604020202020204" pitchFamily="34" charset="0"/>
            <a:cs typeface="Arial" panose="020B0604020202020204" pitchFamily="34" charset="0"/>
          </a:endParaRPr>
        </a:p>
      </dgm:t>
    </dgm:pt>
    <dgm:pt modelId="{D7D84575-C441-47FC-B7BC-5EAE99A47DA5}" type="sibTrans" cxnId="{ADBAFBA9-31EF-4EC1-B1D6-280ED4DCD39C}">
      <dgm:prSet/>
      <dgm:spPr/>
      <dgm:t>
        <a:bodyPr/>
        <a:lstStyle/>
        <a:p>
          <a:endParaRPr lang="it-IT">
            <a:latin typeface="Arial" panose="020B0604020202020204" pitchFamily="34" charset="0"/>
            <a:cs typeface="Arial" panose="020B0604020202020204" pitchFamily="34" charset="0"/>
          </a:endParaRPr>
        </a:p>
      </dgm:t>
    </dgm:pt>
    <dgm:pt modelId="{F3E483B3-1F97-46D0-BE75-BAF8104A26BF}">
      <dgm:prSet phldrT="[Testo]" custT="1"/>
      <dgm:spPr/>
      <dgm:t>
        <a:bodyPr/>
        <a:lstStyle/>
        <a:p>
          <a:r>
            <a:rPr lang="it-IT" sz="1200" dirty="0" err="1">
              <a:latin typeface="Arial" panose="020B0604020202020204" pitchFamily="34" charset="0"/>
              <a:cs typeface="Arial" panose="020B0604020202020204" pitchFamily="34" charset="0"/>
            </a:rPr>
            <a:t>FI.R.A</a:t>
          </a:r>
          <a:r>
            <a:rPr lang="it-IT" sz="1200" dirty="0">
              <a:latin typeface="Arial" panose="020B0604020202020204" pitchFamily="34" charset="0"/>
              <a:cs typeface="Arial" panose="020B0604020202020204" pitchFamily="34" charset="0"/>
            </a:rPr>
            <a:t>., Finanziaria Regionale Abruzzese </a:t>
          </a:r>
        </a:p>
      </dgm:t>
    </dgm:pt>
    <dgm:pt modelId="{79113807-D0B3-4485-BF6C-320C8FF50A24}" type="parTrans" cxnId="{FF44E189-93DA-45D6-A0BE-BCF57E41E2C2}">
      <dgm:prSet/>
      <dgm:spPr/>
      <dgm:t>
        <a:bodyPr/>
        <a:lstStyle/>
        <a:p>
          <a:endParaRPr lang="it-IT">
            <a:latin typeface="Arial" panose="020B0604020202020204" pitchFamily="34" charset="0"/>
            <a:cs typeface="Arial" panose="020B0604020202020204" pitchFamily="34" charset="0"/>
          </a:endParaRPr>
        </a:p>
      </dgm:t>
    </dgm:pt>
    <dgm:pt modelId="{99E3A1B3-833F-4C43-BF6F-759B10762AD0}" type="sibTrans" cxnId="{FF44E189-93DA-45D6-A0BE-BCF57E41E2C2}">
      <dgm:prSet/>
      <dgm:spPr/>
      <dgm:t>
        <a:bodyPr/>
        <a:lstStyle/>
        <a:p>
          <a:endParaRPr lang="it-IT">
            <a:latin typeface="Arial" panose="020B0604020202020204" pitchFamily="34" charset="0"/>
            <a:cs typeface="Arial" panose="020B0604020202020204" pitchFamily="34" charset="0"/>
          </a:endParaRPr>
        </a:p>
      </dgm:t>
    </dgm:pt>
    <dgm:pt modelId="{434EA3DF-06FF-40DC-B6F8-31306D860194}">
      <dgm:prSet phldrT="[Testo]"/>
      <dgm:spPr/>
      <dgm:t>
        <a:bodyPr/>
        <a:lstStyle/>
        <a:p>
          <a:r>
            <a:rPr lang="it-IT" b="1" dirty="0">
              <a:solidFill>
                <a:schemeClr val="tx1"/>
              </a:solidFill>
              <a:latin typeface="Arial" panose="020B0604020202020204" pitchFamily="34" charset="0"/>
              <a:cs typeface="Arial" panose="020B0604020202020204" pitchFamily="34" charset="0"/>
            </a:rPr>
            <a:t>COSA</a:t>
          </a:r>
        </a:p>
      </dgm:t>
    </dgm:pt>
    <dgm:pt modelId="{8FE49F65-AF4C-4885-86A9-D87DB926CC90}" type="parTrans" cxnId="{6D32E88F-4C30-43A5-942B-7A07AB13336E}">
      <dgm:prSet/>
      <dgm:spPr/>
      <dgm:t>
        <a:bodyPr/>
        <a:lstStyle/>
        <a:p>
          <a:endParaRPr lang="it-IT">
            <a:latin typeface="Arial" panose="020B0604020202020204" pitchFamily="34" charset="0"/>
            <a:cs typeface="Arial" panose="020B0604020202020204" pitchFamily="34" charset="0"/>
          </a:endParaRPr>
        </a:p>
      </dgm:t>
    </dgm:pt>
    <dgm:pt modelId="{9DD225A7-E094-4EA6-952D-6DF958A146A2}" type="sibTrans" cxnId="{6D32E88F-4C30-43A5-942B-7A07AB13336E}">
      <dgm:prSet/>
      <dgm:spPr/>
      <dgm:t>
        <a:bodyPr/>
        <a:lstStyle/>
        <a:p>
          <a:endParaRPr lang="it-IT">
            <a:latin typeface="Arial" panose="020B0604020202020204" pitchFamily="34" charset="0"/>
            <a:cs typeface="Arial" panose="020B0604020202020204" pitchFamily="34" charset="0"/>
          </a:endParaRPr>
        </a:p>
      </dgm:t>
    </dgm:pt>
    <dgm:pt modelId="{E1E5215B-AEED-4839-87A1-81B097C5F4A2}">
      <dgm:prSet phldrT="[Testo]" custT="1"/>
      <dgm:spPr/>
      <dgm:t>
        <a:bodyPr/>
        <a:lstStyle/>
        <a:p>
          <a:r>
            <a:rPr lang="it-IT" sz="1200" dirty="0">
              <a:latin typeface="Arial" panose="020B0604020202020204" pitchFamily="34" charset="0"/>
              <a:cs typeface="Arial" panose="020B0604020202020204" pitchFamily="34" charset="0"/>
            </a:rPr>
            <a:t>Aziende beneficiarie di una sovvenzione per SRD01, SRD02 o SRD13</a:t>
          </a:r>
        </a:p>
      </dgm:t>
    </dgm:pt>
    <dgm:pt modelId="{EC6E261A-44A6-4F0D-A4E9-C273E53BBA4B}" type="parTrans" cxnId="{EF845078-C1AA-44CC-B1BD-620CEE68D222}">
      <dgm:prSet/>
      <dgm:spPr/>
      <dgm:t>
        <a:bodyPr/>
        <a:lstStyle/>
        <a:p>
          <a:endParaRPr lang="it-IT">
            <a:latin typeface="Arial" panose="020B0604020202020204" pitchFamily="34" charset="0"/>
            <a:cs typeface="Arial" panose="020B0604020202020204" pitchFamily="34" charset="0"/>
          </a:endParaRPr>
        </a:p>
      </dgm:t>
    </dgm:pt>
    <dgm:pt modelId="{463E3ACC-ECBA-460B-9A0E-BE96A471C57A}" type="sibTrans" cxnId="{EF845078-C1AA-44CC-B1BD-620CEE68D222}">
      <dgm:prSet/>
      <dgm:spPr/>
      <dgm:t>
        <a:bodyPr/>
        <a:lstStyle/>
        <a:p>
          <a:endParaRPr lang="it-IT">
            <a:latin typeface="Arial" panose="020B0604020202020204" pitchFamily="34" charset="0"/>
            <a:cs typeface="Arial" panose="020B0604020202020204" pitchFamily="34" charset="0"/>
          </a:endParaRPr>
        </a:p>
      </dgm:t>
    </dgm:pt>
    <dgm:pt modelId="{186E5697-2B92-4355-BB9F-693300B9C4FF}">
      <dgm:prSet phldrT="[Testo]" custT="1"/>
      <dgm:spPr/>
      <dgm:t>
        <a:bodyPr/>
        <a:lstStyle/>
        <a:p>
          <a:r>
            <a:rPr lang="it-IT" sz="1200" dirty="0">
              <a:latin typeface="Arial" panose="020B0604020202020204" pitchFamily="34" charset="0"/>
              <a:cs typeface="Arial" panose="020B0604020202020204" pitchFamily="34" charset="0"/>
            </a:rPr>
            <a:t>Prestiti a tasso zero (da restituire al </a:t>
          </a:r>
          <a:r>
            <a:rPr lang="it-IT" sz="1200" dirty="0" err="1">
              <a:latin typeface="Arial" panose="020B0604020202020204" pitchFamily="34" charset="0"/>
              <a:cs typeface="Arial" panose="020B0604020202020204" pitchFamily="34" charset="0"/>
            </a:rPr>
            <a:t>FdR</a:t>
          </a:r>
          <a:r>
            <a:rPr lang="it-IT" sz="1200" dirty="0">
              <a:latin typeface="Arial" panose="020B0604020202020204" pitchFamily="34" charset="0"/>
              <a:cs typeface="Arial" panose="020B0604020202020204" pitchFamily="34" charset="0"/>
            </a:rPr>
            <a:t>) per investimenti in beni materiali e immateriali in ambito SRD01, SRD02 o SRD13</a:t>
          </a:r>
        </a:p>
      </dgm:t>
    </dgm:pt>
    <dgm:pt modelId="{6AB5879E-4CF0-4A22-8E2F-CE3E7AFE56B8}" type="parTrans" cxnId="{C1DF7AAC-2D6B-499E-B92E-A49B8F8DE1D3}">
      <dgm:prSet/>
      <dgm:spPr/>
      <dgm:t>
        <a:bodyPr/>
        <a:lstStyle/>
        <a:p>
          <a:endParaRPr lang="it-IT">
            <a:latin typeface="Arial" panose="020B0604020202020204" pitchFamily="34" charset="0"/>
            <a:cs typeface="Arial" panose="020B0604020202020204" pitchFamily="34" charset="0"/>
          </a:endParaRPr>
        </a:p>
      </dgm:t>
    </dgm:pt>
    <dgm:pt modelId="{5301AC56-C7B5-48A6-8AEE-0DE37E499841}" type="sibTrans" cxnId="{C1DF7AAC-2D6B-499E-B92E-A49B8F8DE1D3}">
      <dgm:prSet/>
      <dgm:spPr/>
      <dgm:t>
        <a:bodyPr/>
        <a:lstStyle/>
        <a:p>
          <a:endParaRPr lang="it-IT">
            <a:latin typeface="Arial" panose="020B0604020202020204" pitchFamily="34" charset="0"/>
            <a:cs typeface="Arial" panose="020B0604020202020204" pitchFamily="34" charset="0"/>
          </a:endParaRPr>
        </a:p>
      </dgm:t>
    </dgm:pt>
    <dgm:pt modelId="{4BE75604-F120-420B-BF3C-3031262D23E8}">
      <dgm:prSet phldrT="[Testo]" custT="1"/>
      <dgm:spPr/>
      <dgm:t>
        <a:bodyPr/>
        <a:lstStyle/>
        <a:p>
          <a:r>
            <a:rPr lang="it-IT" sz="1200" dirty="0">
              <a:latin typeface="Arial" panose="020B0604020202020204" pitchFamily="34" charset="0"/>
              <a:cs typeface="Arial" panose="020B0604020202020204" pitchFamily="34" charset="0"/>
            </a:rPr>
            <a:t>Verifiche di affidabilità creditizia</a:t>
          </a:r>
        </a:p>
      </dgm:t>
    </dgm:pt>
    <dgm:pt modelId="{2A75D7DE-E8D5-4960-95F8-8E3BE60A72B6}" type="parTrans" cxnId="{A6F79C96-419B-48AD-B9A0-1B34EF69F64D}">
      <dgm:prSet/>
      <dgm:spPr/>
      <dgm:t>
        <a:bodyPr/>
        <a:lstStyle/>
        <a:p>
          <a:endParaRPr lang="it-IT">
            <a:latin typeface="Arial" panose="020B0604020202020204" pitchFamily="34" charset="0"/>
            <a:cs typeface="Arial" panose="020B0604020202020204" pitchFamily="34" charset="0"/>
          </a:endParaRPr>
        </a:p>
      </dgm:t>
    </dgm:pt>
    <dgm:pt modelId="{00307D0C-B3D7-4A86-BFE2-531897D405BB}" type="sibTrans" cxnId="{A6F79C96-419B-48AD-B9A0-1B34EF69F64D}">
      <dgm:prSet/>
      <dgm:spPr/>
      <dgm:t>
        <a:bodyPr/>
        <a:lstStyle/>
        <a:p>
          <a:endParaRPr lang="it-IT">
            <a:latin typeface="Arial" panose="020B0604020202020204" pitchFamily="34" charset="0"/>
            <a:cs typeface="Arial" panose="020B0604020202020204" pitchFamily="34" charset="0"/>
          </a:endParaRPr>
        </a:p>
      </dgm:t>
    </dgm:pt>
    <dgm:pt modelId="{60FE7FD1-9114-4658-B781-ACB6DC444253}" type="pres">
      <dgm:prSet presAssocID="{B4FDC6DF-EF0E-4F4A-8683-9EDE0942B370}" presName="diagram" presStyleCnt="0">
        <dgm:presLayoutVars>
          <dgm:chPref val="1"/>
          <dgm:dir/>
          <dgm:animOne val="branch"/>
          <dgm:animLvl val="lvl"/>
          <dgm:resizeHandles/>
        </dgm:presLayoutVars>
      </dgm:prSet>
      <dgm:spPr/>
      <dgm:t>
        <a:bodyPr/>
        <a:lstStyle/>
        <a:p>
          <a:endParaRPr lang="it-IT"/>
        </a:p>
      </dgm:t>
    </dgm:pt>
    <dgm:pt modelId="{FCFE03D7-50FC-4CAB-8B96-32E432EF3000}" type="pres">
      <dgm:prSet presAssocID="{AE4F5C00-03D9-4D6C-829C-8740B0993BE6}" presName="root" presStyleCnt="0"/>
      <dgm:spPr/>
    </dgm:pt>
    <dgm:pt modelId="{27E26029-3949-4E1E-B4DE-6AA233FBAC91}" type="pres">
      <dgm:prSet presAssocID="{AE4F5C00-03D9-4D6C-829C-8740B0993BE6}" presName="rootComposite" presStyleCnt="0"/>
      <dgm:spPr/>
    </dgm:pt>
    <dgm:pt modelId="{EFD7AF38-AD25-4929-8D9B-93C27E0ABFFA}" type="pres">
      <dgm:prSet presAssocID="{AE4F5C00-03D9-4D6C-829C-8740B0993BE6}" presName="rootText" presStyleLbl="node1" presStyleIdx="0" presStyleCnt="3"/>
      <dgm:spPr/>
      <dgm:t>
        <a:bodyPr/>
        <a:lstStyle/>
        <a:p>
          <a:endParaRPr lang="it-IT"/>
        </a:p>
      </dgm:t>
    </dgm:pt>
    <dgm:pt modelId="{A0A1DB6F-02A9-4049-99A1-38D06259ADFC}" type="pres">
      <dgm:prSet presAssocID="{AE4F5C00-03D9-4D6C-829C-8740B0993BE6}" presName="rootConnector" presStyleLbl="node1" presStyleIdx="0" presStyleCnt="3"/>
      <dgm:spPr/>
      <dgm:t>
        <a:bodyPr/>
        <a:lstStyle/>
        <a:p>
          <a:endParaRPr lang="it-IT"/>
        </a:p>
      </dgm:t>
    </dgm:pt>
    <dgm:pt modelId="{390155E4-74F8-44A6-B166-02C7F4E5B433}" type="pres">
      <dgm:prSet presAssocID="{AE4F5C00-03D9-4D6C-829C-8740B0993BE6}" presName="childShape" presStyleCnt="0"/>
      <dgm:spPr/>
    </dgm:pt>
    <dgm:pt modelId="{F6BFE8B6-B9A5-4EC1-935B-8D169B90E45C}" type="pres">
      <dgm:prSet presAssocID="{12656B48-14E7-4A47-984A-288B342EA5B2}" presName="Name13" presStyleLbl="parChTrans1D2" presStyleIdx="0" presStyleCnt="5"/>
      <dgm:spPr/>
      <dgm:t>
        <a:bodyPr/>
        <a:lstStyle/>
        <a:p>
          <a:endParaRPr lang="it-IT"/>
        </a:p>
      </dgm:t>
    </dgm:pt>
    <dgm:pt modelId="{BB4D9B45-3B42-41C5-8784-E0F2C46C1BE7}" type="pres">
      <dgm:prSet presAssocID="{373A62FE-8CFD-4970-AA3B-2302D45CEE7C}" presName="childText" presStyleLbl="bgAcc1" presStyleIdx="0" presStyleCnt="5" custScaleY="144843">
        <dgm:presLayoutVars>
          <dgm:bulletEnabled val="1"/>
        </dgm:presLayoutVars>
      </dgm:prSet>
      <dgm:spPr/>
      <dgm:t>
        <a:bodyPr/>
        <a:lstStyle/>
        <a:p>
          <a:endParaRPr lang="it-IT"/>
        </a:p>
      </dgm:t>
    </dgm:pt>
    <dgm:pt modelId="{31065E4B-B67B-440B-9772-C57D5D4C79BB}" type="pres">
      <dgm:prSet presAssocID="{EC6E261A-44A6-4F0D-A4E9-C273E53BBA4B}" presName="Name13" presStyleLbl="parChTrans1D2" presStyleIdx="1" presStyleCnt="5"/>
      <dgm:spPr/>
      <dgm:t>
        <a:bodyPr/>
        <a:lstStyle/>
        <a:p>
          <a:endParaRPr lang="it-IT"/>
        </a:p>
      </dgm:t>
    </dgm:pt>
    <dgm:pt modelId="{6E462EE5-9F91-44B5-81E0-80EB4EF831E1}" type="pres">
      <dgm:prSet presAssocID="{E1E5215B-AEED-4839-87A1-81B097C5F4A2}" presName="childText" presStyleLbl="bgAcc1" presStyleIdx="1" presStyleCnt="5">
        <dgm:presLayoutVars>
          <dgm:bulletEnabled val="1"/>
        </dgm:presLayoutVars>
      </dgm:prSet>
      <dgm:spPr/>
      <dgm:t>
        <a:bodyPr/>
        <a:lstStyle/>
        <a:p>
          <a:endParaRPr lang="it-IT"/>
        </a:p>
      </dgm:t>
    </dgm:pt>
    <dgm:pt modelId="{1BB7B5B3-CB3E-49D1-9F12-4ADF8571355C}" type="pres">
      <dgm:prSet presAssocID="{2A75D7DE-E8D5-4960-95F8-8E3BE60A72B6}" presName="Name13" presStyleLbl="parChTrans1D2" presStyleIdx="2" presStyleCnt="5"/>
      <dgm:spPr/>
      <dgm:t>
        <a:bodyPr/>
        <a:lstStyle/>
        <a:p>
          <a:endParaRPr lang="it-IT"/>
        </a:p>
      </dgm:t>
    </dgm:pt>
    <dgm:pt modelId="{F35F64EE-1D63-439B-A871-D34975042947}" type="pres">
      <dgm:prSet presAssocID="{4BE75604-F120-420B-BF3C-3031262D23E8}" presName="childText" presStyleLbl="bgAcc1" presStyleIdx="2" presStyleCnt="5">
        <dgm:presLayoutVars>
          <dgm:bulletEnabled val="1"/>
        </dgm:presLayoutVars>
      </dgm:prSet>
      <dgm:spPr/>
      <dgm:t>
        <a:bodyPr/>
        <a:lstStyle/>
        <a:p>
          <a:endParaRPr lang="it-IT"/>
        </a:p>
      </dgm:t>
    </dgm:pt>
    <dgm:pt modelId="{48E80585-191C-4A5A-82B9-FB0342C198A8}" type="pres">
      <dgm:prSet presAssocID="{E8D0A5D5-B502-42B0-96D7-9A5CF6B61ABE}" presName="root" presStyleCnt="0"/>
      <dgm:spPr/>
    </dgm:pt>
    <dgm:pt modelId="{D8A28330-65A6-4C84-B721-49C2A0C27D84}" type="pres">
      <dgm:prSet presAssocID="{E8D0A5D5-B502-42B0-96D7-9A5CF6B61ABE}" presName="rootComposite" presStyleCnt="0"/>
      <dgm:spPr/>
    </dgm:pt>
    <dgm:pt modelId="{3362EB66-1FF0-46B1-9B2C-80968C564D2B}" type="pres">
      <dgm:prSet presAssocID="{E8D0A5D5-B502-42B0-96D7-9A5CF6B61ABE}" presName="rootText" presStyleLbl="node1" presStyleIdx="1" presStyleCnt="3"/>
      <dgm:spPr/>
      <dgm:t>
        <a:bodyPr/>
        <a:lstStyle/>
        <a:p>
          <a:endParaRPr lang="it-IT"/>
        </a:p>
      </dgm:t>
    </dgm:pt>
    <dgm:pt modelId="{879B45BB-9AB4-423A-A6C1-53E029FCD4E1}" type="pres">
      <dgm:prSet presAssocID="{E8D0A5D5-B502-42B0-96D7-9A5CF6B61ABE}" presName="rootConnector" presStyleLbl="node1" presStyleIdx="1" presStyleCnt="3"/>
      <dgm:spPr/>
      <dgm:t>
        <a:bodyPr/>
        <a:lstStyle/>
        <a:p>
          <a:endParaRPr lang="it-IT"/>
        </a:p>
      </dgm:t>
    </dgm:pt>
    <dgm:pt modelId="{1DCC3FE8-7F3C-4A1F-B3F1-D963C4D0DE14}" type="pres">
      <dgm:prSet presAssocID="{E8D0A5D5-B502-42B0-96D7-9A5CF6B61ABE}" presName="childShape" presStyleCnt="0"/>
      <dgm:spPr/>
    </dgm:pt>
    <dgm:pt modelId="{79F683B6-3C87-4254-8C33-65EB921D6CED}" type="pres">
      <dgm:prSet presAssocID="{79113807-D0B3-4485-BF6C-320C8FF50A24}" presName="Name13" presStyleLbl="parChTrans1D2" presStyleIdx="3" presStyleCnt="5"/>
      <dgm:spPr/>
      <dgm:t>
        <a:bodyPr/>
        <a:lstStyle/>
        <a:p>
          <a:endParaRPr lang="it-IT"/>
        </a:p>
      </dgm:t>
    </dgm:pt>
    <dgm:pt modelId="{C1A7ED97-2E5B-43A7-9112-031991A46FAA}" type="pres">
      <dgm:prSet presAssocID="{F3E483B3-1F97-46D0-BE75-BAF8104A26BF}" presName="childText" presStyleLbl="bgAcc1" presStyleIdx="3" presStyleCnt="5">
        <dgm:presLayoutVars>
          <dgm:bulletEnabled val="1"/>
        </dgm:presLayoutVars>
      </dgm:prSet>
      <dgm:spPr/>
      <dgm:t>
        <a:bodyPr/>
        <a:lstStyle/>
        <a:p>
          <a:endParaRPr lang="it-IT"/>
        </a:p>
      </dgm:t>
    </dgm:pt>
    <dgm:pt modelId="{DE7A7AB6-8594-4BDE-A0C0-B9A0C4DACC80}" type="pres">
      <dgm:prSet presAssocID="{434EA3DF-06FF-40DC-B6F8-31306D860194}" presName="root" presStyleCnt="0"/>
      <dgm:spPr/>
    </dgm:pt>
    <dgm:pt modelId="{2C5F3120-FA87-44B2-AD6E-274C9F83D0C3}" type="pres">
      <dgm:prSet presAssocID="{434EA3DF-06FF-40DC-B6F8-31306D860194}" presName="rootComposite" presStyleCnt="0"/>
      <dgm:spPr/>
    </dgm:pt>
    <dgm:pt modelId="{34BB479A-A059-4C2E-B010-6BAC4FB9ADB2}" type="pres">
      <dgm:prSet presAssocID="{434EA3DF-06FF-40DC-B6F8-31306D860194}" presName="rootText" presStyleLbl="node1" presStyleIdx="2" presStyleCnt="3"/>
      <dgm:spPr/>
      <dgm:t>
        <a:bodyPr/>
        <a:lstStyle/>
        <a:p>
          <a:endParaRPr lang="it-IT"/>
        </a:p>
      </dgm:t>
    </dgm:pt>
    <dgm:pt modelId="{1EC66F63-85BC-47E6-9482-3500931A047B}" type="pres">
      <dgm:prSet presAssocID="{434EA3DF-06FF-40DC-B6F8-31306D860194}" presName="rootConnector" presStyleLbl="node1" presStyleIdx="2" presStyleCnt="3"/>
      <dgm:spPr/>
      <dgm:t>
        <a:bodyPr/>
        <a:lstStyle/>
        <a:p>
          <a:endParaRPr lang="it-IT"/>
        </a:p>
      </dgm:t>
    </dgm:pt>
    <dgm:pt modelId="{79262565-FED1-4F64-850D-EC7E8AC3AAED}" type="pres">
      <dgm:prSet presAssocID="{434EA3DF-06FF-40DC-B6F8-31306D860194}" presName="childShape" presStyleCnt="0"/>
      <dgm:spPr/>
    </dgm:pt>
    <dgm:pt modelId="{4ADA9AFC-CC62-4BD7-8E12-FE0A25AA9ECE}" type="pres">
      <dgm:prSet presAssocID="{6AB5879E-4CF0-4A22-8E2F-CE3E7AFE56B8}" presName="Name13" presStyleLbl="parChTrans1D2" presStyleIdx="4" presStyleCnt="5"/>
      <dgm:spPr/>
      <dgm:t>
        <a:bodyPr/>
        <a:lstStyle/>
        <a:p>
          <a:endParaRPr lang="it-IT"/>
        </a:p>
      </dgm:t>
    </dgm:pt>
    <dgm:pt modelId="{14A7113F-0475-4F14-8BCF-CC2197498631}" type="pres">
      <dgm:prSet presAssocID="{186E5697-2B92-4355-BB9F-693300B9C4FF}" presName="childText" presStyleLbl="bgAcc1" presStyleIdx="4" presStyleCnt="5" custScaleY="245226">
        <dgm:presLayoutVars>
          <dgm:bulletEnabled val="1"/>
        </dgm:presLayoutVars>
      </dgm:prSet>
      <dgm:spPr/>
      <dgm:t>
        <a:bodyPr/>
        <a:lstStyle/>
        <a:p>
          <a:endParaRPr lang="it-IT"/>
        </a:p>
      </dgm:t>
    </dgm:pt>
  </dgm:ptLst>
  <dgm:cxnLst>
    <dgm:cxn modelId="{C980E3D1-62AA-45F6-AE44-6A78AF5410A1}" srcId="{B4FDC6DF-EF0E-4F4A-8683-9EDE0942B370}" destId="{AE4F5C00-03D9-4D6C-829C-8740B0993BE6}" srcOrd="0" destOrd="0" parTransId="{E76A6669-269F-4208-B1CD-012A909FF2D8}" sibTransId="{F1AEEE06-5ACF-4A3C-935A-DAB51FEA0E62}"/>
    <dgm:cxn modelId="{93616E5E-080E-47B1-BF58-BEBFC2A4C700}" type="presOf" srcId="{2A75D7DE-E8D5-4960-95F8-8E3BE60A72B6}" destId="{1BB7B5B3-CB3E-49D1-9F12-4ADF8571355C}" srcOrd="0" destOrd="0" presId="urn:microsoft.com/office/officeart/2005/8/layout/hierarchy3"/>
    <dgm:cxn modelId="{28D9494D-E19F-4CFF-873F-3B98BA36969A}" type="presOf" srcId="{F3E483B3-1F97-46D0-BE75-BAF8104A26BF}" destId="{C1A7ED97-2E5B-43A7-9112-031991A46FAA}" srcOrd="0" destOrd="0" presId="urn:microsoft.com/office/officeart/2005/8/layout/hierarchy3"/>
    <dgm:cxn modelId="{56DC9943-E65C-4E34-A9DD-445267DA2070}" type="presOf" srcId="{EC6E261A-44A6-4F0D-A4E9-C273E53BBA4B}" destId="{31065E4B-B67B-440B-9772-C57D5D4C79BB}" srcOrd="0" destOrd="0" presId="urn:microsoft.com/office/officeart/2005/8/layout/hierarchy3"/>
    <dgm:cxn modelId="{CEF3B58E-9AC4-47BD-805F-3ACFA1861245}" type="presOf" srcId="{B4FDC6DF-EF0E-4F4A-8683-9EDE0942B370}" destId="{60FE7FD1-9114-4658-B781-ACB6DC444253}" srcOrd="0" destOrd="0" presId="urn:microsoft.com/office/officeart/2005/8/layout/hierarchy3"/>
    <dgm:cxn modelId="{F1FAF25C-858D-4D91-BAA8-4E597AE4D5A6}" type="presOf" srcId="{4BE75604-F120-420B-BF3C-3031262D23E8}" destId="{F35F64EE-1D63-439B-A871-D34975042947}" srcOrd="0" destOrd="0" presId="urn:microsoft.com/office/officeart/2005/8/layout/hierarchy3"/>
    <dgm:cxn modelId="{A3965443-CC69-4BE1-927B-7C882E644260}" type="presOf" srcId="{E8D0A5D5-B502-42B0-96D7-9A5CF6B61ABE}" destId="{879B45BB-9AB4-423A-A6C1-53E029FCD4E1}" srcOrd="1" destOrd="0" presId="urn:microsoft.com/office/officeart/2005/8/layout/hierarchy3"/>
    <dgm:cxn modelId="{6690D808-89B1-4D5B-9B06-685329C572FC}" type="presOf" srcId="{E8D0A5D5-B502-42B0-96D7-9A5CF6B61ABE}" destId="{3362EB66-1FF0-46B1-9B2C-80968C564D2B}" srcOrd="0" destOrd="0" presId="urn:microsoft.com/office/officeart/2005/8/layout/hierarchy3"/>
    <dgm:cxn modelId="{FF44E189-93DA-45D6-A0BE-BCF57E41E2C2}" srcId="{E8D0A5D5-B502-42B0-96D7-9A5CF6B61ABE}" destId="{F3E483B3-1F97-46D0-BE75-BAF8104A26BF}" srcOrd="0" destOrd="0" parTransId="{79113807-D0B3-4485-BF6C-320C8FF50A24}" sibTransId="{99E3A1B3-833F-4C43-BF6F-759B10762AD0}"/>
    <dgm:cxn modelId="{C1DF7AAC-2D6B-499E-B92E-A49B8F8DE1D3}" srcId="{434EA3DF-06FF-40DC-B6F8-31306D860194}" destId="{186E5697-2B92-4355-BB9F-693300B9C4FF}" srcOrd="0" destOrd="0" parTransId="{6AB5879E-4CF0-4A22-8E2F-CE3E7AFE56B8}" sibTransId="{5301AC56-C7B5-48A6-8AEE-0DE37E499841}"/>
    <dgm:cxn modelId="{89EADFFF-602E-4ACF-B885-005B813B18D8}" type="presOf" srcId="{186E5697-2B92-4355-BB9F-693300B9C4FF}" destId="{14A7113F-0475-4F14-8BCF-CC2197498631}" srcOrd="0" destOrd="0" presId="urn:microsoft.com/office/officeart/2005/8/layout/hierarchy3"/>
    <dgm:cxn modelId="{ADBAFBA9-31EF-4EC1-B1D6-280ED4DCD39C}" srcId="{B4FDC6DF-EF0E-4F4A-8683-9EDE0942B370}" destId="{E8D0A5D5-B502-42B0-96D7-9A5CF6B61ABE}" srcOrd="1" destOrd="0" parTransId="{980DAFBE-A6E7-467F-AF04-C01632FEB905}" sibTransId="{D7D84575-C441-47FC-B7BC-5EAE99A47DA5}"/>
    <dgm:cxn modelId="{811C07C7-7DE7-4777-A978-6D567CE5DBC7}" type="presOf" srcId="{E1E5215B-AEED-4839-87A1-81B097C5F4A2}" destId="{6E462EE5-9F91-44B5-81E0-80EB4EF831E1}" srcOrd="0" destOrd="0" presId="urn:microsoft.com/office/officeart/2005/8/layout/hierarchy3"/>
    <dgm:cxn modelId="{9B17A740-BABD-4A19-BD26-7ABF052F9897}" type="presOf" srcId="{AE4F5C00-03D9-4D6C-829C-8740B0993BE6}" destId="{EFD7AF38-AD25-4929-8D9B-93C27E0ABFFA}" srcOrd="0" destOrd="0" presId="urn:microsoft.com/office/officeart/2005/8/layout/hierarchy3"/>
    <dgm:cxn modelId="{A6F79C96-419B-48AD-B9A0-1B34EF69F64D}" srcId="{AE4F5C00-03D9-4D6C-829C-8740B0993BE6}" destId="{4BE75604-F120-420B-BF3C-3031262D23E8}" srcOrd="2" destOrd="0" parTransId="{2A75D7DE-E8D5-4960-95F8-8E3BE60A72B6}" sibTransId="{00307D0C-B3D7-4A86-BFE2-531897D405BB}"/>
    <dgm:cxn modelId="{E384337C-3CC3-4484-83E5-7C06FEF8F047}" type="presOf" srcId="{373A62FE-8CFD-4970-AA3B-2302D45CEE7C}" destId="{BB4D9B45-3B42-41C5-8784-E0F2C46C1BE7}" srcOrd="0" destOrd="0" presId="urn:microsoft.com/office/officeart/2005/8/layout/hierarchy3"/>
    <dgm:cxn modelId="{6D32E88F-4C30-43A5-942B-7A07AB13336E}" srcId="{B4FDC6DF-EF0E-4F4A-8683-9EDE0942B370}" destId="{434EA3DF-06FF-40DC-B6F8-31306D860194}" srcOrd="2" destOrd="0" parTransId="{8FE49F65-AF4C-4885-86A9-D87DB926CC90}" sibTransId="{9DD225A7-E094-4EA6-952D-6DF958A146A2}"/>
    <dgm:cxn modelId="{F2C644F4-E33A-45FD-9EA3-DD573831F4B3}" type="presOf" srcId="{AE4F5C00-03D9-4D6C-829C-8740B0993BE6}" destId="{A0A1DB6F-02A9-4049-99A1-38D06259ADFC}" srcOrd="1" destOrd="0" presId="urn:microsoft.com/office/officeart/2005/8/layout/hierarchy3"/>
    <dgm:cxn modelId="{F9ADB01C-E093-4345-9ABF-C16DF565C093}" type="presOf" srcId="{434EA3DF-06FF-40DC-B6F8-31306D860194}" destId="{34BB479A-A059-4C2E-B010-6BAC4FB9ADB2}" srcOrd="0" destOrd="0" presId="urn:microsoft.com/office/officeart/2005/8/layout/hierarchy3"/>
    <dgm:cxn modelId="{5997FB34-0085-4CD9-A0AB-79606F147E37}" type="presOf" srcId="{434EA3DF-06FF-40DC-B6F8-31306D860194}" destId="{1EC66F63-85BC-47E6-9482-3500931A047B}" srcOrd="1" destOrd="0" presId="urn:microsoft.com/office/officeart/2005/8/layout/hierarchy3"/>
    <dgm:cxn modelId="{1FBD40C4-472D-4403-972D-B1DB730CE38C}" type="presOf" srcId="{79113807-D0B3-4485-BF6C-320C8FF50A24}" destId="{79F683B6-3C87-4254-8C33-65EB921D6CED}" srcOrd="0" destOrd="0" presId="urn:microsoft.com/office/officeart/2005/8/layout/hierarchy3"/>
    <dgm:cxn modelId="{5A46F9FE-3706-41EA-B928-42AF63E532C5}" type="presOf" srcId="{12656B48-14E7-4A47-984A-288B342EA5B2}" destId="{F6BFE8B6-B9A5-4EC1-935B-8D169B90E45C}" srcOrd="0" destOrd="0" presId="urn:microsoft.com/office/officeart/2005/8/layout/hierarchy3"/>
    <dgm:cxn modelId="{AAC7F78F-6782-44BB-83A0-B6FD134C24CA}" srcId="{AE4F5C00-03D9-4D6C-829C-8740B0993BE6}" destId="{373A62FE-8CFD-4970-AA3B-2302D45CEE7C}" srcOrd="0" destOrd="0" parTransId="{12656B48-14E7-4A47-984A-288B342EA5B2}" sibTransId="{C35B968F-2840-4368-B8D5-A7A9CB6E72ED}"/>
    <dgm:cxn modelId="{658C2CCC-0FF7-4B0F-9FA9-AEBD87174566}" type="presOf" srcId="{6AB5879E-4CF0-4A22-8E2F-CE3E7AFE56B8}" destId="{4ADA9AFC-CC62-4BD7-8E12-FE0A25AA9ECE}" srcOrd="0" destOrd="0" presId="urn:microsoft.com/office/officeart/2005/8/layout/hierarchy3"/>
    <dgm:cxn modelId="{EF845078-C1AA-44CC-B1BD-620CEE68D222}" srcId="{AE4F5C00-03D9-4D6C-829C-8740B0993BE6}" destId="{E1E5215B-AEED-4839-87A1-81B097C5F4A2}" srcOrd="1" destOrd="0" parTransId="{EC6E261A-44A6-4F0D-A4E9-C273E53BBA4B}" sibTransId="{463E3ACC-ECBA-460B-9A0E-BE96A471C57A}"/>
    <dgm:cxn modelId="{1463676A-3A0D-4773-93BB-DB6D5BE543D1}" type="presParOf" srcId="{60FE7FD1-9114-4658-B781-ACB6DC444253}" destId="{FCFE03D7-50FC-4CAB-8B96-32E432EF3000}" srcOrd="0" destOrd="0" presId="urn:microsoft.com/office/officeart/2005/8/layout/hierarchy3"/>
    <dgm:cxn modelId="{3F181FFD-16E9-4F21-9821-C54891570EA1}" type="presParOf" srcId="{FCFE03D7-50FC-4CAB-8B96-32E432EF3000}" destId="{27E26029-3949-4E1E-B4DE-6AA233FBAC91}" srcOrd="0" destOrd="0" presId="urn:microsoft.com/office/officeart/2005/8/layout/hierarchy3"/>
    <dgm:cxn modelId="{298D7CE6-E6FE-44DB-B4D0-4096FFCD43DD}" type="presParOf" srcId="{27E26029-3949-4E1E-B4DE-6AA233FBAC91}" destId="{EFD7AF38-AD25-4929-8D9B-93C27E0ABFFA}" srcOrd="0" destOrd="0" presId="urn:microsoft.com/office/officeart/2005/8/layout/hierarchy3"/>
    <dgm:cxn modelId="{B6FC5B1E-078D-4714-9DCE-E8FFA4673AFF}" type="presParOf" srcId="{27E26029-3949-4E1E-B4DE-6AA233FBAC91}" destId="{A0A1DB6F-02A9-4049-99A1-38D06259ADFC}" srcOrd="1" destOrd="0" presId="urn:microsoft.com/office/officeart/2005/8/layout/hierarchy3"/>
    <dgm:cxn modelId="{05F4ADC4-AC71-40AD-BC6D-211F2D4601E2}" type="presParOf" srcId="{FCFE03D7-50FC-4CAB-8B96-32E432EF3000}" destId="{390155E4-74F8-44A6-B166-02C7F4E5B433}" srcOrd="1" destOrd="0" presId="urn:microsoft.com/office/officeart/2005/8/layout/hierarchy3"/>
    <dgm:cxn modelId="{B8BC25D9-B706-4D45-917F-8EF21DCDA9A9}" type="presParOf" srcId="{390155E4-74F8-44A6-B166-02C7F4E5B433}" destId="{F6BFE8B6-B9A5-4EC1-935B-8D169B90E45C}" srcOrd="0" destOrd="0" presId="urn:microsoft.com/office/officeart/2005/8/layout/hierarchy3"/>
    <dgm:cxn modelId="{699DD30C-AD55-43F9-9EB4-A506D342ED69}" type="presParOf" srcId="{390155E4-74F8-44A6-B166-02C7F4E5B433}" destId="{BB4D9B45-3B42-41C5-8784-E0F2C46C1BE7}" srcOrd="1" destOrd="0" presId="urn:microsoft.com/office/officeart/2005/8/layout/hierarchy3"/>
    <dgm:cxn modelId="{EA8589F8-2C3A-445D-AD2F-851452229FB6}" type="presParOf" srcId="{390155E4-74F8-44A6-B166-02C7F4E5B433}" destId="{31065E4B-B67B-440B-9772-C57D5D4C79BB}" srcOrd="2" destOrd="0" presId="urn:microsoft.com/office/officeart/2005/8/layout/hierarchy3"/>
    <dgm:cxn modelId="{CDD34E10-2A5D-4FD6-99C4-17E97B67F322}" type="presParOf" srcId="{390155E4-74F8-44A6-B166-02C7F4E5B433}" destId="{6E462EE5-9F91-44B5-81E0-80EB4EF831E1}" srcOrd="3" destOrd="0" presId="urn:microsoft.com/office/officeart/2005/8/layout/hierarchy3"/>
    <dgm:cxn modelId="{2460C612-BEBF-4C97-9601-486DE9F3517F}" type="presParOf" srcId="{390155E4-74F8-44A6-B166-02C7F4E5B433}" destId="{1BB7B5B3-CB3E-49D1-9F12-4ADF8571355C}" srcOrd="4" destOrd="0" presId="urn:microsoft.com/office/officeart/2005/8/layout/hierarchy3"/>
    <dgm:cxn modelId="{08AE5A8D-80CE-4D6C-99BA-0AE11AA3760F}" type="presParOf" srcId="{390155E4-74F8-44A6-B166-02C7F4E5B433}" destId="{F35F64EE-1D63-439B-A871-D34975042947}" srcOrd="5" destOrd="0" presId="urn:microsoft.com/office/officeart/2005/8/layout/hierarchy3"/>
    <dgm:cxn modelId="{06CE172C-35AD-49CA-88E4-8CE2A884E6D1}" type="presParOf" srcId="{60FE7FD1-9114-4658-B781-ACB6DC444253}" destId="{48E80585-191C-4A5A-82B9-FB0342C198A8}" srcOrd="1" destOrd="0" presId="urn:microsoft.com/office/officeart/2005/8/layout/hierarchy3"/>
    <dgm:cxn modelId="{03607691-A144-4516-9859-8B8B56AA4803}" type="presParOf" srcId="{48E80585-191C-4A5A-82B9-FB0342C198A8}" destId="{D8A28330-65A6-4C84-B721-49C2A0C27D84}" srcOrd="0" destOrd="0" presId="urn:microsoft.com/office/officeart/2005/8/layout/hierarchy3"/>
    <dgm:cxn modelId="{72FB7F16-997B-4A4A-9621-AAC20A265266}" type="presParOf" srcId="{D8A28330-65A6-4C84-B721-49C2A0C27D84}" destId="{3362EB66-1FF0-46B1-9B2C-80968C564D2B}" srcOrd="0" destOrd="0" presId="urn:microsoft.com/office/officeart/2005/8/layout/hierarchy3"/>
    <dgm:cxn modelId="{D7B8FB72-FA96-4ED3-B415-1B699FC48962}" type="presParOf" srcId="{D8A28330-65A6-4C84-B721-49C2A0C27D84}" destId="{879B45BB-9AB4-423A-A6C1-53E029FCD4E1}" srcOrd="1" destOrd="0" presId="urn:microsoft.com/office/officeart/2005/8/layout/hierarchy3"/>
    <dgm:cxn modelId="{970E2F52-CAEF-436D-9BF6-EF7842B29B01}" type="presParOf" srcId="{48E80585-191C-4A5A-82B9-FB0342C198A8}" destId="{1DCC3FE8-7F3C-4A1F-B3F1-D963C4D0DE14}" srcOrd="1" destOrd="0" presId="urn:microsoft.com/office/officeart/2005/8/layout/hierarchy3"/>
    <dgm:cxn modelId="{15577915-FB47-4CC4-A364-0EBEE72ADF86}" type="presParOf" srcId="{1DCC3FE8-7F3C-4A1F-B3F1-D963C4D0DE14}" destId="{79F683B6-3C87-4254-8C33-65EB921D6CED}" srcOrd="0" destOrd="0" presId="urn:microsoft.com/office/officeart/2005/8/layout/hierarchy3"/>
    <dgm:cxn modelId="{DD0330C6-E31D-4F4C-B200-A1667EE30C9F}" type="presParOf" srcId="{1DCC3FE8-7F3C-4A1F-B3F1-D963C4D0DE14}" destId="{C1A7ED97-2E5B-43A7-9112-031991A46FAA}" srcOrd="1" destOrd="0" presId="urn:microsoft.com/office/officeart/2005/8/layout/hierarchy3"/>
    <dgm:cxn modelId="{D390578E-6D3A-4D7A-BE04-E279CF212B03}" type="presParOf" srcId="{60FE7FD1-9114-4658-B781-ACB6DC444253}" destId="{DE7A7AB6-8594-4BDE-A0C0-B9A0C4DACC80}" srcOrd="2" destOrd="0" presId="urn:microsoft.com/office/officeart/2005/8/layout/hierarchy3"/>
    <dgm:cxn modelId="{2DE16472-EB6A-4263-96AF-167631F2ED65}" type="presParOf" srcId="{DE7A7AB6-8594-4BDE-A0C0-B9A0C4DACC80}" destId="{2C5F3120-FA87-44B2-AD6E-274C9F83D0C3}" srcOrd="0" destOrd="0" presId="urn:microsoft.com/office/officeart/2005/8/layout/hierarchy3"/>
    <dgm:cxn modelId="{5F0AF584-7B6E-4F92-94B9-E7CF5F61A383}" type="presParOf" srcId="{2C5F3120-FA87-44B2-AD6E-274C9F83D0C3}" destId="{34BB479A-A059-4C2E-B010-6BAC4FB9ADB2}" srcOrd="0" destOrd="0" presId="urn:microsoft.com/office/officeart/2005/8/layout/hierarchy3"/>
    <dgm:cxn modelId="{9C07E370-F8AB-444D-B18D-EEE459058983}" type="presParOf" srcId="{2C5F3120-FA87-44B2-AD6E-274C9F83D0C3}" destId="{1EC66F63-85BC-47E6-9482-3500931A047B}" srcOrd="1" destOrd="0" presId="urn:microsoft.com/office/officeart/2005/8/layout/hierarchy3"/>
    <dgm:cxn modelId="{6F448C8D-A0B9-40CA-B7EE-B6075C2C8FD3}" type="presParOf" srcId="{DE7A7AB6-8594-4BDE-A0C0-B9A0C4DACC80}" destId="{79262565-FED1-4F64-850D-EC7E8AC3AAED}" srcOrd="1" destOrd="0" presId="urn:microsoft.com/office/officeart/2005/8/layout/hierarchy3"/>
    <dgm:cxn modelId="{17DCEC74-73D0-45CD-9DB6-533C7E0926F6}" type="presParOf" srcId="{79262565-FED1-4F64-850D-EC7E8AC3AAED}" destId="{4ADA9AFC-CC62-4BD7-8E12-FE0A25AA9ECE}" srcOrd="0" destOrd="0" presId="urn:microsoft.com/office/officeart/2005/8/layout/hierarchy3"/>
    <dgm:cxn modelId="{9561C66D-91F2-4CC6-A61F-48EDE18F96E0}" type="presParOf" srcId="{79262565-FED1-4F64-850D-EC7E8AC3AAED}" destId="{14A7113F-0475-4F14-8BCF-CC219749863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7AF38-AD25-4929-8D9B-93C27E0ABFFA}">
      <dsp:nvSpPr>
        <dsp:cNvPr id="0" name=""/>
        <dsp:cNvSpPr/>
      </dsp:nvSpPr>
      <dsp:spPr>
        <a:xfrm>
          <a:off x="725" y="151047"/>
          <a:ext cx="1696824" cy="848412"/>
        </a:xfrm>
        <a:prstGeom prst="roundRect">
          <a:avLst>
            <a:gd name="adj" fmla="val 10000"/>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it-IT" sz="1800" b="1" kern="1200" dirty="0">
              <a:solidFill>
                <a:schemeClr val="tx1"/>
              </a:solidFill>
              <a:latin typeface="Arial" panose="020B0604020202020204" pitchFamily="34" charset="0"/>
              <a:cs typeface="Arial" panose="020B0604020202020204" pitchFamily="34" charset="0"/>
            </a:rPr>
            <a:t>DESTINATARI</a:t>
          </a:r>
        </a:p>
      </dsp:txBody>
      <dsp:txXfrm>
        <a:off x="25574" y="175896"/>
        <a:ext cx="1647126" cy="798714"/>
      </dsp:txXfrm>
    </dsp:sp>
    <dsp:sp modelId="{F6BFE8B6-B9A5-4EC1-935B-8D169B90E45C}">
      <dsp:nvSpPr>
        <dsp:cNvPr id="0" name=""/>
        <dsp:cNvSpPr/>
      </dsp:nvSpPr>
      <dsp:spPr>
        <a:xfrm>
          <a:off x="170407" y="999459"/>
          <a:ext cx="169682" cy="826535"/>
        </a:xfrm>
        <a:custGeom>
          <a:avLst/>
          <a:gdLst/>
          <a:ahLst/>
          <a:cxnLst/>
          <a:rect l="0" t="0" r="0" b="0"/>
          <a:pathLst>
            <a:path>
              <a:moveTo>
                <a:pt x="0" y="0"/>
              </a:moveTo>
              <a:lnTo>
                <a:pt x="0" y="826535"/>
              </a:lnTo>
              <a:lnTo>
                <a:pt x="169682" y="826535"/>
              </a:lnTo>
            </a:path>
          </a:pathLst>
        </a:custGeom>
        <a:noFill/>
        <a:ln w="12700" cap="flat" cmpd="sng" algn="ctr">
          <a:solidFill>
            <a:schemeClr val="accent4">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4D9B45-3B42-41C5-8784-E0F2C46C1BE7}">
      <dsp:nvSpPr>
        <dsp:cNvPr id="0" name=""/>
        <dsp:cNvSpPr/>
      </dsp:nvSpPr>
      <dsp:spPr>
        <a:xfrm>
          <a:off x="340090" y="1211562"/>
          <a:ext cx="1357459" cy="1228865"/>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t-IT" sz="1200" kern="1200" dirty="0">
              <a:latin typeface="Arial" panose="020B0604020202020204" pitchFamily="34" charset="0"/>
              <a:cs typeface="Arial" panose="020B0604020202020204" pitchFamily="34" charset="0"/>
            </a:rPr>
            <a:t>Aziende agricole regionali (micro, piccole, medie e grandi) </a:t>
          </a:r>
        </a:p>
      </dsp:txBody>
      <dsp:txXfrm>
        <a:off x="376082" y="1247554"/>
        <a:ext cx="1285475" cy="1156881"/>
      </dsp:txXfrm>
    </dsp:sp>
    <dsp:sp modelId="{31065E4B-B67B-440B-9772-C57D5D4C79BB}">
      <dsp:nvSpPr>
        <dsp:cNvPr id="0" name=""/>
        <dsp:cNvSpPr/>
      </dsp:nvSpPr>
      <dsp:spPr>
        <a:xfrm>
          <a:off x="170407" y="999459"/>
          <a:ext cx="169682" cy="2077277"/>
        </a:xfrm>
        <a:custGeom>
          <a:avLst/>
          <a:gdLst/>
          <a:ahLst/>
          <a:cxnLst/>
          <a:rect l="0" t="0" r="0" b="0"/>
          <a:pathLst>
            <a:path>
              <a:moveTo>
                <a:pt x="0" y="0"/>
              </a:moveTo>
              <a:lnTo>
                <a:pt x="0" y="2077277"/>
              </a:lnTo>
              <a:lnTo>
                <a:pt x="169682" y="2077277"/>
              </a:lnTo>
            </a:path>
          </a:pathLst>
        </a:custGeom>
        <a:noFill/>
        <a:ln w="12700" cap="flat" cmpd="sng" algn="ctr">
          <a:solidFill>
            <a:schemeClr val="accent4">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462EE5-9F91-44B5-81E0-80EB4EF831E1}">
      <dsp:nvSpPr>
        <dsp:cNvPr id="0" name=""/>
        <dsp:cNvSpPr/>
      </dsp:nvSpPr>
      <dsp:spPr>
        <a:xfrm>
          <a:off x="340090" y="2652531"/>
          <a:ext cx="1357459" cy="848412"/>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80000"/>
              <a:hueOff val="-128321"/>
              <a:satOff val="0"/>
              <a:lumOff val="84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t-IT" sz="1200" kern="1200" dirty="0">
              <a:latin typeface="Arial" panose="020B0604020202020204" pitchFamily="34" charset="0"/>
              <a:cs typeface="Arial" panose="020B0604020202020204" pitchFamily="34" charset="0"/>
            </a:rPr>
            <a:t>Aziende beneficiarie di una sovvenzione per SRD01, SRD02 o SRD13</a:t>
          </a:r>
        </a:p>
      </dsp:txBody>
      <dsp:txXfrm>
        <a:off x="364939" y="2677380"/>
        <a:ext cx="1307761" cy="798714"/>
      </dsp:txXfrm>
    </dsp:sp>
    <dsp:sp modelId="{1BB7B5B3-CB3E-49D1-9F12-4ADF8571355C}">
      <dsp:nvSpPr>
        <dsp:cNvPr id="0" name=""/>
        <dsp:cNvSpPr/>
      </dsp:nvSpPr>
      <dsp:spPr>
        <a:xfrm>
          <a:off x="170407" y="999459"/>
          <a:ext cx="169682" cy="3137793"/>
        </a:xfrm>
        <a:custGeom>
          <a:avLst/>
          <a:gdLst/>
          <a:ahLst/>
          <a:cxnLst/>
          <a:rect l="0" t="0" r="0" b="0"/>
          <a:pathLst>
            <a:path>
              <a:moveTo>
                <a:pt x="0" y="0"/>
              </a:moveTo>
              <a:lnTo>
                <a:pt x="0" y="3137793"/>
              </a:lnTo>
              <a:lnTo>
                <a:pt x="169682" y="3137793"/>
              </a:lnTo>
            </a:path>
          </a:pathLst>
        </a:custGeom>
        <a:noFill/>
        <a:ln w="12700" cap="flat" cmpd="sng" algn="ctr">
          <a:solidFill>
            <a:schemeClr val="accent4">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5F64EE-1D63-439B-A871-D34975042947}">
      <dsp:nvSpPr>
        <dsp:cNvPr id="0" name=""/>
        <dsp:cNvSpPr/>
      </dsp:nvSpPr>
      <dsp:spPr>
        <a:xfrm>
          <a:off x="340090" y="3713046"/>
          <a:ext cx="1357459" cy="848412"/>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80000"/>
              <a:hueOff val="-256642"/>
              <a:satOff val="0"/>
              <a:lumOff val="169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t-IT" sz="1200" kern="1200" dirty="0">
              <a:latin typeface="Arial" panose="020B0604020202020204" pitchFamily="34" charset="0"/>
              <a:cs typeface="Arial" panose="020B0604020202020204" pitchFamily="34" charset="0"/>
            </a:rPr>
            <a:t>Verifiche di affidabilità creditizia</a:t>
          </a:r>
        </a:p>
      </dsp:txBody>
      <dsp:txXfrm>
        <a:off x="364939" y="3737895"/>
        <a:ext cx="1307761" cy="798714"/>
      </dsp:txXfrm>
    </dsp:sp>
    <dsp:sp modelId="{3362EB66-1FF0-46B1-9B2C-80968C564D2B}">
      <dsp:nvSpPr>
        <dsp:cNvPr id="0" name=""/>
        <dsp:cNvSpPr/>
      </dsp:nvSpPr>
      <dsp:spPr>
        <a:xfrm>
          <a:off x="2121755" y="151047"/>
          <a:ext cx="1696824" cy="848412"/>
        </a:xfrm>
        <a:prstGeom prst="roundRect">
          <a:avLst>
            <a:gd name="adj" fmla="val 10000"/>
          </a:avLst>
        </a:prstGeom>
        <a:solidFill>
          <a:schemeClr val="accent4">
            <a:shade val="80000"/>
            <a:hueOff val="-256642"/>
            <a:satOff val="0"/>
            <a:lumOff val="169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it-IT" sz="1800" b="1" kern="1200" dirty="0">
              <a:solidFill>
                <a:schemeClr val="tx1"/>
              </a:solidFill>
              <a:latin typeface="Arial" panose="020B0604020202020204" pitchFamily="34" charset="0"/>
              <a:cs typeface="Arial" panose="020B0604020202020204" pitchFamily="34" charset="0"/>
            </a:rPr>
            <a:t>SOGGETTO GESTORE</a:t>
          </a:r>
        </a:p>
      </dsp:txBody>
      <dsp:txXfrm>
        <a:off x="2146604" y="175896"/>
        <a:ext cx="1647126" cy="798714"/>
      </dsp:txXfrm>
    </dsp:sp>
    <dsp:sp modelId="{79F683B6-3C87-4254-8C33-65EB921D6CED}">
      <dsp:nvSpPr>
        <dsp:cNvPr id="0" name=""/>
        <dsp:cNvSpPr/>
      </dsp:nvSpPr>
      <dsp:spPr>
        <a:xfrm>
          <a:off x="2291438" y="999459"/>
          <a:ext cx="169682" cy="636309"/>
        </a:xfrm>
        <a:custGeom>
          <a:avLst/>
          <a:gdLst/>
          <a:ahLst/>
          <a:cxnLst/>
          <a:rect l="0" t="0" r="0" b="0"/>
          <a:pathLst>
            <a:path>
              <a:moveTo>
                <a:pt x="0" y="0"/>
              </a:moveTo>
              <a:lnTo>
                <a:pt x="0" y="636309"/>
              </a:lnTo>
              <a:lnTo>
                <a:pt x="169682" y="636309"/>
              </a:lnTo>
            </a:path>
          </a:pathLst>
        </a:custGeom>
        <a:noFill/>
        <a:ln w="12700" cap="flat" cmpd="sng" algn="ctr">
          <a:solidFill>
            <a:schemeClr val="accent4">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A7ED97-2E5B-43A7-9112-031991A46FAA}">
      <dsp:nvSpPr>
        <dsp:cNvPr id="0" name=""/>
        <dsp:cNvSpPr/>
      </dsp:nvSpPr>
      <dsp:spPr>
        <a:xfrm>
          <a:off x="2461120" y="1211562"/>
          <a:ext cx="1357459" cy="848412"/>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80000"/>
              <a:hueOff val="-384962"/>
              <a:satOff val="0"/>
              <a:lumOff val="254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t-IT" sz="1200" kern="1200" dirty="0" err="1">
              <a:latin typeface="Arial" panose="020B0604020202020204" pitchFamily="34" charset="0"/>
              <a:cs typeface="Arial" panose="020B0604020202020204" pitchFamily="34" charset="0"/>
            </a:rPr>
            <a:t>FI.R.A</a:t>
          </a:r>
          <a:r>
            <a:rPr lang="it-IT" sz="1200" kern="1200" dirty="0">
              <a:latin typeface="Arial" panose="020B0604020202020204" pitchFamily="34" charset="0"/>
              <a:cs typeface="Arial" panose="020B0604020202020204" pitchFamily="34" charset="0"/>
            </a:rPr>
            <a:t>., Finanziaria Regionale Abruzzese </a:t>
          </a:r>
        </a:p>
      </dsp:txBody>
      <dsp:txXfrm>
        <a:off x="2485969" y="1236411"/>
        <a:ext cx="1307761" cy="798714"/>
      </dsp:txXfrm>
    </dsp:sp>
    <dsp:sp modelId="{34BB479A-A059-4C2E-B010-6BAC4FB9ADB2}">
      <dsp:nvSpPr>
        <dsp:cNvPr id="0" name=""/>
        <dsp:cNvSpPr/>
      </dsp:nvSpPr>
      <dsp:spPr>
        <a:xfrm>
          <a:off x="4242786" y="151047"/>
          <a:ext cx="1696824" cy="848412"/>
        </a:xfrm>
        <a:prstGeom prst="roundRect">
          <a:avLst>
            <a:gd name="adj" fmla="val 10000"/>
          </a:avLst>
        </a:prstGeom>
        <a:solidFill>
          <a:schemeClr val="accent4">
            <a:shade val="80000"/>
            <a:hueOff val="-513283"/>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it-IT" sz="1800" b="1" kern="1200" dirty="0">
              <a:solidFill>
                <a:schemeClr val="tx1"/>
              </a:solidFill>
              <a:latin typeface="Arial" panose="020B0604020202020204" pitchFamily="34" charset="0"/>
              <a:cs typeface="Arial" panose="020B0604020202020204" pitchFamily="34" charset="0"/>
            </a:rPr>
            <a:t>COSA</a:t>
          </a:r>
        </a:p>
      </dsp:txBody>
      <dsp:txXfrm>
        <a:off x="4267635" y="175896"/>
        <a:ext cx="1647126" cy="798714"/>
      </dsp:txXfrm>
    </dsp:sp>
    <dsp:sp modelId="{4ADA9AFC-CC62-4BD7-8E12-FE0A25AA9ECE}">
      <dsp:nvSpPr>
        <dsp:cNvPr id="0" name=""/>
        <dsp:cNvSpPr/>
      </dsp:nvSpPr>
      <dsp:spPr>
        <a:xfrm>
          <a:off x="4412468" y="999459"/>
          <a:ext cx="169682" cy="1252366"/>
        </a:xfrm>
        <a:custGeom>
          <a:avLst/>
          <a:gdLst/>
          <a:ahLst/>
          <a:cxnLst/>
          <a:rect l="0" t="0" r="0" b="0"/>
          <a:pathLst>
            <a:path>
              <a:moveTo>
                <a:pt x="0" y="0"/>
              </a:moveTo>
              <a:lnTo>
                <a:pt x="0" y="1252366"/>
              </a:lnTo>
              <a:lnTo>
                <a:pt x="169682" y="1252366"/>
              </a:lnTo>
            </a:path>
          </a:pathLst>
        </a:custGeom>
        <a:noFill/>
        <a:ln w="12700" cap="flat" cmpd="sng" algn="ctr">
          <a:solidFill>
            <a:schemeClr val="accent4">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A7113F-0475-4F14-8BCF-CC2197498631}">
      <dsp:nvSpPr>
        <dsp:cNvPr id="0" name=""/>
        <dsp:cNvSpPr/>
      </dsp:nvSpPr>
      <dsp:spPr>
        <a:xfrm>
          <a:off x="4582151" y="1211562"/>
          <a:ext cx="1357459" cy="2080527"/>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80000"/>
              <a:hueOff val="-513283"/>
              <a:satOff val="0"/>
              <a:lumOff val="338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t-IT" sz="1200" kern="1200" dirty="0">
              <a:latin typeface="Arial" panose="020B0604020202020204" pitchFamily="34" charset="0"/>
              <a:cs typeface="Arial" panose="020B0604020202020204" pitchFamily="34" charset="0"/>
            </a:rPr>
            <a:t>Prestiti a tasso zero (da restituire al </a:t>
          </a:r>
          <a:r>
            <a:rPr lang="it-IT" sz="1200" kern="1200" dirty="0" err="1">
              <a:latin typeface="Arial" panose="020B0604020202020204" pitchFamily="34" charset="0"/>
              <a:cs typeface="Arial" panose="020B0604020202020204" pitchFamily="34" charset="0"/>
            </a:rPr>
            <a:t>FdR</a:t>
          </a:r>
          <a:r>
            <a:rPr lang="it-IT" sz="1200" kern="1200" dirty="0">
              <a:latin typeface="Arial" panose="020B0604020202020204" pitchFamily="34" charset="0"/>
              <a:cs typeface="Arial" panose="020B0604020202020204" pitchFamily="34" charset="0"/>
            </a:rPr>
            <a:t>) per investimenti in beni materiali e immateriali in ambito SRD01, SRD02 o SRD13</a:t>
          </a:r>
        </a:p>
      </dsp:txBody>
      <dsp:txXfrm>
        <a:off x="4621910" y="1251321"/>
        <a:ext cx="1277941" cy="20010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1B47582-D675-3977-B157-6B1A026D72A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a:extLst>
              <a:ext uri="{FF2B5EF4-FFF2-40B4-BE49-F238E27FC236}">
                <a16:creationId xmlns:a16="http://schemas.microsoft.com/office/drawing/2014/main" id="{7CCFD6A4-F8A3-CB8A-AC71-0ED8E141E8AB}"/>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5A8036A-6DA1-4D43-A363-FC3B765D1EA7}" type="datetimeFigureOut">
              <a:rPr lang="it-IT"/>
              <a:pPr>
                <a:defRPr/>
              </a:pPr>
              <a:t>15/06/2023</a:t>
            </a:fld>
            <a:endParaRPr lang="it-IT"/>
          </a:p>
        </p:txBody>
      </p:sp>
      <p:sp>
        <p:nvSpPr>
          <p:cNvPr id="4" name="Segnaposto immagine diapositiva 3">
            <a:extLst>
              <a:ext uri="{FF2B5EF4-FFF2-40B4-BE49-F238E27FC236}">
                <a16:creationId xmlns:a16="http://schemas.microsoft.com/office/drawing/2014/main" id="{90AA5C1B-0AE7-0E7D-5C20-32E77FFAFB94}"/>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9C80086E-53E6-54E3-0F51-6474098CB90C}"/>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noProof="0"/>
              <a:t>Modifica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E4E2EC15-A6CC-F914-341D-9A98FFD0E1F9}"/>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a:extLst>
              <a:ext uri="{FF2B5EF4-FFF2-40B4-BE49-F238E27FC236}">
                <a16:creationId xmlns:a16="http://schemas.microsoft.com/office/drawing/2014/main" id="{18E3D7CE-5999-00E4-252C-3A3627EBF606}"/>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31F983C-8AD2-4EA3-9E93-7429133603AC}" type="slidenum">
              <a:rPr lang="it-IT" altLang="it-IT"/>
              <a:pPr>
                <a:defRPr/>
              </a:pPr>
              <a:t>‹N›</a:t>
            </a:fld>
            <a:endParaRPr lang="it-IT" altLang="it-IT"/>
          </a:p>
        </p:txBody>
      </p:sp>
    </p:spTree>
    <p:extLst>
      <p:ext uri="{BB962C8B-B14F-4D97-AF65-F5344CB8AC3E}">
        <p14:creationId xmlns:p14="http://schemas.microsoft.com/office/powerpoint/2010/main" val="2317438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1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135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1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644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a:extLst>
              <a:ext uri="{FF2B5EF4-FFF2-40B4-BE49-F238E27FC236}">
                <a16:creationId xmlns:a16="http://schemas.microsoft.com/office/drawing/2014/main" id="{A1C7AF67-7E7D-998E-9A98-EF55D89133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Segnaposto note 2">
            <a:extLst>
              <a:ext uri="{FF2B5EF4-FFF2-40B4-BE49-F238E27FC236}">
                <a16:creationId xmlns:a16="http://schemas.microsoft.com/office/drawing/2014/main" id="{223CEA9F-0A59-A531-EDBA-CD1829F12F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98308" name="Segnaposto numero diapositiva 3">
            <a:extLst>
              <a:ext uri="{FF2B5EF4-FFF2-40B4-BE49-F238E27FC236}">
                <a16:creationId xmlns:a16="http://schemas.microsoft.com/office/drawing/2014/main" id="{BCBE18FF-2455-3FF3-4A93-047CEEE091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01D963-7B1B-4D35-8C33-F43B99E85857}" type="slidenum">
              <a:rPr lang="it-IT" altLang="it-IT" smtClean="0"/>
              <a:pPr/>
              <a:t>37</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it/url?sa=i&amp;rct=j&amp;q=&amp;esrc=s&amp;source=images&amp;cd=&amp;cad=rja&amp;uact=8&amp;ved=0ahUKEwjWi8m5mJjNAhVFXBoKHYEEClYQjRwIBw&amp;url=http://www.scuolaitalianabarcellona.com/2012/06/&amp;bvm=bv.124088155,d.ZGg&amp;psig=AFQjCNEOP8yZ4CAu7CsOLQSspgf2jqlIRA&amp;ust=1465466935532430"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it/url?sa=i&amp;rct=j&amp;q=&amp;esrc=s&amp;source=images&amp;cd=&amp;cad=rja&amp;uact=8&amp;ved=0ahUKEwjWi8m5mJjNAhVFXBoKHYEEClYQjRwIBw&amp;url=http://www.scuolaitalianabarcellona.com/2012/06/&amp;bvm=bv.124088155,d.ZGg&amp;psig=AFQjCNEOP8yZ4CAu7CsOLQSspgf2jqlIRA&amp;ust=1465466935532430"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it/url?sa=i&amp;rct=j&amp;q=&amp;esrc=s&amp;source=images&amp;cd=&amp;cad=rja&amp;uact=8&amp;ved=0ahUKEwjWi8m5mJjNAhVFXBoKHYEEClYQjRwIBw&amp;url=http://www.scuolaitalianabarcellona.com/2012/06/&amp;bvm=bv.124088155,d.ZGg&amp;psig=AFQjCNEOP8yZ4CAu7CsOLQSspgf2jqlIRA&amp;ust=1465466935532430"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it/url?sa=i&amp;rct=j&amp;q=&amp;esrc=s&amp;source=images&amp;cd=&amp;cad=rja&amp;uact=8&amp;ved=0ahUKEwjWi8m5mJjNAhVFXBoKHYEEClYQjRwIBw&amp;url=http://www.scuolaitalianabarcellona.com/2012/06/&amp;bvm=bv.124088155,d.ZGg&amp;psig=AFQjCNEOP8yZ4CAu7CsOLQSspgf2jqlIRA&amp;ust=1465466935532430"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it/url?sa=i&amp;rct=j&amp;q=&amp;esrc=s&amp;source=images&amp;cd=&amp;cad=rja&amp;uact=8&amp;ved=0ahUKEwjWi8m5mJjNAhVFXBoKHYEEClYQjRwIBw&amp;url=http://www.scuolaitalianabarcellona.com/2012/06/&amp;bvm=bv.124088155,d.ZGg&amp;psig=AFQjCNEOP8yZ4CAu7CsOLQSspgf2jqlIRA&amp;ust=1465466935532430"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it/url?sa=i&amp;rct=j&amp;q=&amp;esrc=s&amp;source=images&amp;cd=&amp;cad=rja&amp;uact=8&amp;ved=0ahUKEwjWi8m5mJjNAhVFXBoKHYEEClYQjRwIBw&amp;url=http://www.scuolaitalianabarcellona.com/2012/06/&amp;bvm=bv.124088155,d.ZGg&amp;psig=AFQjCNEOP8yZ4CAu7CsOLQSspgf2jqlIRA&amp;ust=1465466935532430"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it/url?sa=i&amp;rct=j&amp;q=&amp;esrc=s&amp;source=images&amp;cd=&amp;cad=rja&amp;uact=8&amp;ved=0ahUKEwjWi8m5mJjNAhVFXBoKHYEEClYQjRwIBw&amp;url=http://www.scuolaitalianabarcellona.com/2012/06/&amp;bvm=bv.124088155,d.ZGg&amp;psig=AFQjCNEOP8yZ4CAu7CsOLQSspgf2jqlIRA&amp;ust=1465466935532430"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172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053E17F-EDC8-15BC-1ACB-2C3A638F7198}"/>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25E36E37-D926-77B3-B6D4-5D0E9F0EFFA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E74833DC-B6AB-A714-4EB4-D2EFFE5A5EC5}"/>
              </a:ext>
            </a:extLst>
          </p:cNvPr>
          <p:cNvSpPr>
            <a:spLocks noGrp="1"/>
          </p:cNvSpPr>
          <p:nvPr>
            <p:ph type="sldNum" sz="quarter" idx="12"/>
          </p:nvPr>
        </p:nvSpPr>
        <p:spPr/>
        <p:txBody>
          <a:bodyPr/>
          <a:lstStyle>
            <a:lvl1pPr>
              <a:defRPr/>
            </a:lvl1pPr>
          </a:lstStyle>
          <a:p>
            <a:pPr>
              <a:defRPr/>
            </a:pPr>
            <a:fld id="{ADDDCB74-7972-452B-8C38-8FCFD1448880}" type="slidenum">
              <a:rPr lang="it-IT" altLang="it-IT"/>
              <a:pPr>
                <a:defRPr/>
              </a:pPr>
              <a:t>‹N›</a:t>
            </a:fld>
            <a:endParaRPr lang="it-IT" altLang="it-IT"/>
          </a:p>
        </p:txBody>
      </p:sp>
    </p:spTree>
    <p:extLst>
      <p:ext uri="{BB962C8B-B14F-4D97-AF65-F5344CB8AC3E}">
        <p14:creationId xmlns:p14="http://schemas.microsoft.com/office/powerpoint/2010/main" val="358554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60EC040-D58D-7973-B7FA-12029D6B2793}"/>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6FC5F3CC-3CDF-A38C-5EA8-95C4ED60D37E}"/>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D8704BAF-C238-B33F-B316-DC4B9B635B48}"/>
              </a:ext>
            </a:extLst>
          </p:cNvPr>
          <p:cNvSpPr>
            <a:spLocks noGrp="1"/>
          </p:cNvSpPr>
          <p:nvPr>
            <p:ph type="sldNum" sz="quarter" idx="12"/>
          </p:nvPr>
        </p:nvSpPr>
        <p:spPr/>
        <p:txBody>
          <a:bodyPr/>
          <a:lstStyle>
            <a:lvl1pPr>
              <a:defRPr/>
            </a:lvl1pPr>
          </a:lstStyle>
          <a:p>
            <a:pPr>
              <a:defRPr/>
            </a:pPr>
            <a:fld id="{8EE36299-D584-4043-9C93-7FF4DC1E0195}" type="slidenum">
              <a:rPr lang="it-IT" altLang="it-IT"/>
              <a:pPr>
                <a:defRPr/>
              </a:pPr>
              <a:t>‹N›</a:t>
            </a:fld>
            <a:endParaRPr lang="it-IT" altLang="it-IT"/>
          </a:p>
        </p:txBody>
      </p:sp>
    </p:spTree>
    <p:extLst>
      <p:ext uri="{BB962C8B-B14F-4D97-AF65-F5344CB8AC3E}">
        <p14:creationId xmlns:p14="http://schemas.microsoft.com/office/powerpoint/2010/main" val="2978323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39805D03-07AC-5037-AA30-A8F3410F00CB}"/>
              </a:ext>
            </a:extLst>
          </p:cNvPr>
          <p:cNvSpPr txBox="1">
            <a:spLocks/>
          </p:cNvSpPr>
          <p:nvPr userDrawn="1"/>
        </p:nvSpPr>
        <p:spPr>
          <a:xfrm>
            <a:off x="8610600" y="6429375"/>
            <a:ext cx="27432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23CEAA54-8932-448C-877D-24BC2E805C60}" type="slidenum">
              <a:rPr lang="it-IT" altLang="it-IT" sz="1200" smtClean="0">
                <a:solidFill>
                  <a:srgbClr val="898989"/>
                </a:solidFill>
              </a:rPr>
              <a:pPr algn="r" eaLnBrk="1" hangingPunct="1">
                <a:defRPr/>
              </a:pPr>
              <a:t>‹N›</a:t>
            </a:fld>
            <a:endParaRPr lang="it-IT" altLang="it-IT" sz="1200">
              <a:solidFill>
                <a:srgbClr val="898989"/>
              </a:solidFill>
            </a:endParaRPr>
          </a:p>
        </p:txBody>
      </p:sp>
      <p:cxnSp>
        <p:nvCxnSpPr>
          <p:cNvPr id="3" name="Connettore diritto 2">
            <a:extLst>
              <a:ext uri="{FF2B5EF4-FFF2-40B4-BE49-F238E27FC236}">
                <a16:creationId xmlns:a16="http://schemas.microsoft.com/office/drawing/2014/main" id="{CA7E3781-2069-5A20-258F-5F4A93C89EE7}"/>
              </a:ext>
            </a:extLst>
          </p:cNvPr>
          <p:cNvCxnSpPr/>
          <p:nvPr userDrawn="1"/>
        </p:nvCxnSpPr>
        <p:spPr>
          <a:xfrm>
            <a:off x="838200" y="890588"/>
            <a:ext cx="9551988" cy="0"/>
          </a:xfrm>
          <a:prstGeom prst="line">
            <a:avLst/>
          </a:prstGeom>
        </p:spPr>
        <p:style>
          <a:lnRef idx="1">
            <a:schemeClr val="dk1"/>
          </a:lnRef>
          <a:fillRef idx="0">
            <a:schemeClr val="dk1"/>
          </a:fillRef>
          <a:effectRef idx="0">
            <a:schemeClr val="dk1"/>
          </a:effectRef>
          <a:fontRef idx="minor">
            <a:schemeClr val="tx1"/>
          </a:fontRef>
        </p:style>
      </p:cxnSp>
      <p:sp>
        <p:nvSpPr>
          <p:cNvPr id="4" name="Rettangolo 3">
            <a:extLst>
              <a:ext uri="{FF2B5EF4-FFF2-40B4-BE49-F238E27FC236}">
                <a16:creationId xmlns:a16="http://schemas.microsoft.com/office/drawing/2014/main" id="{EDEE8C51-E17D-5AFA-9E1C-DA1F91C12F8D}"/>
              </a:ext>
            </a:extLst>
          </p:cNvPr>
          <p:cNvSpPr/>
          <p:nvPr userDrawn="1"/>
        </p:nvSpPr>
        <p:spPr>
          <a:xfrm>
            <a:off x="7424738" y="6443663"/>
            <a:ext cx="4306887" cy="46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 name="Rettangolo 4">
            <a:extLst>
              <a:ext uri="{FF2B5EF4-FFF2-40B4-BE49-F238E27FC236}">
                <a16:creationId xmlns:a16="http://schemas.microsoft.com/office/drawing/2014/main" id="{99E48D7B-CC74-EB4C-E71E-37CF37B91C26}"/>
              </a:ext>
            </a:extLst>
          </p:cNvPr>
          <p:cNvSpPr/>
          <p:nvPr userDrawn="1"/>
        </p:nvSpPr>
        <p:spPr>
          <a:xfrm>
            <a:off x="330200" y="6465888"/>
            <a:ext cx="4308475" cy="46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grpSp>
        <p:nvGrpSpPr>
          <p:cNvPr id="6" name="Gruppo 10">
            <a:extLst>
              <a:ext uri="{FF2B5EF4-FFF2-40B4-BE49-F238E27FC236}">
                <a16:creationId xmlns:a16="http://schemas.microsoft.com/office/drawing/2014/main" id="{B499E830-7486-5A82-CFC4-C5766AA199E2}"/>
              </a:ext>
            </a:extLst>
          </p:cNvPr>
          <p:cNvGrpSpPr>
            <a:grpSpLocks/>
          </p:cNvGrpSpPr>
          <p:nvPr userDrawn="1"/>
        </p:nvGrpSpPr>
        <p:grpSpPr bwMode="auto">
          <a:xfrm>
            <a:off x="4768850" y="5883275"/>
            <a:ext cx="2525713" cy="704850"/>
            <a:chOff x="4768373" y="5883484"/>
            <a:chExt cx="2525470" cy="703990"/>
          </a:xfrm>
        </p:grpSpPr>
        <p:pic>
          <p:nvPicPr>
            <p:cNvPr id="7" name="irc_mi" descr="http://www.scuolaitalianabarcellona.com/wp-content/uploads/2012/06/Repubblica.png">
              <a:hlinkClick r:id="rId2"/>
              <a:extLst>
                <a:ext uri="{FF2B5EF4-FFF2-40B4-BE49-F238E27FC236}">
                  <a16:creationId xmlns:a16="http://schemas.microsoft.com/office/drawing/2014/main" id="{9027E671-907F-58C8-A37C-28CEFF660D5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70213" y="5883484"/>
              <a:ext cx="663431" cy="69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2" descr="https://volontariatofis.files.wordpress.com/2010/05/logo_regione-abruzzo-e1275118785613.jpg">
              <a:extLst>
                <a:ext uri="{FF2B5EF4-FFF2-40B4-BE49-F238E27FC236}">
                  <a16:creationId xmlns:a16="http://schemas.microsoft.com/office/drawing/2014/main" id="{F56AEDF2-3AB5-BAF4-7974-99DF11F1504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64184" y="5938223"/>
              <a:ext cx="434517" cy="5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3" descr="C:\Users\gabriella.diminco\Desktop\Nuova cartella (2)\logopsr.jpg">
              <a:extLst>
                <a:ext uri="{FF2B5EF4-FFF2-40B4-BE49-F238E27FC236}">
                  <a16:creationId xmlns:a16="http://schemas.microsoft.com/office/drawing/2014/main" id="{024E9027-E3E5-D020-502E-DBED8D2BA4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94700" y="5969548"/>
              <a:ext cx="499143" cy="61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EU emblem &amp; graphic design - Politica regionale - Commissione europea">
              <a:extLst>
                <a:ext uri="{FF2B5EF4-FFF2-40B4-BE49-F238E27FC236}">
                  <a16:creationId xmlns:a16="http://schemas.microsoft.com/office/drawing/2014/main" id="{98A9B313-62D1-7DD5-0EEE-FA5625719FF3}"/>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4768373" y="6021248"/>
              <a:ext cx="703281"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Segnaposto piè di pagina 4">
            <a:extLst>
              <a:ext uri="{FF2B5EF4-FFF2-40B4-BE49-F238E27FC236}">
                <a16:creationId xmlns:a16="http://schemas.microsoft.com/office/drawing/2014/main" id="{A49FBC09-FD0F-A32E-6D88-A78E318C41EC}"/>
              </a:ext>
            </a:extLst>
          </p:cNvPr>
          <p:cNvSpPr>
            <a:spLocks noGrp="1"/>
          </p:cNvSpPr>
          <p:nvPr>
            <p:ph type="ftr" sz="quarter" idx="10"/>
          </p:nvPr>
        </p:nvSpPr>
        <p:spPr/>
        <p:txBody>
          <a:bodyPr/>
          <a:lstStyle>
            <a:lvl1pPr>
              <a:defRPr/>
            </a:lvl1pPr>
          </a:lstStyle>
          <a:p>
            <a:pPr>
              <a:defRPr/>
            </a:pPr>
            <a:endParaRPr lang="it-IT"/>
          </a:p>
        </p:txBody>
      </p:sp>
      <p:sp>
        <p:nvSpPr>
          <p:cNvPr id="12" name="Segnaposto numero diapositiva 5">
            <a:extLst>
              <a:ext uri="{FF2B5EF4-FFF2-40B4-BE49-F238E27FC236}">
                <a16:creationId xmlns:a16="http://schemas.microsoft.com/office/drawing/2014/main" id="{7B881D3D-B23D-D8D8-F0BA-28D83C944333}"/>
              </a:ext>
            </a:extLst>
          </p:cNvPr>
          <p:cNvSpPr>
            <a:spLocks noGrp="1"/>
          </p:cNvSpPr>
          <p:nvPr>
            <p:ph type="sldNum" sz="quarter" idx="11"/>
          </p:nvPr>
        </p:nvSpPr>
        <p:spPr/>
        <p:txBody>
          <a:bodyPr/>
          <a:lstStyle>
            <a:lvl1pPr>
              <a:defRPr smtClean="0"/>
            </a:lvl1pPr>
          </a:lstStyle>
          <a:p>
            <a:pPr>
              <a:defRPr/>
            </a:pPr>
            <a:fld id="{CC87BCF9-6A36-4AF3-91C2-8FA4DC2993B0}" type="slidenum">
              <a:rPr lang="it-IT" altLang="it-IT"/>
              <a:pPr>
                <a:defRPr/>
              </a:pPr>
              <a:t>‹N›</a:t>
            </a:fld>
            <a:endParaRPr lang="it-IT" altLang="it-IT"/>
          </a:p>
        </p:txBody>
      </p:sp>
      <p:sp>
        <p:nvSpPr>
          <p:cNvPr id="13" name="Segnaposto data 3">
            <a:extLst>
              <a:ext uri="{FF2B5EF4-FFF2-40B4-BE49-F238E27FC236}">
                <a16:creationId xmlns:a16="http://schemas.microsoft.com/office/drawing/2014/main" id="{F9177006-B467-493F-A591-0A90C5054BDE}"/>
              </a:ext>
            </a:extLst>
          </p:cNvPr>
          <p:cNvSpPr>
            <a:spLocks noGrp="1"/>
          </p:cNvSpPr>
          <p:nvPr>
            <p:ph type="dt" sz="half" idx="12"/>
          </p:nvPr>
        </p:nvSpPr>
        <p:spPr/>
        <p:txBody>
          <a:bodyPr/>
          <a:lstStyle>
            <a:lvl1pPr>
              <a:defRPr/>
            </a:lvl1pPr>
          </a:lstStyle>
          <a:p>
            <a:pPr>
              <a:defRPr/>
            </a:pPr>
            <a:endParaRPr lang="it-IT"/>
          </a:p>
        </p:txBody>
      </p:sp>
    </p:spTree>
    <p:extLst>
      <p:ext uri="{BB962C8B-B14F-4D97-AF65-F5344CB8AC3E}">
        <p14:creationId xmlns:p14="http://schemas.microsoft.com/office/powerpoint/2010/main" val="46121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538E169D-3DE7-2539-C292-16E761B8A069}"/>
              </a:ext>
            </a:extLst>
          </p:cNvPr>
          <p:cNvSpPr txBox="1">
            <a:spLocks/>
          </p:cNvSpPr>
          <p:nvPr userDrawn="1"/>
        </p:nvSpPr>
        <p:spPr>
          <a:xfrm>
            <a:off x="8610600" y="6429375"/>
            <a:ext cx="27432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C4D460CD-1F1D-4A5D-90D8-136C1F3E7584}" type="slidenum">
              <a:rPr lang="it-IT" altLang="it-IT" sz="1200" smtClean="0">
                <a:solidFill>
                  <a:srgbClr val="898989"/>
                </a:solidFill>
              </a:rPr>
              <a:pPr algn="r" eaLnBrk="1" hangingPunct="1">
                <a:defRPr/>
              </a:pPr>
              <a:t>‹N›</a:t>
            </a:fld>
            <a:endParaRPr lang="it-IT" altLang="it-IT" sz="1200">
              <a:solidFill>
                <a:srgbClr val="898989"/>
              </a:solidFill>
            </a:endParaRPr>
          </a:p>
        </p:txBody>
      </p:sp>
      <p:sp>
        <p:nvSpPr>
          <p:cNvPr id="5" name="Rettangolo 4">
            <a:extLst>
              <a:ext uri="{FF2B5EF4-FFF2-40B4-BE49-F238E27FC236}">
                <a16:creationId xmlns:a16="http://schemas.microsoft.com/office/drawing/2014/main" id="{02600684-AA23-A122-986F-3720D579029F}"/>
              </a:ext>
            </a:extLst>
          </p:cNvPr>
          <p:cNvSpPr/>
          <p:nvPr userDrawn="1"/>
        </p:nvSpPr>
        <p:spPr>
          <a:xfrm>
            <a:off x="7424738" y="6443663"/>
            <a:ext cx="4306887" cy="46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6" name="Rettangolo 5">
            <a:extLst>
              <a:ext uri="{FF2B5EF4-FFF2-40B4-BE49-F238E27FC236}">
                <a16:creationId xmlns:a16="http://schemas.microsoft.com/office/drawing/2014/main" id="{C4C3231C-8FBF-D82A-F9E8-DC7D1CB80950}"/>
              </a:ext>
            </a:extLst>
          </p:cNvPr>
          <p:cNvSpPr/>
          <p:nvPr userDrawn="1"/>
        </p:nvSpPr>
        <p:spPr>
          <a:xfrm>
            <a:off x="282575" y="6464300"/>
            <a:ext cx="4306888" cy="460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grpSp>
        <p:nvGrpSpPr>
          <p:cNvPr id="7" name="Gruppo 9">
            <a:extLst>
              <a:ext uri="{FF2B5EF4-FFF2-40B4-BE49-F238E27FC236}">
                <a16:creationId xmlns:a16="http://schemas.microsoft.com/office/drawing/2014/main" id="{BE9A796D-B4D6-FCC0-4D7A-8F4CB81C914E}"/>
              </a:ext>
            </a:extLst>
          </p:cNvPr>
          <p:cNvGrpSpPr>
            <a:grpSpLocks/>
          </p:cNvGrpSpPr>
          <p:nvPr userDrawn="1"/>
        </p:nvGrpSpPr>
        <p:grpSpPr bwMode="auto">
          <a:xfrm>
            <a:off x="4768850" y="5883275"/>
            <a:ext cx="2525713" cy="704850"/>
            <a:chOff x="4768373" y="5883484"/>
            <a:chExt cx="2525470" cy="703990"/>
          </a:xfrm>
        </p:grpSpPr>
        <p:pic>
          <p:nvPicPr>
            <p:cNvPr id="8" name="irc_mi" descr="http://www.scuolaitalianabarcellona.com/wp-content/uploads/2012/06/Repubblica.png">
              <a:hlinkClick r:id="rId2"/>
              <a:extLst>
                <a:ext uri="{FF2B5EF4-FFF2-40B4-BE49-F238E27FC236}">
                  <a16:creationId xmlns:a16="http://schemas.microsoft.com/office/drawing/2014/main" id="{CD64265E-3CD4-41C7-1E26-B5200A774B0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70213" y="5883484"/>
              <a:ext cx="663431" cy="69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1" descr="https://volontariatofis.files.wordpress.com/2010/05/logo_regione-abruzzo-e1275118785613.jpg">
              <a:extLst>
                <a:ext uri="{FF2B5EF4-FFF2-40B4-BE49-F238E27FC236}">
                  <a16:creationId xmlns:a16="http://schemas.microsoft.com/office/drawing/2014/main" id="{6D1CAE32-F396-0849-E129-8DF736E5A03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64184" y="5938223"/>
              <a:ext cx="434517" cy="5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2" descr="C:\Users\gabriella.diminco\Desktop\Nuova cartella (2)\logopsr.jpg">
              <a:extLst>
                <a:ext uri="{FF2B5EF4-FFF2-40B4-BE49-F238E27FC236}">
                  <a16:creationId xmlns:a16="http://schemas.microsoft.com/office/drawing/2014/main" id="{96A75499-D5E1-CF9B-4095-6834A502EF7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94700" y="5969548"/>
              <a:ext cx="499143" cy="61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EU emblem &amp; graphic design - Politica regionale - Commissione europea">
              <a:extLst>
                <a:ext uri="{FF2B5EF4-FFF2-40B4-BE49-F238E27FC236}">
                  <a16:creationId xmlns:a16="http://schemas.microsoft.com/office/drawing/2014/main" id="{E5706B2E-3C60-949D-317A-E0A1FDA1D860}"/>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4768373" y="6021248"/>
              <a:ext cx="703281"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Connettore diritto 11">
            <a:extLst>
              <a:ext uri="{FF2B5EF4-FFF2-40B4-BE49-F238E27FC236}">
                <a16:creationId xmlns:a16="http://schemas.microsoft.com/office/drawing/2014/main" id="{3FCA53DB-33FC-B0B1-81CC-0F83A06C4BC6}"/>
              </a:ext>
            </a:extLst>
          </p:cNvPr>
          <p:cNvCxnSpPr/>
          <p:nvPr userDrawn="1"/>
        </p:nvCxnSpPr>
        <p:spPr>
          <a:xfrm>
            <a:off x="838200" y="890588"/>
            <a:ext cx="9551988" cy="0"/>
          </a:xfrm>
          <a:prstGeom prst="line">
            <a:avLst/>
          </a:prstGeom>
        </p:spPr>
        <p:style>
          <a:lnRef idx="1">
            <a:schemeClr val="dk1"/>
          </a:lnRef>
          <a:fillRef idx="0">
            <a:schemeClr val="dk1"/>
          </a:fillRef>
          <a:effectRef idx="0">
            <a:schemeClr val="dk1"/>
          </a:effectRef>
          <a:fontRef idx="minor">
            <a:schemeClr val="tx1"/>
          </a:fontRef>
        </p:style>
      </p:cxnSp>
      <p:sp>
        <p:nvSpPr>
          <p:cNvPr id="13" name="Segnaposto piè di pagina 4">
            <a:extLst>
              <a:ext uri="{FF2B5EF4-FFF2-40B4-BE49-F238E27FC236}">
                <a16:creationId xmlns:a16="http://schemas.microsoft.com/office/drawing/2014/main" id="{C18F4F72-D0C1-2326-4738-17B3B65D407D}"/>
              </a:ext>
            </a:extLst>
          </p:cNvPr>
          <p:cNvSpPr txBox="1">
            <a:spLocks/>
          </p:cNvSpPr>
          <p:nvPr userDrawn="1"/>
        </p:nvSpPr>
        <p:spPr>
          <a:xfrm>
            <a:off x="2781300" y="6437313"/>
            <a:ext cx="6629400" cy="365125"/>
          </a:xfrm>
          <a:prstGeom prst="rect">
            <a:avLst/>
          </a:prstGeom>
        </p:spPr>
        <p:txBody>
          <a:bodyPr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it-IT"/>
              <a:t>Fondo Europeo Agricolo per lo Sviluppo Rurale: l’Europa investe nelle zone rurali</a:t>
            </a:r>
            <a:endParaRPr lang="it-IT" dirty="0"/>
          </a:p>
        </p:txBody>
      </p:sp>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4" name="Segnaposto piè di pagina 4">
            <a:extLst>
              <a:ext uri="{FF2B5EF4-FFF2-40B4-BE49-F238E27FC236}">
                <a16:creationId xmlns:a16="http://schemas.microsoft.com/office/drawing/2014/main" id="{A0ACFB17-6B75-FD04-2191-3C460DB02D8D}"/>
              </a:ext>
            </a:extLst>
          </p:cNvPr>
          <p:cNvSpPr>
            <a:spLocks noGrp="1"/>
          </p:cNvSpPr>
          <p:nvPr>
            <p:ph type="ftr" sz="quarter" idx="10"/>
          </p:nvPr>
        </p:nvSpPr>
        <p:spPr/>
        <p:txBody>
          <a:bodyPr/>
          <a:lstStyle>
            <a:lvl1pPr>
              <a:defRPr/>
            </a:lvl1pPr>
          </a:lstStyle>
          <a:p>
            <a:pPr>
              <a:defRPr/>
            </a:pPr>
            <a:endParaRPr lang="it-IT"/>
          </a:p>
        </p:txBody>
      </p:sp>
      <p:sp>
        <p:nvSpPr>
          <p:cNvPr id="15" name="Segnaposto numero diapositiva 5">
            <a:extLst>
              <a:ext uri="{FF2B5EF4-FFF2-40B4-BE49-F238E27FC236}">
                <a16:creationId xmlns:a16="http://schemas.microsoft.com/office/drawing/2014/main" id="{1E11A43F-28C1-184E-5A6E-8FEF1544A889}"/>
              </a:ext>
            </a:extLst>
          </p:cNvPr>
          <p:cNvSpPr>
            <a:spLocks noGrp="1"/>
          </p:cNvSpPr>
          <p:nvPr>
            <p:ph type="sldNum" sz="quarter" idx="11"/>
          </p:nvPr>
        </p:nvSpPr>
        <p:spPr/>
        <p:txBody>
          <a:bodyPr/>
          <a:lstStyle>
            <a:lvl1pPr>
              <a:defRPr smtClean="0"/>
            </a:lvl1pPr>
          </a:lstStyle>
          <a:p>
            <a:pPr>
              <a:defRPr/>
            </a:pPr>
            <a:fld id="{720C2B62-AEDB-4A1D-B11A-AA93A1DAE0A5}" type="slidenum">
              <a:rPr lang="it-IT" altLang="it-IT"/>
              <a:pPr>
                <a:defRPr/>
              </a:pPr>
              <a:t>‹N›</a:t>
            </a:fld>
            <a:endParaRPr lang="it-IT" altLang="it-IT"/>
          </a:p>
        </p:txBody>
      </p:sp>
      <p:sp>
        <p:nvSpPr>
          <p:cNvPr id="16" name="Segnaposto data 3">
            <a:extLst>
              <a:ext uri="{FF2B5EF4-FFF2-40B4-BE49-F238E27FC236}">
                <a16:creationId xmlns:a16="http://schemas.microsoft.com/office/drawing/2014/main" id="{E0ECF875-DCA0-D529-3E57-71CBADF6E2FB}"/>
              </a:ext>
            </a:extLst>
          </p:cNvPr>
          <p:cNvSpPr>
            <a:spLocks noGrp="1"/>
          </p:cNvSpPr>
          <p:nvPr>
            <p:ph type="dt" sz="half" idx="12"/>
          </p:nvPr>
        </p:nvSpPr>
        <p:spPr/>
        <p:txBody>
          <a:bodyPr/>
          <a:lstStyle>
            <a:lvl1pPr>
              <a:defRPr/>
            </a:lvl1pPr>
          </a:lstStyle>
          <a:p>
            <a:pPr>
              <a:defRPr/>
            </a:pPr>
            <a:endParaRPr lang="it-IT"/>
          </a:p>
        </p:txBody>
      </p:sp>
    </p:spTree>
    <p:extLst>
      <p:ext uri="{BB962C8B-B14F-4D97-AF65-F5344CB8AC3E}">
        <p14:creationId xmlns:p14="http://schemas.microsoft.com/office/powerpoint/2010/main" val="15105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C427A1B-4FFF-4F2A-711C-F5FE62F426B2}"/>
              </a:ext>
            </a:extLst>
          </p:cNvPr>
          <p:cNvSpPr txBox="1">
            <a:spLocks/>
          </p:cNvSpPr>
          <p:nvPr userDrawn="1"/>
        </p:nvSpPr>
        <p:spPr>
          <a:xfrm>
            <a:off x="838200" y="6356350"/>
            <a:ext cx="2743200" cy="365125"/>
          </a:xfrm>
          <a:prstGeom prst="rect">
            <a:avLst/>
          </a:prstGeom>
        </p:spPr>
        <p:txBody>
          <a:bodyPr anchor="ctr"/>
          <a:lstStyle>
            <a:defPPr>
              <a:defRPr lang="it-I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4D43439-18CB-4DB3-9284-FDE780AA9952}" type="datetimeFigureOut">
              <a:rPr lang="it-IT" smtClean="0"/>
              <a:pPr fontAlgn="auto">
                <a:spcBef>
                  <a:spcPts val="0"/>
                </a:spcBef>
                <a:spcAft>
                  <a:spcPts val="0"/>
                </a:spcAft>
                <a:defRPr/>
              </a:pPr>
              <a:t>15/06/2023</a:t>
            </a:fld>
            <a:endParaRPr lang="it-IT"/>
          </a:p>
        </p:txBody>
      </p:sp>
      <p:sp>
        <p:nvSpPr>
          <p:cNvPr id="5" name="Segnaposto numero diapositiva 5">
            <a:extLst>
              <a:ext uri="{FF2B5EF4-FFF2-40B4-BE49-F238E27FC236}">
                <a16:creationId xmlns:a16="http://schemas.microsoft.com/office/drawing/2014/main" id="{F8201492-2351-3D55-129F-F6FAAD4281FE}"/>
              </a:ext>
            </a:extLst>
          </p:cNvPr>
          <p:cNvSpPr txBox="1">
            <a:spLocks/>
          </p:cNvSpPr>
          <p:nvPr userDrawn="1"/>
        </p:nvSpPr>
        <p:spPr>
          <a:xfrm>
            <a:off x="8610600" y="6356350"/>
            <a:ext cx="27432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8A70D3D4-49F4-469D-B94E-E1E8F34AEE04}" type="slidenum">
              <a:rPr lang="it-IT" altLang="it-IT" sz="1200" smtClean="0">
                <a:solidFill>
                  <a:srgbClr val="898989"/>
                </a:solidFill>
              </a:rPr>
              <a:pPr algn="r" eaLnBrk="1" hangingPunct="1">
                <a:defRPr/>
              </a:pPr>
              <a:t>‹N›</a:t>
            </a:fld>
            <a:endParaRPr lang="it-IT" altLang="it-IT" sz="1200">
              <a:solidFill>
                <a:srgbClr val="898989"/>
              </a:solidFill>
            </a:endParaRPr>
          </a:p>
        </p:txBody>
      </p:sp>
      <p:sp>
        <p:nvSpPr>
          <p:cNvPr id="6" name="Rettangolo 5">
            <a:extLst>
              <a:ext uri="{FF2B5EF4-FFF2-40B4-BE49-F238E27FC236}">
                <a16:creationId xmlns:a16="http://schemas.microsoft.com/office/drawing/2014/main" id="{ECD06317-940E-B5CD-C8EC-10CF6165E25B}"/>
              </a:ext>
            </a:extLst>
          </p:cNvPr>
          <p:cNvSpPr/>
          <p:nvPr userDrawn="1"/>
        </p:nvSpPr>
        <p:spPr>
          <a:xfrm>
            <a:off x="7424738" y="6443663"/>
            <a:ext cx="4306887" cy="46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7" name="Rettangolo 6">
            <a:extLst>
              <a:ext uri="{FF2B5EF4-FFF2-40B4-BE49-F238E27FC236}">
                <a16:creationId xmlns:a16="http://schemas.microsoft.com/office/drawing/2014/main" id="{2E2D4E75-8F6D-AE5E-9F7F-9B19D999455F}"/>
              </a:ext>
            </a:extLst>
          </p:cNvPr>
          <p:cNvSpPr/>
          <p:nvPr userDrawn="1"/>
        </p:nvSpPr>
        <p:spPr>
          <a:xfrm>
            <a:off x="282575" y="6464300"/>
            <a:ext cx="4306888" cy="460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grpSp>
        <p:nvGrpSpPr>
          <p:cNvPr id="8" name="Gruppo 10">
            <a:extLst>
              <a:ext uri="{FF2B5EF4-FFF2-40B4-BE49-F238E27FC236}">
                <a16:creationId xmlns:a16="http://schemas.microsoft.com/office/drawing/2014/main" id="{FAFCB099-8EDE-5A37-8601-5C231D5F4054}"/>
              </a:ext>
            </a:extLst>
          </p:cNvPr>
          <p:cNvGrpSpPr>
            <a:grpSpLocks/>
          </p:cNvGrpSpPr>
          <p:nvPr userDrawn="1"/>
        </p:nvGrpSpPr>
        <p:grpSpPr bwMode="auto">
          <a:xfrm>
            <a:off x="4768850" y="5883275"/>
            <a:ext cx="2525713" cy="704850"/>
            <a:chOff x="4768373" y="5883484"/>
            <a:chExt cx="2525470" cy="703990"/>
          </a:xfrm>
        </p:grpSpPr>
        <p:pic>
          <p:nvPicPr>
            <p:cNvPr id="9" name="irc_mi" descr="http://www.scuolaitalianabarcellona.com/wp-content/uploads/2012/06/Repubblica.png">
              <a:hlinkClick r:id="rId2"/>
              <a:extLst>
                <a:ext uri="{FF2B5EF4-FFF2-40B4-BE49-F238E27FC236}">
                  <a16:creationId xmlns:a16="http://schemas.microsoft.com/office/drawing/2014/main" id="{99BB5860-82B6-43B5-4CE3-0829F535E22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70213" y="5883484"/>
              <a:ext cx="663431" cy="69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2" descr="https://volontariatofis.files.wordpress.com/2010/05/logo_regione-abruzzo-e1275118785613.jpg">
              <a:extLst>
                <a:ext uri="{FF2B5EF4-FFF2-40B4-BE49-F238E27FC236}">
                  <a16:creationId xmlns:a16="http://schemas.microsoft.com/office/drawing/2014/main" id="{287E9D46-4F86-0839-4D8F-9A674CC2CFA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64184" y="5938223"/>
              <a:ext cx="434517" cy="5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3" descr="C:\Users\gabriella.diminco\Desktop\Nuova cartella (2)\logopsr.jpg">
              <a:extLst>
                <a:ext uri="{FF2B5EF4-FFF2-40B4-BE49-F238E27FC236}">
                  <a16:creationId xmlns:a16="http://schemas.microsoft.com/office/drawing/2014/main" id="{6A757CB9-C03F-BC18-554C-F1B0D049DA1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94700" y="5969548"/>
              <a:ext cx="499143" cy="61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EU emblem &amp; graphic design - Politica regionale - Commissione europea">
              <a:extLst>
                <a:ext uri="{FF2B5EF4-FFF2-40B4-BE49-F238E27FC236}">
                  <a16:creationId xmlns:a16="http://schemas.microsoft.com/office/drawing/2014/main" id="{E52742C4-B17B-DF8F-C5A5-A60ED2FD0565}"/>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4768373" y="6021248"/>
              <a:ext cx="703281"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3" name="Connettore diritto 12">
            <a:extLst>
              <a:ext uri="{FF2B5EF4-FFF2-40B4-BE49-F238E27FC236}">
                <a16:creationId xmlns:a16="http://schemas.microsoft.com/office/drawing/2014/main" id="{A9C32587-972B-1F69-D6AC-240E611B2D18}"/>
              </a:ext>
            </a:extLst>
          </p:cNvPr>
          <p:cNvCxnSpPr/>
          <p:nvPr userDrawn="1"/>
        </p:nvCxnSpPr>
        <p:spPr>
          <a:xfrm>
            <a:off x="838200" y="890588"/>
            <a:ext cx="9551988" cy="0"/>
          </a:xfrm>
          <a:prstGeom prst="line">
            <a:avLst/>
          </a:prstGeom>
        </p:spPr>
        <p:style>
          <a:lnRef idx="1">
            <a:schemeClr val="dk1"/>
          </a:lnRef>
          <a:fillRef idx="0">
            <a:schemeClr val="dk1"/>
          </a:fillRef>
          <a:effectRef idx="0">
            <a:schemeClr val="dk1"/>
          </a:effectRef>
          <a:fontRef idx="minor">
            <a:schemeClr val="tx1"/>
          </a:fontRef>
        </p:style>
      </p:cxnSp>
      <p:sp>
        <p:nvSpPr>
          <p:cNvPr id="14" name="Segnaposto piè di pagina 4">
            <a:extLst>
              <a:ext uri="{FF2B5EF4-FFF2-40B4-BE49-F238E27FC236}">
                <a16:creationId xmlns:a16="http://schemas.microsoft.com/office/drawing/2014/main" id="{B0F9FE75-BDF2-9580-75F7-C4E2F0E4F1BF}"/>
              </a:ext>
            </a:extLst>
          </p:cNvPr>
          <p:cNvSpPr txBox="1">
            <a:spLocks/>
          </p:cNvSpPr>
          <p:nvPr userDrawn="1"/>
        </p:nvSpPr>
        <p:spPr>
          <a:xfrm>
            <a:off x="2781300" y="6437313"/>
            <a:ext cx="6629400" cy="365125"/>
          </a:xfrm>
          <a:prstGeom prst="rect">
            <a:avLst/>
          </a:prstGeom>
        </p:spPr>
        <p:txBody>
          <a:bodyPr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it-IT"/>
              <a:t>Fondo Europeo Agricolo per lo Sviluppo Rurale: l’Europa investe nelle zone rurali</a:t>
            </a:r>
            <a:endParaRPr lang="it-IT" dirty="0"/>
          </a:p>
        </p:txBody>
      </p:sp>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15" name="Segnaposto data 3">
            <a:extLst>
              <a:ext uri="{FF2B5EF4-FFF2-40B4-BE49-F238E27FC236}">
                <a16:creationId xmlns:a16="http://schemas.microsoft.com/office/drawing/2014/main" id="{9473C741-2CAE-9DF7-B28C-113EE641C956}"/>
              </a:ext>
            </a:extLst>
          </p:cNvPr>
          <p:cNvSpPr>
            <a:spLocks noGrp="1"/>
          </p:cNvSpPr>
          <p:nvPr>
            <p:ph type="dt" sz="half" idx="10"/>
          </p:nvPr>
        </p:nvSpPr>
        <p:spPr/>
        <p:txBody>
          <a:bodyPr/>
          <a:lstStyle>
            <a:lvl1pPr>
              <a:defRPr/>
            </a:lvl1pPr>
          </a:lstStyle>
          <a:p>
            <a:pPr>
              <a:defRPr/>
            </a:pPr>
            <a:endParaRPr lang="it-IT"/>
          </a:p>
        </p:txBody>
      </p:sp>
      <p:sp>
        <p:nvSpPr>
          <p:cNvPr id="16" name="Segnaposto piè di pagina 4">
            <a:extLst>
              <a:ext uri="{FF2B5EF4-FFF2-40B4-BE49-F238E27FC236}">
                <a16:creationId xmlns:a16="http://schemas.microsoft.com/office/drawing/2014/main" id="{432E1C75-B4C2-F785-826C-88D34FB79EA5}"/>
              </a:ext>
            </a:extLst>
          </p:cNvPr>
          <p:cNvSpPr>
            <a:spLocks noGrp="1"/>
          </p:cNvSpPr>
          <p:nvPr>
            <p:ph type="ftr" sz="quarter" idx="11"/>
          </p:nvPr>
        </p:nvSpPr>
        <p:spPr/>
        <p:txBody>
          <a:bodyPr/>
          <a:lstStyle>
            <a:lvl1pPr>
              <a:defRPr/>
            </a:lvl1pPr>
          </a:lstStyle>
          <a:p>
            <a:pPr>
              <a:defRPr/>
            </a:pPr>
            <a:endParaRPr lang="it-IT"/>
          </a:p>
        </p:txBody>
      </p:sp>
      <p:sp>
        <p:nvSpPr>
          <p:cNvPr id="17" name="Segnaposto numero diapositiva 5">
            <a:extLst>
              <a:ext uri="{FF2B5EF4-FFF2-40B4-BE49-F238E27FC236}">
                <a16:creationId xmlns:a16="http://schemas.microsoft.com/office/drawing/2014/main" id="{8D9683FB-B8D0-62F4-64F6-A4B74CA9F780}"/>
              </a:ext>
            </a:extLst>
          </p:cNvPr>
          <p:cNvSpPr>
            <a:spLocks noGrp="1"/>
          </p:cNvSpPr>
          <p:nvPr>
            <p:ph type="sldNum" sz="quarter" idx="12"/>
          </p:nvPr>
        </p:nvSpPr>
        <p:spPr/>
        <p:txBody>
          <a:bodyPr/>
          <a:lstStyle>
            <a:lvl1pPr>
              <a:defRPr smtClean="0"/>
            </a:lvl1pPr>
          </a:lstStyle>
          <a:p>
            <a:pPr>
              <a:defRPr/>
            </a:pPr>
            <a:fld id="{A4A56E69-BEE4-49D9-AADA-B7EE81DEA7EF}" type="slidenum">
              <a:rPr lang="it-IT" altLang="it-IT"/>
              <a:pPr>
                <a:defRPr/>
              </a:pPr>
              <a:t>‹N›</a:t>
            </a:fld>
            <a:endParaRPr lang="it-IT" altLang="it-IT"/>
          </a:p>
        </p:txBody>
      </p:sp>
    </p:spTree>
    <p:extLst>
      <p:ext uri="{BB962C8B-B14F-4D97-AF65-F5344CB8AC3E}">
        <p14:creationId xmlns:p14="http://schemas.microsoft.com/office/powerpoint/2010/main" val="389683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3">
            <a:extLst>
              <a:ext uri="{FF2B5EF4-FFF2-40B4-BE49-F238E27FC236}">
                <a16:creationId xmlns:a16="http://schemas.microsoft.com/office/drawing/2014/main" id="{729B2F33-EC3E-5AC9-217C-963A383D68F3}"/>
              </a:ext>
            </a:extLst>
          </p:cNvPr>
          <p:cNvSpPr txBox="1">
            <a:spLocks/>
          </p:cNvSpPr>
          <p:nvPr userDrawn="1"/>
        </p:nvSpPr>
        <p:spPr>
          <a:xfrm>
            <a:off x="838200" y="6356350"/>
            <a:ext cx="2743200" cy="365125"/>
          </a:xfrm>
          <a:prstGeom prst="rect">
            <a:avLst/>
          </a:prstGeom>
        </p:spPr>
        <p:txBody>
          <a:bodyPr anchor="ctr"/>
          <a:lstStyle>
            <a:defPPr>
              <a:defRPr lang="it-I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4D43439-18CB-4DB3-9284-FDE780AA9952}" type="datetimeFigureOut">
              <a:rPr lang="it-IT" smtClean="0"/>
              <a:pPr fontAlgn="auto">
                <a:spcBef>
                  <a:spcPts val="0"/>
                </a:spcBef>
                <a:spcAft>
                  <a:spcPts val="0"/>
                </a:spcAft>
                <a:defRPr/>
              </a:pPr>
              <a:t>15/06/2023</a:t>
            </a:fld>
            <a:endParaRPr lang="it-IT"/>
          </a:p>
        </p:txBody>
      </p:sp>
      <p:sp>
        <p:nvSpPr>
          <p:cNvPr id="6" name="Segnaposto numero diapositiva 5">
            <a:extLst>
              <a:ext uri="{FF2B5EF4-FFF2-40B4-BE49-F238E27FC236}">
                <a16:creationId xmlns:a16="http://schemas.microsoft.com/office/drawing/2014/main" id="{A888DAF5-C633-1D9D-C1CC-EDAA36053A15}"/>
              </a:ext>
            </a:extLst>
          </p:cNvPr>
          <p:cNvSpPr txBox="1">
            <a:spLocks/>
          </p:cNvSpPr>
          <p:nvPr userDrawn="1"/>
        </p:nvSpPr>
        <p:spPr>
          <a:xfrm>
            <a:off x="8610600" y="6356350"/>
            <a:ext cx="27432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8F2B60CC-6D5A-4FFE-A6D4-159A5B4B2677}" type="slidenum">
              <a:rPr lang="it-IT" altLang="it-IT" sz="1200" smtClean="0">
                <a:solidFill>
                  <a:srgbClr val="898989"/>
                </a:solidFill>
              </a:rPr>
              <a:pPr algn="r" eaLnBrk="1" hangingPunct="1">
                <a:defRPr/>
              </a:pPr>
              <a:t>‹N›</a:t>
            </a:fld>
            <a:endParaRPr lang="it-IT" altLang="it-IT" sz="1200">
              <a:solidFill>
                <a:srgbClr val="898989"/>
              </a:solidFill>
            </a:endParaRPr>
          </a:p>
        </p:txBody>
      </p:sp>
      <p:sp>
        <p:nvSpPr>
          <p:cNvPr id="7" name="Rettangolo 6">
            <a:extLst>
              <a:ext uri="{FF2B5EF4-FFF2-40B4-BE49-F238E27FC236}">
                <a16:creationId xmlns:a16="http://schemas.microsoft.com/office/drawing/2014/main" id="{691204D0-5042-921D-3789-82D90F656EAF}"/>
              </a:ext>
            </a:extLst>
          </p:cNvPr>
          <p:cNvSpPr/>
          <p:nvPr userDrawn="1"/>
        </p:nvSpPr>
        <p:spPr>
          <a:xfrm>
            <a:off x="7424738" y="6443663"/>
            <a:ext cx="4306887" cy="46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8" name="Rettangolo 7">
            <a:extLst>
              <a:ext uri="{FF2B5EF4-FFF2-40B4-BE49-F238E27FC236}">
                <a16:creationId xmlns:a16="http://schemas.microsoft.com/office/drawing/2014/main" id="{30003694-B080-37A5-84AE-E810EB244672}"/>
              </a:ext>
            </a:extLst>
          </p:cNvPr>
          <p:cNvSpPr/>
          <p:nvPr userDrawn="1"/>
        </p:nvSpPr>
        <p:spPr>
          <a:xfrm>
            <a:off x="282575" y="6464300"/>
            <a:ext cx="4306888" cy="460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grpSp>
        <p:nvGrpSpPr>
          <p:cNvPr id="9" name="Gruppo 10">
            <a:extLst>
              <a:ext uri="{FF2B5EF4-FFF2-40B4-BE49-F238E27FC236}">
                <a16:creationId xmlns:a16="http://schemas.microsoft.com/office/drawing/2014/main" id="{A8FA0F51-2CDD-1393-D296-15FD466983FF}"/>
              </a:ext>
            </a:extLst>
          </p:cNvPr>
          <p:cNvGrpSpPr>
            <a:grpSpLocks/>
          </p:cNvGrpSpPr>
          <p:nvPr userDrawn="1"/>
        </p:nvGrpSpPr>
        <p:grpSpPr bwMode="auto">
          <a:xfrm>
            <a:off x="4768850" y="5883275"/>
            <a:ext cx="2525713" cy="704850"/>
            <a:chOff x="4768373" y="5883484"/>
            <a:chExt cx="2525470" cy="703990"/>
          </a:xfrm>
        </p:grpSpPr>
        <p:pic>
          <p:nvPicPr>
            <p:cNvPr id="10" name="irc_mi" descr="http://www.scuolaitalianabarcellona.com/wp-content/uploads/2012/06/Repubblica.png">
              <a:hlinkClick r:id="rId2"/>
              <a:extLst>
                <a:ext uri="{FF2B5EF4-FFF2-40B4-BE49-F238E27FC236}">
                  <a16:creationId xmlns:a16="http://schemas.microsoft.com/office/drawing/2014/main" id="{40E9758A-4918-9125-CADD-C05017FDC3E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70213" y="5883484"/>
              <a:ext cx="663431" cy="69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2" descr="https://volontariatofis.files.wordpress.com/2010/05/logo_regione-abruzzo-e1275118785613.jpg">
              <a:extLst>
                <a:ext uri="{FF2B5EF4-FFF2-40B4-BE49-F238E27FC236}">
                  <a16:creationId xmlns:a16="http://schemas.microsoft.com/office/drawing/2014/main" id="{5EFB62FF-4EC5-C1C0-8BF6-9E375C96777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64184" y="5938223"/>
              <a:ext cx="434517" cy="5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3" descr="C:\Users\gabriella.diminco\Desktop\Nuova cartella (2)\logopsr.jpg">
              <a:extLst>
                <a:ext uri="{FF2B5EF4-FFF2-40B4-BE49-F238E27FC236}">
                  <a16:creationId xmlns:a16="http://schemas.microsoft.com/office/drawing/2014/main" id="{ABE0C12A-1F11-E4DD-E737-9B21AF48118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94700" y="5969548"/>
              <a:ext cx="499143" cy="61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EU emblem &amp; graphic design - Politica regionale - Commissione europea">
              <a:extLst>
                <a:ext uri="{FF2B5EF4-FFF2-40B4-BE49-F238E27FC236}">
                  <a16:creationId xmlns:a16="http://schemas.microsoft.com/office/drawing/2014/main" id="{F4CD5ACB-6D2D-3EF2-B78D-D57F895D8E74}"/>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4768373" y="6021248"/>
              <a:ext cx="703281"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Connettore diritto 13">
            <a:extLst>
              <a:ext uri="{FF2B5EF4-FFF2-40B4-BE49-F238E27FC236}">
                <a16:creationId xmlns:a16="http://schemas.microsoft.com/office/drawing/2014/main" id="{3A068D21-37F7-B0CA-A82D-D47E14D07D03}"/>
              </a:ext>
            </a:extLst>
          </p:cNvPr>
          <p:cNvCxnSpPr/>
          <p:nvPr userDrawn="1"/>
        </p:nvCxnSpPr>
        <p:spPr>
          <a:xfrm>
            <a:off x="838200" y="890588"/>
            <a:ext cx="9551988" cy="0"/>
          </a:xfrm>
          <a:prstGeom prst="line">
            <a:avLst/>
          </a:prstGeom>
        </p:spPr>
        <p:style>
          <a:lnRef idx="1">
            <a:schemeClr val="dk1"/>
          </a:lnRef>
          <a:fillRef idx="0">
            <a:schemeClr val="dk1"/>
          </a:fillRef>
          <a:effectRef idx="0">
            <a:schemeClr val="dk1"/>
          </a:effectRef>
          <a:fontRef idx="minor">
            <a:schemeClr val="tx1"/>
          </a:fontRef>
        </p:style>
      </p:cxnSp>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5" name="Segnaposto data 4">
            <a:extLst>
              <a:ext uri="{FF2B5EF4-FFF2-40B4-BE49-F238E27FC236}">
                <a16:creationId xmlns:a16="http://schemas.microsoft.com/office/drawing/2014/main" id="{F4B1F639-6905-75E4-04F1-30F0B9D9D288}"/>
              </a:ext>
            </a:extLst>
          </p:cNvPr>
          <p:cNvSpPr>
            <a:spLocks noGrp="1"/>
          </p:cNvSpPr>
          <p:nvPr>
            <p:ph type="dt" sz="half" idx="10"/>
          </p:nvPr>
        </p:nvSpPr>
        <p:spPr/>
        <p:txBody>
          <a:bodyPr/>
          <a:lstStyle>
            <a:lvl1pPr>
              <a:defRPr/>
            </a:lvl1pPr>
          </a:lstStyle>
          <a:p>
            <a:pPr>
              <a:defRPr/>
            </a:pPr>
            <a:endParaRPr lang="it-IT"/>
          </a:p>
        </p:txBody>
      </p:sp>
      <p:sp>
        <p:nvSpPr>
          <p:cNvPr id="16" name="Segnaposto piè di pagina 5">
            <a:extLst>
              <a:ext uri="{FF2B5EF4-FFF2-40B4-BE49-F238E27FC236}">
                <a16:creationId xmlns:a16="http://schemas.microsoft.com/office/drawing/2014/main" id="{1522FD0C-3053-FC47-5AC8-45548C63A63A}"/>
              </a:ext>
            </a:extLst>
          </p:cNvPr>
          <p:cNvSpPr>
            <a:spLocks noGrp="1"/>
          </p:cNvSpPr>
          <p:nvPr>
            <p:ph type="ftr" sz="quarter" idx="11"/>
          </p:nvPr>
        </p:nvSpPr>
        <p:spPr/>
        <p:txBody>
          <a:bodyPr/>
          <a:lstStyle>
            <a:lvl1pPr>
              <a:defRPr/>
            </a:lvl1pPr>
          </a:lstStyle>
          <a:p>
            <a:pPr>
              <a:defRPr/>
            </a:pPr>
            <a:endParaRPr lang="it-IT"/>
          </a:p>
        </p:txBody>
      </p:sp>
      <p:sp>
        <p:nvSpPr>
          <p:cNvPr id="17" name="Segnaposto numero diapositiva 6">
            <a:extLst>
              <a:ext uri="{FF2B5EF4-FFF2-40B4-BE49-F238E27FC236}">
                <a16:creationId xmlns:a16="http://schemas.microsoft.com/office/drawing/2014/main" id="{914302E9-EF89-3339-D671-1DF7FD8F7C09}"/>
              </a:ext>
            </a:extLst>
          </p:cNvPr>
          <p:cNvSpPr>
            <a:spLocks noGrp="1"/>
          </p:cNvSpPr>
          <p:nvPr>
            <p:ph type="sldNum" sz="quarter" idx="12"/>
          </p:nvPr>
        </p:nvSpPr>
        <p:spPr/>
        <p:txBody>
          <a:bodyPr/>
          <a:lstStyle>
            <a:lvl1pPr>
              <a:defRPr smtClean="0"/>
            </a:lvl1pPr>
          </a:lstStyle>
          <a:p>
            <a:pPr>
              <a:defRPr/>
            </a:pPr>
            <a:fld id="{B8D5D54E-9E0F-4E0B-A4EB-043BEFB81730}" type="slidenum">
              <a:rPr lang="it-IT" altLang="it-IT"/>
              <a:pPr>
                <a:defRPr/>
              </a:pPr>
              <a:t>‹N›</a:t>
            </a:fld>
            <a:endParaRPr lang="it-IT" altLang="it-IT"/>
          </a:p>
        </p:txBody>
      </p:sp>
    </p:spTree>
    <p:extLst>
      <p:ext uri="{BB962C8B-B14F-4D97-AF65-F5344CB8AC3E}">
        <p14:creationId xmlns:p14="http://schemas.microsoft.com/office/powerpoint/2010/main" val="2366142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26BB1F1B-7C77-CE72-B123-9575ACBA7FCA}"/>
              </a:ext>
            </a:extLst>
          </p:cNvPr>
          <p:cNvSpPr txBox="1">
            <a:spLocks/>
          </p:cNvSpPr>
          <p:nvPr userDrawn="1"/>
        </p:nvSpPr>
        <p:spPr>
          <a:xfrm>
            <a:off x="8610600" y="6356350"/>
            <a:ext cx="27432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9043330E-2C42-4D9D-B3D4-1031E8638F58}" type="slidenum">
              <a:rPr lang="it-IT" altLang="it-IT" sz="1200" smtClean="0">
                <a:solidFill>
                  <a:srgbClr val="898989"/>
                </a:solidFill>
              </a:rPr>
              <a:pPr algn="r" eaLnBrk="1" hangingPunct="1">
                <a:defRPr/>
              </a:pPr>
              <a:t>‹N›</a:t>
            </a:fld>
            <a:endParaRPr lang="it-IT" altLang="it-IT" sz="1200">
              <a:solidFill>
                <a:srgbClr val="898989"/>
              </a:solidFill>
            </a:endParaRPr>
          </a:p>
        </p:txBody>
      </p:sp>
      <p:sp>
        <p:nvSpPr>
          <p:cNvPr id="8" name="Segnaposto data 3">
            <a:extLst>
              <a:ext uri="{FF2B5EF4-FFF2-40B4-BE49-F238E27FC236}">
                <a16:creationId xmlns:a16="http://schemas.microsoft.com/office/drawing/2014/main" id="{AB370B14-CCD9-89E8-E299-FA53179F1ECF}"/>
              </a:ext>
            </a:extLst>
          </p:cNvPr>
          <p:cNvSpPr txBox="1">
            <a:spLocks/>
          </p:cNvSpPr>
          <p:nvPr userDrawn="1"/>
        </p:nvSpPr>
        <p:spPr>
          <a:xfrm>
            <a:off x="838200" y="6356350"/>
            <a:ext cx="2743200" cy="365125"/>
          </a:xfrm>
          <a:prstGeom prst="rect">
            <a:avLst/>
          </a:prstGeom>
        </p:spPr>
        <p:txBody>
          <a:bodyPr anchor="ctr"/>
          <a:lstStyle>
            <a:defPPr>
              <a:defRPr lang="it-I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4D43439-18CB-4DB3-9284-FDE780AA9952}" type="datetimeFigureOut">
              <a:rPr lang="it-IT" smtClean="0"/>
              <a:pPr fontAlgn="auto">
                <a:spcBef>
                  <a:spcPts val="0"/>
                </a:spcBef>
                <a:spcAft>
                  <a:spcPts val="0"/>
                </a:spcAft>
                <a:defRPr/>
              </a:pPr>
              <a:t>15/06/2023</a:t>
            </a:fld>
            <a:endParaRPr lang="it-IT"/>
          </a:p>
        </p:txBody>
      </p:sp>
      <p:sp>
        <p:nvSpPr>
          <p:cNvPr id="9" name="Segnaposto numero diapositiva 5">
            <a:extLst>
              <a:ext uri="{FF2B5EF4-FFF2-40B4-BE49-F238E27FC236}">
                <a16:creationId xmlns:a16="http://schemas.microsoft.com/office/drawing/2014/main" id="{25B6C9F9-2618-4194-FE06-599599BA7AEB}"/>
              </a:ext>
            </a:extLst>
          </p:cNvPr>
          <p:cNvSpPr txBox="1">
            <a:spLocks/>
          </p:cNvSpPr>
          <p:nvPr userDrawn="1"/>
        </p:nvSpPr>
        <p:spPr>
          <a:xfrm>
            <a:off x="8610600" y="6356350"/>
            <a:ext cx="27432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69CDAD5F-FB3E-4C6A-9BA9-088FD9DE1269}" type="slidenum">
              <a:rPr lang="it-IT" altLang="it-IT" sz="1200" smtClean="0">
                <a:solidFill>
                  <a:srgbClr val="898989"/>
                </a:solidFill>
              </a:rPr>
              <a:pPr algn="r" eaLnBrk="1" hangingPunct="1">
                <a:defRPr/>
              </a:pPr>
              <a:t>‹N›</a:t>
            </a:fld>
            <a:endParaRPr lang="it-IT" altLang="it-IT" sz="1200">
              <a:solidFill>
                <a:srgbClr val="898989"/>
              </a:solidFill>
            </a:endParaRPr>
          </a:p>
        </p:txBody>
      </p:sp>
      <p:sp>
        <p:nvSpPr>
          <p:cNvPr id="10" name="Rettangolo 9">
            <a:extLst>
              <a:ext uri="{FF2B5EF4-FFF2-40B4-BE49-F238E27FC236}">
                <a16:creationId xmlns:a16="http://schemas.microsoft.com/office/drawing/2014/main" id="{FD4F0446-BF09-7D5B-08F4-F72A5D61CC38}"/>
              </a:ext>
            </a:extLst>
          </p:cNvPr>
          <p:cNvSpPr/>
          <p:nvPr userDrawn="1"/>
        </p:nvSpPr>
        <p:spPr>
          <a:xfrm>
            <a:off x="7424738" y="6443663"/>
            <a:ext cx="4306887" cy="46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1" name="Rettangolo 10">
            <a:extLst>
              <a:ext uri="{FF2B5EF4-FFF2-40B4-BE49-F238E27FC236}">
                <a16:creationId xmlns:a16="http://schemas.microsoft.com/office/drawing/2014/main" id="{17584034-F9ED-3FEB-963C-BC6517129667}"/>
              </a:ext>
            </a:extLst>
          </p:cNvPr>
          <p:cNvSpPr/>
          <p:nvPr userDrawn="1"/>
        </p:nvSpPr>
        <p:spPr>
          <a:xfrm>
            <a:off x="282575" y="6464300"/>
            <a:ext cx="4306888" cy="460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grpSp>
        <p:nvGrpSpPr>
          <p:cNvPr id="12" name="Gruppo 9">
            <a:extLst>
              <a:ext uri="{FF2B5EF4-FFF2-40B4-BE49-F238E27FC236}">
                <a16:creationId xmlns:a16="http://schemas.microsoft.com/office/drawing/2014/main" id="{697C5BD1-6C02-65E6-B577-EB374F10A983}"/>
              </a:ext>
            </a:extLst>
          </p:cNvPr>
          <p:cNvGrpSpPr>
            <a:grpSpLocks/>
          </p:cNvGrpSpPr>
          <p:nvPr userDrawn="1"/>
        </p:nvGrpSpPr>
        <p:grpSpPr bwMode="auto">
          <a:xfrm>
            <a:off x="4768850" y="5883275"/>
            <a:ext cx="2525713" cy="704850"/>
            <a:chOff x="4768373" y="5883484"/>
            <a:chExt cx="2525470" cy="703990"/>
          </a:xfrm>
        </p:grpSpPr>
        <p:pic>
          <p:nvPicPr>
            <p:cNvPr id="13" name="irc_mi" descr="http://www.scuolaitalianabarcellona.com/wp-content/uploads/2012/06/Repubblica.png">
              <a:hlinkClick r:id="rId2"/>
              <a:extLst>
                <a:ext uri="{FF2B5EF4-FFF2-40B4-BE49-F238E27FC236}">
                  <a16:creationId xmlns:a16="http://schemas.microsoft.com/office/drawing/2014/main" id="{0A4634E9-FB38-5D01-E781-4528DE1200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70213" y="5883484"/>
              <a:ext cx="663431" cy="69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1" descr="https://volontariatofis.files.wordpress.com/2010/05/logo_regione-abruzzo-e1275118785613.jpg">
              <a:extLst>
                <a:ext uri="{FF2B5EF4-FFF2-40B4-BE49-F238E27FC236}">
                  <a16:creationId xmlns:a16="http://schemas.microsoft.com/office/drawing/2014/main" id="{7FF8FF78-065F-9EFE-ABD6-F155693324E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64184" y="5938223"/>
              <a:ext cx="434517" cy="5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2" descr="C:\Users\gabriella.diminco\Desktop\Nuova cartella (2)\logopsr.jpg">
              <a:extLst>
                <a:ext uri="{FF2B5EF4-FFF2-40B4-BE49-F238E27FC236}">
                  <a16:creationId xmlns:a16="http://schemas.microsoft.com/office/drawing/2014/main" id="{BE8D560C-53E6-C965-28A3-D79FDABA004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94700" y="5969548"/>
              <a:ext cx="499143" cy="61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EU emblem &amp; graphic design - Politica regionale - Commissione europea">
              <a:extLst>
                <a:ext uri="{FF2B5EF4-FFF2-40B4-BE49-F238E27FC236}">
                  <a16:creationId xmlns:a16="http://schemas.microsoft.com/office/drawing/2014/main" id="{E29C83B5-2335-4135-8822-816C1BFD29BD}"/>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4768373" y="6021248"/>
              <a:ext cx="703281"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7" name="Segnaposto data 6">
            <a:extLst>
              <a:ext uri="{FF2B5EF4-FFF2-40B4-BE49-F238E27FC236}">
                <a16:creationId xmlns:a16="http://schemas.microsoft.com/office/drawing/2014/main" id="{E67BF88F-05B7-5F0A-F32C-AF3695050981}"/>
              </a:ext>
            </a:extLst>
          </p:cNvPr>
          <p:cNvSpPr>
            <a:spLocks noGrp="1"/>
          </p:cNvSpPr>
          <p:nvPr>
            <p:ph type="dt" sz="half" idx="10"/>
          </p:nvPr>
        </p:nvSpPr>
        <p:spPr/>
        <p:txBody>
          <a:bodyPr/>
          <a:lstStyle>
            <a:lvl1pPr>
              <a:defRPr/>
            </a:lvl1pPr>
          </a:lstStyle>
          <a:p>
            <a:pPr>
              <a:defRPr/>
            </a:pPr>
            <a:endParaRPr lang="it-IT"/>
          </a:p>
        </p:txBody>
      </p:sp>
      <p:sp>
        <p:nvSpPr>
          <p:cNvPr id="18" name="Segnaposto piè di pagina 7">
            <a:extLst>
              <a:ext uri="{FF2B5EF4-FFF2-40B4-BE49-F238E27FC236}">
                <a16:creationId xmlns:a16="http://schemas.microsoft.com/office/drawing/2014/main" id="{20491B92-C2C5-85A4-0A9E-485E695D4CAC}"/>
              </a:ext>
            </a:extLst>
          </p:cNvPr>
          <p:cNvSpPr>
            <a:spLocks noGrp="1"/>
          </p:cNvSpPr>
          <p:nvPr>
            <p:ph type="ftr" sz="quarter" idx="11"/>
          </p:nvPr>
        </p:nvSpPr>
        <p:spPr/>
        <p:txBody>
          <a:bodyPr/>
          <a:lstStyle>
            <a:lvl1pPr>
              <a:defRPr/>
            </a:lvl1pPr>
          </a:lstStyle>
          <a:p>
            <a:pPr>
              <a:defRPr/>
            </a:pPr>
            <a:endParaRPr lang="it-IT"/>
          </a:p>
        </p:txBody>
      </p:sp>
      <p:sp>
        <p:nvSpPr>
          <p:cNvPr id="19" name="Segnaposto numero diapositiva 8">
            <a:extLst>
              <a:ext uri="{FF2B5EF4-FFF2-40B4-BE49-F238E27FC236}">
                <a16:creationId xmlns:a16="http://schemas.microsoft.com/office/drawing/2014/main" id="{FC6C8AD0-ADC7-6BC4-3C2A-B4DCA90525F4}"/>
              </a:ext>
            </a:extLst>
          </p:cNvPr>
          <p:cNvSpPr>
            <a:spLocks noGrp="1"/>
          </p:cNvSpPr>
          <p:nvPr>
            <p:ph type="sldNum" sz="quarter" idx="12"/>
          </p:nvPr>
        </p:nvSpPr>
        <p:spPr/>
        <p:txBody>
          <a:bodyPr/>
          <a:lstStyle>
            <a:lvl1pPr>
              <a:defRPr smtClean="0"/>
            </a:lvl1pPr>
          </a:lstStyle>
          <a:p>
            <a:pPr>
              <a:defRPr/>
            </a:pPr>
            <a:fld id="{D6631CC1-FBB6-4D74-BE5E-A7E62254CBE7}" type="slidenum">
              <a:rPr lang="it-IT" altLang="it-IT"/>
              <a:pPr>
                <a:defRPr/>
              </a:pPr>
              <a:t>‹N›</a:t>
            </a:fld>
            <a:endParaRPr lang="it-IT" altLang="it-IT"/>
          </a:p>
        </p:txBody>
      </p:sp>
    </p:spTree>
    <p:extLst>
      <p:ext uri="{BB962C8B-B14F-4D97-AF65-F5344CB8AC3E}">
        <p14:creationId xmlns:p14="http://schemas.microsoft.com/office/powerpoint/2010/main" val="245119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numero diapositiva 6">
            <a:extLst>
              <a:ext uri="{FF2B5EF4-FFF2-40B4-BE49-F238E27FC236}">
                <a16:creationId xmlns:a16="http://schemas.microsoft.com/office/drawing/2014/main" id="{93044841-986B-0A33-3D64-9C8428F6B1C4}"/>
              </a:ext>
            </a:extLst>
          </p:cNvPr>
          <p:cNvSpPr txBox="1">
            <a:spLocks/>
          </p:cNvSpPr>
          <p:nvPr userDrawn="1"/>
        </p:nvSpPr>
        <p:spPr>
          <a:xfrm>
            <a:off x="8610600" y="6356350"/>
            <a:ext cx="27432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53CD4202-6309-43D7-BE28-C48EB69312FE}" type="slidenum">
              <a:rPr lang="it-IT" altLang="it-IT" sz="1200" smtClean="0">
                <a:solidFill>
                  <a:srgbClr val="898989"/>
                </a:solidFill>
              </a:rPr>
              <a:pPr algn="r" eaLnBrk="1" hangingPunct="1">
                <a:defRPr/>
              </a:pPr>
              <a:t>‹N›</a:t>
            </a:fld>
            <a:endParaRPr lang="it-IT" altLang="it-IT" sz="1200">
              <a:solidFill>
                <a:srgbClr val="898989"/>
              </a:solidFill>
            </a:endParaRPr>
          </a:p>
        </p:txBody>
      </p:sp>
      <p:sp>
        <p:nvSpPr>
          <p:cNvPr id="4" name="Segnaposto numero diapositiva 5">
            <a:extLst>
              <a:ext uri="{FF2B5EF4-FFF2-40B4-BE49-F238E27FC236}">
                <a16:creationId xmlns:a16="http://schemas.microsoft.com/office/drawing/2014/main" id="{9D2CDD74-7BA2-8E22-758A-FBC030253ED5}"/>
              </a:ext>
            </a:extLst>
          </p:cNvPr>
          <p:cNvSpPr txBox="1">
            <a:spLocks/>
          </p:cNvSpPr>
          <p:nvPr userDrawn="1"/>
        </p:nvSpPr>
        <p:spPr>
          <a:xfrm>
            <a:off x="8610600" y="6356350"/>
            <a:ext cx="27432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016D3E56-562A-43F6-90EF-E217371782D5}" type="slidenum">
              <a:rPr lang="it-IT" altLang="it-IT" sz="1200" smtClean="0">
                <a:solidFill>
                  <a:srgbClr val="898989"/>
                </a:solidFill>
              </a:rPr>
              <a:pPr algn="r" eaLnBrk="1" hangingPunct="1">
                <a:defRPr/>
              </a:pPr>
              <a:t>‹N›</a:t>
            </a:fld>
            <a:endParaRPr lang="it-IT" altLang="it-IT" sz="1200">
              <a:solidFill>
                <a:srgbClr val="898989"/>
              </a:solidFill>
            </a:endParaRPr>
          </a:p>
        </p:txBody>
      </p:sp>
      <p:sp>
        <p:nvSpPr>
          <p:cNvPr id="5" name="Rettangolo 4">
            <a:extLst>
              <a:ext uri="{FF2B5EF4-FFF2-40B4-BE49-F238E27FC236}">
                <a16:creationId xmlns:a16="http://schemas.microsoft.com/office/drawing/2014/main" id="{854303ED-4372-2BBF-610B-84292A098C73}"/>
              </a:ext>
            </a:extLst>
          </p:cNvPr>
          <p:cNvSpPr/>
          <p:nvPr userDrawn="1"/>
        </p:nvSpPr>
        <p:spPr>
          <a:xfrm>
            <a:off x="7424738" y="6443663"/>
            <a:ext cx="4306887" cy="46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6" name="Rettangolo 5">
            <a:extLst>
              <a:ext uri="{FF2B5EF4-FFF2-40B4-BE49-F238E27FC236}">
                <a16:creationId xmlns:a16="http://schemas.microsoft.com/office/drawing/2014/main" id="{48E53115-96D3-E71E-9F6C-CEF5D5BFC92F}"/>
              </a:ext>
            </a:extLst>
          </p:cNvPr>
          <p:cNvSpPr/>
          <p:nvPr userDrawn="1"/>
        </p:nvSpPr>
        <p:spPr>
          <a:xfrm>
            <a:off x="282575" y="6464300"/>
            <a:ext cx="4306888" cy="460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grpSp>
        <p:nvGrpSpPr>
          <p:cNvPr id="7" name="Gruppo 10">
            <a:extLst>
              <a:ext uri="{FF2B5EF4-FFF2-40B4-BE49-F238E27FC236}">
                <a16:creationId xmlns:a16="http://schemas.microsoft.com/office/drawing/2014/main" id="{AC33321C-10EF-B4AA-44A0-C9C77BFAC88E}"/>
              </a:ext>
            </a:extLst>
          </p:cNvPr>
          <p:cNvGrpSpPr>
            <a:grpSpLocks/>
          </p:cNvGrpSpPr>
          <p:nvPr userDrawn="1"/>
        </p:nvGrpSpPr>
        <p:grpSpPr bwMode="auto">
          <a:xfrm>
            <a:off x="4768850" y="5883275"/>
            <a:ext cx="2525713" cy="704850"/>
            <a:chOff x="4768373" y="5883484"/>
            <a:chExt cx="2525470" cy="703990"/>
          </a:xfrm>
        </p:grpSpPr>
        <p:pic>
          <p:nvPicPr>
            <p:cNvPr id="8" name="irc_mi" descr="http://www.scuolaitalianabarcellona.com/wp-content/uploads/2012/06/Repubblica.png">
              <a:hlinkClick r:id="rId2"/>
              <a:extLst>
                <a:ext uri="{FF2B5EF4-FFF2-40B4-BE49-F238E27FC236}">
                  <a16:creationId xmlns:a16="http://schemas.microsoft.com/office/drawing/2014/main" id="{9654A47A-0D99-0B8E-9639-AEA3E0565D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70213" y="5883484"/>
              <a:ext cx="663431" cy="69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2" descr="https://volontariatofis.files.wordpress.com/2010/05/logo_regione-abruzzo-e1275118785613.jpg">
              <a:extLst>
                <a:ext uri="{FF2B5EF4-FFF2-40B4-BE49-F238E27FC236}">
                  <a16:creationId xmlns:a16="http://schemas.microsoft.com/office/drawing/2014/main" id="{25BE5C49-35FC-518C-51BA-005A243C98E4}"/>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64184" y="5938223"/>
              <a:ext cx="434517" cy="5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3" descr="C:\Users\gabriella.diminco\Desktop\Nuova cartella (2)\logopsr.jpg">
              <a:extLst>
                <a:ext uri="{FF2B5EF4-FFF2-40B4-BE49-F238E27FC236}">
                  <a16:creationId xmlns:a16="http://schemas.microsoft.com/office/drawing/2014/main" id="{4373AD95-F57B-1746-9E56-9A4CCC50AFA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94700" y="5969548"/>
              <a:ext cx="499143" cy="61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EU emblem &amp; graphic design - Politica regionale - Commissione europea">
              <a:extLst>
                <a:ext uri="{FF2B5EF4-FFF2-40B4-BE49-F238E27FC236}">
                  <a16:creationId xmlns:a16="http://schemas.microsoft.com/office/drawing/2014/main" id="{4BDEC8AD-2A35-C878-F96D-C0774090CC5F}"/>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4768373" y="6021248"/>
              <a:ext cx="703281"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Connettore diritto 11">
            <a:extLst>
              <a:ext uri="{FF2B5EF4-FFF2-40B4-BE49-F238E27FC236}">
                <a16:creationId xmlns:a16="http://schemas.microsoft.com/office/drawing/2014/main" id="{A26DA30C-B186-D440-A907-2F76ED3B0F99}"/>
              </a:ext>
            </a:extLst>
          </p:cNvPr>
          <p:cNvCxnSpPr/>
          <p:nvPr userDrawn="1"/>
        </p:nvCxnSpPr>
        <p:spPr>
          <a:xfrm>
            <a:off x="838200" y="919163"/>
            <a:ext cx="9551988" cy="0"/>
          </a:xfrm>
          <a:prstGeom prst="line">
            <a:avLst/>
          </a:prstGeom>
        </p:spPr>
        <p:style>
          <a:lnRef idx="1">
            <a:schemeClr val="dk1"/>
          </a:lnRef>
          <a:fillRef idx="0">
            <a:schemeClr val="dk1"/>
          </a:fillRef>
          <a:effectRef idx="0">
            <a:schemeClr val="dk1"/>
          </a:effectRef>
          <a:fontRef idx="minor">
            <a:schemeClr val="tx1"/>
          </a:fontRef>
        </p:style>
      </p:cxnSp>
      <p:sp>
        <p:nvSpPr>
          <p:cNvPr id="2" name="Titolo 1"/>
          <p:cNvSpPr>
            <a:spLocks noGrp="1"/>
          </p:cNvSpPr>
          <p:nvPr>
            <p:ph type="title"/>
          </p:nvPr>
        </p:nvSpPr>
        <p:spPr/>
        <p:txBody>
          <a:bodyPr/>
          <a:lstStyle/>
          <a:p>
            <a:r>
              <a:rPr lang="it-IT"/>
              <a:t>Fare clic per modificare lo stile del titolo</a:t>
            </a:r>
          </a:p>
        </p:txBody>
      </p:sp>
      <p:sp>
        <p:nvSpPr>
          <p:cNvPr id="13" name="Segnaposto piè di pagina 3">
            <a:extLst>
              <a:ext uri="{FF2B5EF4-FFF2-40B4-BE49-F238E27FC236}">
                <a16:creationId xmlns:a16="http://schemas.microsoft.com/office/drawing/2014/main" id="{D091811F-BCE4-C0C8-8DAE-6064C1FC1C68}"/>
              </a:ext>
            </a:extLst>
          </p:cNvPr>
          <p:cNvSpPr>
            <a:spLocks noGrp="1"/>
          </p:cNvSpPr>
          <p:nvPr>
            <p:ph type="ftr" sz="quarter" idx="10"/>
          </p:nvPr>
        </p:nvSpPr>
        <p:spPr/>
        <p:txBody>
          <a:bodyPr/>
          <a:lstStyle>
            <a:lvl1pPr>
              <a:defRPr/>
            </a:lvl1pPr>
          </a:lstStyle>
          <a:p>
            <a:pPr>
              <a:defRPr/>
            </a:pPr>
            <a:endParaRPr lang="it-IT"/>
          </a:p>
        </p:txBody>
      </p:sp>
      <p:sp>
        <p:nvSpPr>
          <p:cNvPr id="14" name="Segnaposto numero diapositiva 4">
            <a:extLst>
              <a:ext uri="{FF2B5EF4-FFF2-40B4-BE49-F238E27FC236}">
                <a16:creationId xmlns:a16="http://schemas.microsoft.com/office/drawing/2014/main" id="{4DCD3B03-6A7B-1AB6-F280-79D11C638011}"/>
              </a:ext>
            </a:extLst>
          </p:cNvPr>
          <p:cNvSpPr>
            <a:spLocks noGrp="1"/>
          </p:cNvSpPr>
          <p:nvPr>
            <p:ph type="sldNum" sz="quarter" idx="11"/>
          </p:nvPr>
        </p:nvSpPr>
        <p:spPr/>
        <p:txBody>
          <a:bodyPr/>
          <a:lstStyle>
            <a:lvl1pPr>
              <a:defRPr smtClean="0"/>
            </a:lvl1pPr>
          </a:lstStyle>
          <a:p>
            <a:pPr>
              <a:defRPr/>
            </a:pPr>
            <a:fld id="{DC5EA03F-C6CE-420B-A2B7-D3DC6B7594BF}" type="slidenum">
              <a:rPr lang="it-IT" altLang="it-IT"/>
              <a:pPr>
                <a:defRPr/>
              </a:pPr>
              <a:t>‹N›</a:t>
            </a:fld>
            <a:endParaRPr lang="it-IT" altLang="it-IT"/>
          </a:p>
        </p:txBody>
      </p:sp>
    </p:spTree>
    <p:extLst>
      <p:ext uri="{BB962C8B-B14F-4D97-AF65-F5344CB8AC3E}">
        <p14:creationId xmlns:p14="http://schemas.microsoft.com/office/powerpoint/2010/main" val="365802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A619686D-9B12-1FD2-6B3E-AC1C9591A1BD}"/>
              </a:ext>
            </a:extLst>
          </p:cNvPr>
          <p:cNvSpPr txBox="1">
            <a:spLocks/>
          </p:cNvSpPr>
          <p:nvPr userDrawn="1"/>
        </p:nvSpPr>
        <p:spPr>
          <a:xfrm>
            <a:off x="8610600" y="6356350"/>
            <a:ext cx="27432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0E54FD2F-0668-40C4-9037-41C5BEAF9E71}" type="slidenum">
              <a:rPr lang="it-IT" altLang="it-IT" sz="1200" smtClean="0">
                <a:solidFill>
                  <a:srgbClr val="898989"/>
                </a:solidFill>
              </a:rPr>
              <a:pPr algn="r" eaLnBrk="1" hangingPunct="1">
                <a:defRPr/>
              </a:pPr>
              <a:t>‹N›</a:t>
            </a:fld>
            <a:endParaRPr lang="it-IT" altLang="it-IT" sz="1200">
              <a:solidFill>
                <a:srgbClr val="898989"/>
              </a:solidFill>
            </a:endParaRPr>
          </a:p>
        </p:txBody>
      </p:sp>
      <p:sp>
        <p:nvSpPr>
          <p:cNvPr id="3" name="Segnaposto numero diapositiva 5">
            <a:extLst>
              <a:ext uri="{FF2B5EF4-FFF2-40B4-BE49-F238E27FC236}">
                <a16:creationId xmlns:a16="http://schemas.microsoft.com/office/drawing/2014/main" id="{CCD4E901-2708-FA81-52BA-8E3E3001C6D7}"/>
              </a:ext>
            </a:extLst>
          </p:cNvPr>
          <p:cNvSpPr txBox="1">
            <a:spLocks/>
          </p:cNvSpPr>
          <p:nvPr userDrawn="1"/>
        </p:nvSpPr>
        <p:spPr>
          <a:xfrm>
            <a:off x="8610600" y="6356350"/>
            <a:ext cx="27432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201DEA02-ED25-47D6-8C91-F55B374461FD}" type="slidenum">
              <a:rPr lang="it-IT" altLang="it-IT" sz="1200" smtClean="0">
                <a:solidFill>
                  <a:srgbClr val="898989"/>
                </a:solidFill>
              </a:rPr>
              <a:pPr algn="r" eaLnBrk="1" hangingPunct="1">
                <a:defRPr/>
              </a:pPr>
              <a:t>‹N›</a:t>
            </a:fld>
            <a:endParaRPr lang="it-IT" altLang="it-IT" sz="1200">
              <a:solidFill>
                <a:srgbClr val="898989"/>
              </a:solidFill>
            </a:endParaRPr>
          </a:p>
        </p:txBody>
      </p:sp>
      <p:sp>
        <p:nvSpPr>
          <p:cNvPr id="4" name="Rettangolo 3">
            <a:extLst>
              <a:ext uri="{FF2B5EF4-FFF2-40B4-BE49-F238E27FC236}">
                <a16:creationId xmlns:a16="http://schemas.microsoft.com/office/drawing/2014/main" id="{86DAAC1E-974E-2299-9DE6-4C657467B69D}"/>
              </a:ext>
            </a:extLst>
          </p:cNvPr>
          <p:cNvSpPr/>
          <p:nvPr userDrawn="1"/>
        </p:nvSpPr>
        <p:spPr>
          <a:xfrm>
            <a:off x="7424738" y="6443663"/>
            <a:ext cx="4306887" cy="46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 name="Rettangolo 4">
            <a:extLst>
              <a:ext uri="{FF2B5EF4-FFF2-40B4-BE49-F238E27FC236}">
                <a16:creationId xmlns:a16="http://schemas.microsoft.com/office/drawing/2014/main" id="{C7B392AE-88D7-4BFC-BB2F-66E5C81507D6}"/>
              </a:ext>
            </a:extLst>
          </p:cNvPr>
          <p:cNvSpPr/>
          <p:nvPr userDrawn="1"/>
        </p:nvSpPr>
        <p:spPr>
          <a:xfrm>
            <a:off x="282575" y="6464300"/>
            <a:ext cx="4306888" cy="460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grpSp>
        <p:nvGrpSpPr>
          <p:cNvPr id="6" name="Gruppo 10">
            <a:extLst>
              <a:ext uri="{FF2B5EF4-FFF2-40B4-BE49-F238E27FC236}">
                <a16:creationId xmlns:a16="http://schemas.microsoft.com/office/drawing/2014/main" id="{02930734-B836-7343-E01E-5EE4C37153CB}"/>
              </a:ext>
            </a:extLst>
          </p:cNvPr>
          <p:cNvGrpSpPr>
            <a:grpSpLocks/>
          </p:cNvGrpSpPr>
          <p:nvPr userDrawn="1"/>
        </p:nvGrpSpPr>
        <p:grpSpPr bwMode="auto">
          <a:xfrm>
            <a:off x="4768850" y="5883275"/>
            <a:ext cx="2525713" cy="704850"/>
            <a:chOff x="4768373" y="5883484"/>
            <a:chExt cx="2525470" cy="703990"/>
          </a:xfrm>
        </p:grpSpPr>
        <p:pic>
          <p:nvPicPr>
            <p:cNvPr id="7" name="irc_mi" descr="http://www.scuolaitalianabarcellona.com/wp-content/uploads/2012/06/Repubblica.png">
              <a:hlinkClick r:id="rId2"/>
              <a:extLst>
                <a:ext uri="{FF2B5EF4-FFF2-40B4-BE49-F238E27FC236}">
                  <a16:creationId xmlns:a16="http://schemas.microsoft.com/office/drawing/2014/main" id="{5AA09DA9-304C-9ABE-C6BA-87870EC2AB5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70213" y="5883484"/>
              <a:ext cx="663431" cy="69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2" descr="https://volontariatofis.files.wordpress.com/2010/05/logo_regione-abruzzo-e1275118785613.jpg">
              <a:extLst>
                <a:ext uri="{FF2B5EF4-FFF2-40B4-BE49-F238E27FC236}">
                  <a16:creationId xmlns:a16="http://schemas.microsoft.com/office/drawing/2014/main" id="{04EAC07A-9F64-F216-C2B1-AC03519F996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64184" y="5938223"/>
              <a:ext cx="434517" cy="5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3" descr="C:\Users\gabriella.diminco\Desktop\Nuova cartella (2)\logopsr.jpg">
              <a:extLst>
                <a:ext uri="{FF2B5EF4-FFF2-40B4-BE49-F238E27FC236}">
                  <a16:creationId xmlns:a16="http://schemas.microsoft.com/office/drawing/2014/main" id="{9EE39648-F5CC-707A-9E9C-64D5645FFB3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94700" y="5969548"/>
              <a:ext cx="499143" cy="61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EU emblem &amp; graphic design - Politica regionale - Commissione europea">
              <a:extLst>
                <a:ext uri="{FF2B5EF4-FFF2-40B4-BE49-F238E27FC236}">
                  <a16:creationId xmlns:a16="http://schemas.microsoft.com/office/drawing/2014/main" id="{E91EC83D-2F03-154D-AD45-B6CBB146CE9F}"/>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4768373" y="6021248"/>
              <a:ext cx="703281"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Connettore diritto 10">
            <a:extLst>
              <a:ext uri="{FF2B5EF4-FFF2-40B4-BE49-F238E27FC236}">
                <a16:creationId xmlns:a16="http://schemas.microsoft.com/office/drawing/2014/main" id="{1D9A70AB-5EA8-8F62-E984-6FE8A5869690}"/>
              </a:ext>
            </a:extLst>
          </p:cNvPr>
          <p:cNvCxnSpPr/>
          <p:nvPr userDrawn="1"/>
        </p:nvCxnSpPr>
        <p:spPr>
          <a:xfrm>
            <a:off x="838200" y="904875"/>
            <a:ext cx="9551988" cy="0"/>
          </a:xfrm>
          <a:prstGeom prst="line">
            <a:avLst/>
          </a:prstGeom>
        </p:spPr>
        <p:style>
          <a:lnRef idx="1">
            <a:schemeClr val="dk1"/>
          </a:lnRef>
          <a:fillRef idx="0">
            <a:schemeClr val="dk1"/>
          </a:fillRef>
          <a:effectRef idx="0">
            <a:schemeClr val="dk1"/>
          </a:effectRef>
          <a:fontRef idx="minor">
            <a:schemeClr val="tx1"/>
          </a:fontRef>
        </p:style>
      </p:cxnSp>
      <p:sp>
        <p:nvSpPr>
          <p:cNvPr id="12" name="Segnaposto piè di pagina 2">
            <a:extLst>
              <a:ext uri="{FF2B5EF4-FFF2-40B4-BE49-F238E27FC236}">
                <a16:creationId xmlns:a16="http://schemas.microsoft.com/office/drawing/2014/main" id="{F601F2A0-1A20-35F4-9AA1-7C5296B7642F}"/>
              </a:ext>
            </a:extLst>
          </p:cNvPr>
          <p:cNvSpPr>
            <a:spLocks noGrp="1"/>
          </p:cNvSpPr>
          <p:nvPr>
            <p:ph type="ftr" sz="quarter" idx="10"/>
          </p:nvPr>
        </p:nvSpPr>
        <p:spPr/>
        <p:txBody>
          <a:bodyPr/>
          <a:lstStyle>
            <a:lvl1pPr>
              <a:defRPr/>
            </a:lvl1pPr>
          </a:lstStyle>
          <a:p>
            <a:pPr>
              <a:defRPr/>
            </a:pPr>
            <a:endParaRPr lang="it-IT"/>
          </a:p>
        </p:txBody>
      </p:sp>
      <p:sp>
        <p:nvSpPr>
          <p:cNvPr id="13" name="Segnaposto numero diapositiva 3">
            <a:extLst>
              <a:ext uri="{FF2B5EF4-FFF2-40B4-BE49-F238E27FC236}">
                <a16:creationId xmlns:a16="http://schemas.microsoft.com/office/drawing/2014/main" id="{F5F15EA0-17BF-47DA-6FAE-E6627A6C6A41}"/>
              </a:ext>
            </a:extLst>
          </p:cNvPr>
          <p:cNvSpPr>
            <a:spLocks noGrp="1"/>
          </p:cNvSpPr>
          <p:nvPr>
            <p:ph type="sldNum" sz="quarter" idx="11"/>
          </p:nvPr>
        </p:nvSpPr>
        <p:spPr/>
        <p:txBody>
          <a:bodyPr/>
          <a:lstStyle>
            <a:lvl1pPr>
              <a:defRPr smtClean="0"/>
            </a:lvl1pPr>
          </a:lstStyle>
          <a:p>
            <a:pPr>
              <a:defRPr/>
            </a:pPr>
            <a:fld id="{9B066E6C-4904-4692-A03D-BC423425D090}" type="slidenum">
              <a:rPr lang="it-IT" altLang="it-IT"/>
              <a:pPr>
                <a:defRPr/>
              </a:pPr>
              <a:t>‹N›</a:t>
            </a:fld>
            <a:endParaRPr lang="it-IT" altLang="it-IT"/>
          </a:p>
        </p:txBody>
      </p:sp>
    </p:spTree>
    <p:extLst>
      <p:ext uri="{BB962C8B-B14F-4D97-AF65-F5344CB8AC3E}">
        <p14:creationId xmlns:p14="http://schemas.microsoft.com/office/powerpoint/2010/main" val="88879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FBEFEFDE-706F-8724-0309-7A46956D660E}"/>
              </a:ext>
            </a:extLst>
          </p:cNvPr>
          <p:cNvCxnSpPr/>
          <p:nvPr userDrawn="1"/>
        </p:nvCxnSpPr>
        <p:spPr>
          <a:xfrm>
            <a:off x="838200" y="935038"/>
            <a:ext cx="9551988" cy="0"/>
          </a:xfrm>
          <a:prstGeom prst="line">
            <a:avLst/>
          </a:prstGeom>
        </p:spPr>
        <p:style>
          <a:lnRef idx="1">
            <a:schemeClr val="dk1"/>
          </a:lnRef>
          <a:fillRef idx="0">
            <a:schemeClr val="dk1"/>
          </a:fillRef>
          <a:effectRef idx="0">
            <a:schemeClr val="dk1"/>
          </a:effectRef>
          <a:fontRef idx="minor">
            <a:schemeClr val="tx1"/>
          </a:fontRef>
        </p:style>
      </p:cxnSp>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6" name="Segnaposto data 4">
            <a:extLst>
              <a:ext uri="{FF2B5EF4-FFF2-40B4-BE49-F238E27FC236}">
                <a16:creationId xmlns:a16="http://schemas.microsoft.com/office/drawing/2014/main" id="{6E1A616B-27BE-9C4F-BB0F-AFF22F6E582D}"/>
              </a:ext>
            </a:extLst>
          </p:cNvPr>
          <p:cNvSpPr>
            <a:spLocks noGrp="1"/>
          </p:cNvSpPr>
          <p:nvPr>
            <p:ph type="dt" sz="half" idx="10"/>
          </p:nvPr>
        </p:nvSpPr>
        <p:spPr/>
        <p:txBody>
          <a:bodyPr/>
          <a:lstStyle>
            <a:lvl1pPr>
              <a:defRPr/>
            </a:lvl1pPr>
          </a:lstStyle>
          <a:p>
            <a:pPr>
              <a:defRPr/>
            </a:pPr>
            <a:endParaRPr lang="it-IT"/>
          </a:p>
        </p:txBody>
      </p:sp>
      <p:sp>
        <p:nvSpPr>
          <p:cNvPr id="7" name="Segnaposto piè di pagina 5">
            <a:extLst>
              <a:ext uri="{FF2B5EF4-FFF2-40B4-BE49-F238E27FC236}">
                <a16:creationId xmlns:a16="http://schemas.microsoft.com/office/drawing/2014/main" id="{ACF5713A-CBB8-8D31-CFB9-C0A471584228}"/>
              </a:ext>
            </a:extLst>
          </p:cNvPr>
          <p:cNvSpPr>
            <a:spLocks noGrp="1"/>
          </p:cNvSpPr>
          <p:nvPr>
            <p:ph type="ftr" sz="quarter" idx="11"/>
          </p:nvPr>
        </p:nvSpPr>
        <p:spPr/>
        <p:txBody>
          <a:bodyPr/>
          <a:lstStyle>
            <a:lvl1pPr>
              <a:defRPr/>
            </a:lvl1pPr>
          </a:lstStyle>
          <a:p>
            <a:pPr>
              <a:defRPr/>
            </a:pPr>
            <a:endParaRPr lang="it-IT"/>
          </a:p>
        </p:txBody>
      </p:sp>
      <p:sp>
        <p:nvSpPr>
          <p:cNvPr id="8" name="Segnaposto numero diapositiva 6">
            <a:extLst>
              <a:ext uri="{FF2B5EF4-FFF2-40B4-BE49-F238E27FC236}">
                <a16:creationId xmlns:a16="http://schemas.microsoft.com/office/drawing/2014/main" id="{2509FE12-6184-E4D3-86CB-88A2C514ECC8}"/>
              </a:ext>
            </a:extLst>
          </p:cNvPr>
          <p:cNvSpPr>
            <a:spLocks noGrp="1"/>
          </p:cNvSpPr>
          <p:nvPr>
            <p:ph type="sldNum" sz="quarter" idx="12"/>
          </p:nvPr>
        </p:nvSpPr>
        <p:spPr/>
        <p:txBody>
          <a:bodyPr/>
          <a:lstStyle>
            <a:lvl1pPr>
              <a:defRPr smtClean="0"/>
            </a:lvl1pPr>
          </a:lstStyle>
          <a:p>
            <a:pPr>
              <a:defRPr/>
            </a:pPr>
            <a:fld id="{832C258A-30B8-49B7-81C0-EC2B564DBD42}" type="slidenum">
              <a:rPr lang="it-IT" altLang="it-IT"/>
              <a:pPr>
                <a:defRPr/>
              </a:pPr>
              <a:t>‹N›</a:t>
            </a:fld>
            <a:endParaRPr lang="it-IT" altLang="it-IT"/>
          </a:p>
        </p:txBody>
      </p:sp>
    </p:spTree>
    <p:extLst>
      <p:ext uri="{BB962C8B-B14F-4D97-AF65-F5344CB8AC3E}">
        <p14:creationId xmlns:p14="http://schemas.microsoft.com/office/powerpoint/2010/main" val="922213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5A001AAC-DA47-3EC3-0AE9-A872B50F9461}"/>
              </a:ext>
            </a:extLst>
          </p:cNvPr>
          <p:cNvCxnSpPr/>
          <p:nvPr userDrawn="1"/>
        </p:nvCxnSpPr>
        <p:spPr>
          <a:xfrm>
            <a:off x="838200" y="890588"/>
            <a:ext cx="9551988" cy="0"/>
          </a:xfrm>
          <a:prstGeom prst="line">
            <a:avLst/>
          </a:prstGeom>
        </p:spPr>
        <p:style>
          <a:lnRef idx="1">
            <a:schemeClr val="dk1"/>
          </a:lnRef>
          <a:fillRef idx="0">
            <a:schemeClr val="dk1"/>
          </a:fillRef>
          <a:effectRef idx="0">
            <a:schemeClr val="dk1"/>
          </a:effectRef>
          <a:fontRef idx="minor">
            <a:schemeClr val="tx1"/>
          </a:fontRef>
        </p:style>
      </p:cxnSp>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6" name="Segnaposto data 4">
            <a:extLst>
              <a:ext uri="{FF2B5EF4-FFF2-40B4-BE49-F238E27FC236}">
                <a16:creationId xmlns:a16="http://schemas.microsoft.com/office/drawing/2014/main" id="{8D7E58DE-589D-3C46-4118-AA3727D9125B}"/>
              </a:ext>
            </a:extLst>
          </p:cNvPr>
          <p:cNvSpPr>
            <a:spLocks noGrp="1"/>
          </p:cNvSpPr>
          <p:nvPr>
            <p:ph type="dt" sz="half" idx="10"/>
          </p:nvPr>
        </p:nvSpPr>
        <p:spPr/>
        <p:txBody>
          <a:bodyPr/>
          <a:lstStyle>
            <a:lvl1pPr>
              <a:defRPr/>
            </a:lvl1pPr>
          </a:lstStyle>
          <a:p>
            <a:pPr>
              <a:defRPr/>
            </a:pPr>
            <a:endParaRPr lang="it-IT"/>
          </a:p>
        </p:txBody>
      </p:sp>
      <p:sp>
        <p:nvSpPr>
          <p:cNvPr id="7" name="Segnaposto piè di pagina 5">
            <a:extLst>
              <a:ext uri="{FF2B5EF4-FFF2-40B4-BE49-F238E27FC236}">
                <a16:creationId xmlns:a16="http://schemas.microsoft.com/office/drawing/2014/main" id="{E8A4DB51-52E9-7664-155D-A43D602FB8AC}"/>
              </a:ext>
            </a:extLst>
          </p:cNvPr>
          <p:cNvSpPr>
            <a:spLocks noGrp="1"/>
          </p:cNvSpPr>
          <p:nvPr>
            <p:ph type="ftr" sz="quarter" idx="11"/>
          </p:nvPr>
        </p:nvSpPr>
        <p:spPr/>
        <p:txBody>
          <a:bodyPr/>
          <a:lstStyle>
            <a:lvl1pPr>
              <a:defRPr/>
            </a:lvl1pPr>
          </a:lstStyle>
          <a:p>
            <a:pPr>
              <a:defRPr/>
            </a:pPr>
            <a:endParaRPr lang="it-IT"/>
          </a:p>
        </p:txBody>
      </p:sp>
      <p:sp>
        <p:nvSpPr>
          <p:cNvPr id="8" name="Segnaposto numero diapositiva 6">
            <a:extLst>
              <a:ext uri="{FF2B5EF4-FFF2-40B4-BE49-F238E27FC236}">
                <a16:creationId xmlns:a16="http://schemas.microsoft.com/office/drawing/2014/main" id="{39257E57-F840-DCF0-7736-FF71AD4FAD99}"/>
              </a:ext>
            </a:extLst>
          </p:cNvPr>
          <p:cNvSpPr>
            <a:spLocks noGrp="1"/>
          </p:cNvSpPr>
          <p:nvPr>
            <p:ph type="sldNum" sz="quarter" idx="12"/>
          </p:nvPr>
        </p:nvSpPr>
        <p:spPr/>
        <p:txBody>
          <a:bodyPr/>
          <a:lstStyle>
            <a:lvl1pPr>
              <a:defRPr smtClean="0"/>
            </a:lvl1pPr>
          </a:lstStyle>
          <a:p>
            <a:pPr>
              <a:defRPr/>
            </a:pPr>
            <a:fld id="{CC3A6D70-1CC3-4042-A81F-220EB2D4832F}" type="slidenum">
              <a:rPr lang="it-IT" altLang="it-IT"/>
              <a:pPr>
                <a:defRPr/>
              </a:pPr>
              <a:t>‹N›</a:t>
            </a:fld>
            <a:endParaRPr lang="it-IT" altLang="it-IT"/>
          </a:p>
        </p:txBody>
      </p:sp>
    </p:spTree>
    <p:extLst>
      <p:ext uri="{BB962C8B-B14F-4D97-AF65-F5344CB8AC3E}">
        <p14:creationId xmlns:p14="http://schemas.microsoft.com/office/powerpoint/2010/main" val="7660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F905602D-A8E1-637C-ED39-1A374E0DDF2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242AF074-6C05-FB25-BB1A-9E464D604D7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Modifica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5ED7F7B9-56BD-95AA-4E7B-12564777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5" name="Segnaposto piè di pagina 4">
            <a:extLst>
              <a:ext uri="{FF2B5EF4-FFF2-40B4-BE49-F238E27FC236}">
                <a16:creationId xmlns:a16="http://schemas.microsoft.com/office/drawing/2014/main" id="{347EA64D-46BC-AE2D-B20A-81B5E8271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a:extLst>
              <a:ext uri="{FF2B5EF4-FFF2-40B4-BE49-F238E27FC236}">
                <a16:creationId xmlns:a16="http://schemas.microsoft.com/office/drawing/2014/main" id="{1C11E5C2-FC2B-75D6-2BA7-8BDB94D5A64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983BDFCC-DE8B-4F6F-9C86-09434C5EA619}"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15" r:id="rId10"/>
    <p:sldLayoutId id="2147483716" r:id="rId11"/>
    <p:sldLayoutId id="2147483726"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google.it/url?sa=i&amp;rct=j&amp;q=&amp;esrc=s&amp;source=images&amp;cd=&amp;cad=rja&amp;uact=8&amp;ved=0ahUKEwjWi8m5mJjNAhVFXBoKHYEEClYQjRwIBw&amp;url=http://www.scuolaitalianabarcellona.com/2012/06/&amp;bvm=bv.124088155,d.ZGg&amp;psig=AFQjCNEOP8yZ4CAu7CsOLQSspgf2jqlIRA&amp;ust=1465466935532430" TargetMode="External"/><Relationship Id="rId7" Type="http://schemas.openxmlformats.org/officeDocument/2006/relationships/image" Target="../media/image7.jpeg"/><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5C205113-6C2B-4605-9986-02610B9B2DDC}"/>
              </a:ext>
            </a:extLst>
          </p:cNvPr>
          <p:cNvSpPr>
            <a:spLocks noGrp="1"/>
          </p:cNvSpPr>
          <p:nvPr>
            <p:ph type="subTitle" idx="4294967295"/>
          </p:nvPr>
        </p:nvSpPr>
        <p:spPr>
          <a:xfrm>
            <a:off x="24189" y="6064837"/>
            <a:ext cx="12191999" cy="795338"/>
          </a:xfrm>
        </p:spPr>
        <p:txBody>
          <a:bodyPr rtlCol="0">
            <a:normAutofit/>
          </a:bodyPr>
          <a:lstStyle/>
          <a:p>
            <a:pPr marL="0" indent="0" algn="ctr" eaLnBrk="1" fontAlgn="auto" hangingPunct="1">
              <a:spcBef>
                <a:spcPts val="0"/>
              </a:spcBef>
              <a:spcAft>
                <a:spcPts val="0"/>
              </a:spcAft>
              <a:buFont typeface="Arial" panose="020B0604020202020204" pitchFamily="34" charset="0"/>
              <a:buNone/>
              <a:defRPr/>
            </a:pPr>
            <a:r>
              <a:rPr lang="it-IT" sz="1400" b="1" kern="1700" dirty="0">
                <a:solidFill>
                  <a:schemeClr val="bg1">
                    <a:lumMod val="50000"/>
                  </a:schemeClr>
                </a:solidFill>
                <a:latin typeface="Arial" panose="020B0604020202020204" pitchFamily="34" charset="0"/>
                <a:ea typeface="Montserrat" charset="0"/>
                <a:cs typeface="Arial" panose="020B0604020202020204" pitchFamily="34" charset="0"/>
              </a:rPr>
              <a:t>Elena Sico</a:t>
            </a:r>
          </a:p>
          <a:p>
            <a:pPr marL="0" indent="0" algn="ctr" eaLnBrk="1" fontAlgn="auto" hangingPunct="1">
              <a:spcBef>
                <a:spcPts val="0"/>
              </a:spcBef>
              <a:spcAft>
                <a:spcPts val="0"/>
              </a:spcAft>
              <a:buFont typeface="Arial" panose="020B0604020202020204" pitchFamily="34" charset="0"/>
              <a:buNone/>
              <a:defRPr/>
            </a:pPr>
            <a:r>
              <a:rPr lang="it-IT" sz="1400" kern="1700" dirty="0">
                <a:solidFill>
                  <a:schemeClr val="bg1">
                    <a:lumMod val="50000"/>
                  </a:schemeClr>
                </a:solidFill>
                <a:latin typeface="Arial" panose="020B0604020202020204" pitchFamily="34" charset="0"/>
                <a:ea typeface="Montserrat" charset="0"/>
                <a:cs typeface="Arial" panose="020B0604020202020204" pitchFamily="34" charset="0"/>
              </a:rPr>
              <a:t>Direttrice del Dipartimento Agricoltura Regione Abruzzo e </a:t>
            </a:r>
          </a:p>
          <a:p>
            <a:pPr marL="0" indent="0" algn="ctr" eaLnBrk="1" fontAlgn="auto" hangingPunct="1">
              <a:spcBef>
                <a:spcPts val="0"/>
              </a:spcBef>
              <a:spcAft>
                <a:spcPts val="0"/>
              </a:spcAft>
              <a:buFont typeface="Arial" panose="020B0604020202020204" pitchFamily="34" charset="0"/>
              <a:buNone/>
              <a:defRPr/>
            </a:pPr>
            <a:r>
              <a:rPr lang="it-IT" sz="1400" kern="1700" dirty="0">
                <a:solidFill>
                  <a:schemeClr val="bg1">
                    <a:lumMod val="50000"/>
                  </a:schemeClr>
                </a:solidFill>
                <a:latin typeface="Arial" panose="020B0604020202020204" pitchFamily="34" charset="0"/>
                <a:ea typeface="Montserrat" charset="0"/>
                <a:cs typeface="Arial" panose="020B0604020202020204" pitchFamily="34" charset="0"/>
              </a:rPr>
              <a:t>Autorità di Gestione del PSR/CSR Abruzzo</a:t>
            </a:r>
          </a:p>
        </p:txBody>
      </p:sp>
      <p:grpSp>
        <p:nvGrpSpPr>
          <p:cNvPr id="13315" name="Gruppo 1">
            <a:extLst>
              <a:ext uri="{FF2B5EF4-FFF2-40B4-BE49-F238E27FC236}">
                <a16:creationId xmlns:a16="http://schemas.microsoft.com/office/drawing/2014/main" id="{8B802257-0146-9935-5DED-53A35F9212C2}"/>
              </a:ext>
            </a:extLst>
          </p:cNvPr>
          <p:cNvGrpSpPr>
            <a:grpSpLocks noChangeAspect="1"/>
          </p:cNvGrpSpPr>
          <p:nvPr/>
        </p:nvGrpSpPr>
        <p:grpSpPr bwMode="auto">
          <a:xfrm>
            <a:off x="3546475" y="265113"/>
            <a:ext cx="3848100" cy="900112"/>
            <a:chOff x="901674" y="361070"/>
            <a:chExt cx="5011444" cy="1355599"/>
          </a:xfrm>
        </p:grpSpPr>
        <p:pic>
          <p:nvPicPr>
            <p:cNvPr id="13320" name="Immagine 3">
              <a:extLst>
                <a:ext uri="{FF2B5EF4-FFF2-40B4-BE49-F238E27FC236}">
                  <a16:creationId xmlns:a16="http://schemas.microsoft.com/office/drawing/2014/main" id="{32B8229F-A371-560E-FE05-35A9B22E22B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765591" y="361070"/>
              <a:ext cx="955073" cy="13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irc_mi" descr="http://www.scuolaitalianabarcellona.com/wp-content/uploads/2012/06/Repubblica.png">
              <a:hlinkClick r:id="rId3"/>
              <a:extLst>
                <a:ext uri="{FF2B5EF4-FFF2-40B4-BE49-F238E27FC236}">
                  <a16:creationId xmlns:a16="http://schemas.microsoft.com/office/drawing/2014/main" id="{6A43B269-4BA3-D049-799E-EECA49BD0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889" y="578635"/>
              <a:ext cx="1101514" cy="113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Immagine 8" descr="C:\Users\gabriella.diminco\Desktop\Nuova cartella (2)\logopsr.jpg">
              <a:extLst>
                <a:ext uri="{FF2B5EF4-FFF2-40B4-BE49-F238E27FC236}">
                  <a16:creationId xmlns:a16="http://schemas.microsoft.com/office/drawing/2014/main" id="{45775D73-3D3A-0430-0E25-1AE8AEE6A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1270" y="557428"/>
              <a:ext cx="901848" cy="110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2" descr="EU emblem &amp; graphic design - Politica regionale - Commissione europea">
              <a:extLst>
                <a:ext uri="{FF2B5EF4-FFF2-40B4-BE49-F238E27FC236}">
                  <a16:creationId xmlns:a16="http://schemas.microsoft.com/office/drawing/2014/main" id="{7A854A0E-7EE4-CE69-6ACF-766A41C5C0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674" y="661652"/>
              <a:ext cx="1460660" cy="9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6" name="Immagine 10">
            <a:extLst>
              <a:ext uri="{FF2B5EF4-FFF2-40B4-BE49-F238E27FC236}">
                <a16:creationId xmlns:a16="http://schemas.microsoft.com/office/drawing/2014/main" id="{DC3A404E-7F34-CCC6-ABE3-CD6F99C4EB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7913" y="234950"/>
            <a:ext cx="97472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CasellaDiTesto 1">
            <a:extLst>
              <a:ext uri="{FF2B5EF4-FFF2-40B4-BE49-F238E27FC236}">
                <a16:creationId xmlns:a16="http://schemas.microsoft.com/office/drawing/2014/main" id="{B60C2059-1895-0137-DADD-BA3DCE038166}"/>
              </a:ext>
            </a:extLst>
          </p:cNvPr>
          <p:cNvSpPr txBox="1">
            <a:spLocks noChangeArrowheads="1"/>
          </p:cNvSpPr>
          <p:nvPr/>
        </p:nvSpPr>
        <p:spPr bwMode="auto">
          <a:xfrm>
            <a:off x="15874" y="1635640"/>
            <a:ext cx="121761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it-IT" b="1" dirty="0">
                <a:solidFill>
                  <a:srgbClr val="002060"/>
                </a:solidFill>
                <a:latin typeface="Arial" panose="020B0604020202020204" pitchFamily="34" charset="0"/>
                <a:cs typeface="Arial" panose="020B0604020202020204" pitchFamily="34" charset="0"/>
              </a:rPr>
              <a:t>Agricoltura montana e resilienza nella programmazione</a:t>
            </a:r>
          </a:p>
          <a:p>
            <a:pPr algn="ctr" eaLnBrk="1" hangingPunct="1">
              <a:lnSpc>
                <a:spcPct val="100000"/>
              </a:lnSpc>
              <a:spcBef>
                <a:spcPct val="0"/>
              </a:spcBef>
              <a:buFontTx/>
              <a:buNone/>
            </a:pPr>
            <a:r>
              <a:rPr lang="it-IT" altLang="it-IT" b="1" dirty="0">
                <a:solidFill>
                  <a:srgbClr val="002060"/>
                </a:solidFill>
                <a:latin typeface="Arial" panose="020B0604020202020204" pitchFamily="34" charset="0"/>
                <a:cs typeface="Arial" panose="020B0604020202020204" pitchFamily="34" charset="0"/>
              </a:rPr>
              <a:t>comunitaria </a:t>
            </a:r>
            <a:r>
              <a:rPr lang="it-IT" altLang="it-IT" b="1" dirty="0" smtClean="0">
                <a:solidFill>
                  <a:srgbClr val="002060"/>
                </a:solidFill>
                <a:latin typeface="Arial" panose="020B0604020202020204" pitchFamily="34" charset="0"/>
                <a:cs typeface="Arial" panose="020B0604020202020204" pitchFamily="34" charset="0"/>
              </a:rPr>
              <a:t>2023-2027</a:t>
            </a:r>
            <a:endParaRPr lang="it-IT" altLang="it-IT" sz="2400" i="1" dirty="0">
              <a:solidFill>
                <a:srgbClr val="002060"/>
              </a:solidFill>
              <a:latin typeface="Arial" panose="020B0604020202020204" pitchFamily="34" charset="0"/>
              <a:cs typeface="Arial" panose="020B0604020202020204" pitchFamily="34" charset="0"/>
            </a:endParaRPr>
          </a:p>
        </p:txBody>
      </p:sp>
      <p:pic>
        <p:nvPicPr>
          <p:cNvPr id="13318" name="Picture 2" descr="CAP policy objectives icons and agricultural fields">
            <a:extLst>
              <a:ext uri="{FF2B5EF4-FFF2-40B4-BE49-F238E27FC236}">
                <a16:creationId xmlns:a16="http://schemas.microsoft.com/office/drawing/2014/main" id="{E0F5647C-720B-A9DD-CD3C-B7723A1BB8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562" y="3040476"/>
            <a:ext cx="31908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208A4252-DF90-85EA-5669-8D12FC1B6065}"/>
              </a:ext>
            </a:extLst>
          </p:cNvPr>
          <p:cNvSpPr txBox="1"/>
          <p:nvPr/>
        </p:nvSpPr>
        <p:spPr>
          <a:xfrm>
            <a:off x="24189" y="5375147"/>
            <a:ext cx="12176126" cy="646331"/>
          </a:xfrm>
          <a:prstGeom prst="rect">
            <a:avLst/>
          </a:prstGeom>
          <a:noFill/>
        </p:spPr>
        <p:txBody>
          <a:bodyPr wrap="square">
            <a:spAutoFit/>
          </a:bodyPr>
          <a:lstStyle/>
          <a:p>
            <a:pPr algn="ctr" eaLnBrk="1" fontAlgn="auto" hangingPunct="1">
              <a:spcBef>
                <a:spcPts val="0"/>
              </a:spcBef>
              <a:spcAft>
                <a:spcPts val="0"/>
              </a:spcAft>
              <a:defRPr/>
            </a:pPr>
            <a:r>
              <a:rPr lang="it-IT" sz="1200" b="1" dirty="0">
                <a:solidFill>
                  <a:schemeClr val="tx2">
                    <a:lumMod val="50000"/>
                  </a:schemeClr>
                </a:solidFill>
                <a:latin typeface="Arial" panose="020B0604020202020204" pitchFamily="34" charset="0"/>
                <a:cs typeface="Arial" panose="020B0604020202020204" pitchFamily="34" charset="0"/>
              </a:rPr>
              <a:t>AGRICOLTURA MONTANA E RESILIENZA</a:t>
            </a:r>
          </a:p>
          <a:p>
            <a:pPr algn="ctr" eaLnBrk="1" fontAlgn="auto" hangingPunct="1">
              <a:spcBef>
                <a:spcPts val="0"/>
              </a:spcBef>
              <a:spcAft>
                <a:spcPts val="0"/>
              </a:spcAft>
              <a:defRPr/>
            </a:pPr>
            <a:r>
              <a:rPr lang="it-IT" sz="1200" dirty="0">
                <a:solidFill>
                  <a:schemeClr val="tx2">
                    <a:lumMod val="50000"/>
                  </a:schemeClr>
                </a:solidFill>
                <a:latin typeface="Arial" panose="020B0604020202020204" pitchFamily="34" charset="0"/>
                <a:cs typeface="Arial" panose="020B0604020202020204" pitchFamily="34" charset="0"/>
              </a:rPr>
              <a:t>Incontro dibattito sulle prospettive di sviluppo</a:t>
            </a:r>
          </a:p>
          <a:p>
            <a:pPr algn="ctr" eaLnBrk="1" fontAlgn="auto" hangingPunct="1">
              <a:spcBef>
                <a:spcPts val="0"/>
              </a:spcBef>
              <a:spcAft>
                <a:spcPts val="0"/>
              </a:spcAft>
              <a:defRPr/>
            </a:pPr>
            <a:r>
              <a:rPr lang="it-IT" sz="1200" b="1" dirty="0">
                <a:solidFill>
                  <a:schemeClr val="tx2">
                    <a:lumMod val="50000"/>
                  </a:schemeClr>
                </a:solidFill>
                <a:latin typeface="Arial" panose="020B0604020202020204" pitchFamily="34" charset="0"/>
                <a:cs typeface="Arial" panose="020B0604020202020204" pitchFamily="34" charset="0"/>
              </a:rPr>
              <a:t>Sala Consiliare, Montereale, 15 giugno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4">
            <a:extLst>
              <a:ext uri="{FF2B5EF4-FFF2-40B4-BE49-F238E27FC236}">
                <a16:creationId xmlns:a16="http://schemas.microsoft.com/office/drawing/2014/main" id="{FBBE6063-E47E-1770-F770-233E37A8D097}"/>
              </a:ext>
            </a:extLst>
          </p:cNvPr>
          <p:cNvSpPr>
            <a:spLocks noChangeArrowheads="1"/>
          </p:cNvSpPr>
          <p:nvPr/>
        </p:nvSpPr>
        <p:spPr bwMode="auto">
          <a:xfrm>
            <a:off x="587233" y="331783"/>
            <a:ext cx="110505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L’</a:t>
            </a:r>
            <a:r>
              <a:rPr lang="it-IT" altLang="it-IT" sz="3200"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Eco-schema 1 </a:t>
            </a: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per la zootecnica. </a:t>
            </a:r>
            <a:r>
              <a:rPr lang="it-IT" altLang="it-IT" sz="3200" b="1" dirty="0" smtClean="0">
                <a:solidFill>
                  <a:srgbClr val="002060"/>
                </a:solidFill>
                <a:highlight>
                  <a:srgbClr val="FFFF00"/>
                </a:highlight>
                <a:latin typeface="Arial" panose="020B0604020202020204" pitchFamily="34" charset="0"/>
                <a:ea typeface="Tahoma" panose="020B0604030504040204" pitchFamily="34" charset="0"/>
                <a:cs typeface="Arial" panose="020B0604020202020204" pitchFamily="34" charset="0"/>
              </a:rPr>
              <a:t>Aggiornamenti 1/2 </a:t>
            </a:r>
            <a:endPar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4" name="Rettangolo con angoli arrotondati in diagonale 24">
            <a:extLst>
              <a:ext uri="{FF2B5EF4-FFF2-40B4-BE49-F238E27FC236}">
                <a16:creationId xmlns:a16="http://schemas.microsoft.com/office/drawing/2014/main" id="{A93C24F3-2028-AF61-1DCF-5DC5B272AB0F}"/>
              </a:ext>
            </a:extLst>
          </p:cNvPr>
          <p:cNvSpPr/>
          <p:nvPr/>
        </p:nvSpPr>
        <p:spPr>
          <a:xfrm>
            <a:off x="10501313" y="39688"/>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sp>
        <p:nvSpPr>
          <p:cNvPr id="5" name="CasellaDiTesto 4">
            <a:extLst>
              <a:ext uri="{FF2B5EF4-FFF2-40B4-BE49-F238E27FC236}">
                <a16:creationId xmlns:a16="http://schemas.microsoft.com/office/drawing/2014/main" id="{3DE4EC3D-2BE7-96A8-250D-D50D7A7C6562}"/>
              </a:ext>
            </a:extLst>
          </p:cNvPr>
          <p:cNvSpPr txBox="1"/>
          <p:nvPr/>
        </p:nvSpPr>
        <p:spPr>
          <a:xfrm>
            <a:off x="729015" y="985325"/>
            <a:ext cx="11050587" cy="1754326"/>
          </a:xfrm>
          <a:prstGeom prst="rect">
            <a:avLst/>
          </a:prstGeom>
          <a:solidFill>
            <a:schemeClr val="bg1"/>
          </a:solidFill>
        </p:spPr>
        <p:txBody>
          <a:bodyPr wrap="square" rtlCol="0">
            <a:spAutoFit/>
          </a:bodyPr>
          <a:lstStyle/>
          <a:p>
            <a:pPr marL="742950" lvl="1" indent="-285750" algn="just">
              <a:buFont typeface="Wingdings" panose="05000000000000000000" pitchFamily="2" charset="2"/>
              <a:buChar char="ü"/>
            </a:pPr>
            <a:r>
              <a:rPr lang="it-IT" dirty="0" smtClean="0">
                <a:latin typeface="Arial" panose="020B0604020202020204" pitchFamily="34" charset="0"/>
                <a:cs typeface="Arial" panose="020B0604020202020204" pitchFamily="34" charset="0"/>
              </a:rPr>
              <a:t>Una precisazione in </a:t>
            </a:r>
            <a:r>
              <a:rPr lang="it-IT" dirty="0">
                <a:latin typeface="Arial" panose="020B0604020202020204" pitchFamily="34" charset="0"/>
                <a:cs typeface="Arial" panose="020B0604020202020204" pitchFamily="34" charset="0"/>
              </a:rPr>
              <a:t>relazione all’impegno di cui al livello 1 sul farmaco </a:t>
            </a:r>
            <a:r>
              <a:rPr lang="it-IT" dirty="0" smtClean="0">
                <a:latin typeface="Arial" panose="020B0604020202020204" pitchFamily="34" charset="0"/>
                <a:cs typeface="Arial" panose="020B0604020202020204" pitchFamily="34" charset="0"/>
              </a:rPr>
              <a:t>veterinario: il </a:t>
            </a:r>
            <a:r>
              <a:rPr lang="it-IT" dirty="0">
                <a:latin typeface="Arial" panose="020B0604020202020204" pitchFamily="34" charset="0"/>
                <a:cs typeface="Arial" panose="020B0604020202020204" pitchFamily="34" charset="0"/>
              </a:rPr>
              <a:t>pagamento è concesso agli allevatori che si mantengono </a:t>
            </a:r>
            <a:r>
              <a:rPr lang="it-IT" u="sng" dirty="0">
                <a:latin typeface="Arial" panose="020B0604020202020204" pitchFamily="34" charset="0"/>
                <a:cs typeface="Arial" panose="020B0604020202020204" pitchFamily="34" charset="0"/>
              </a:rPr>
              <a:t>entro la mediana regionale </a:t>
            </a:r>
            <a:r>
              <a:rPr lang="it-IT" dirty="0">
                <a:latin typeface="Arial" panose="020B0604020202020204" pitchFamily="34" charset="0"/>
                <a:cs typeface="Arial" panose="020B0604020202020204" pitchFamily="34" charset="0"/>
              </a:rPr>
              <a:t>ed a quelli che provenendo dal quartile superiore, </a:t>
            </a:r>
            <a:r>
              <a:rPr lang="it-IT" u="sng" dirty="0">
                <a:latin typeface="Arial" panose="020B0604020202020204" pitchFamily="34" charset="0"/>
                <a:cs typeface="Arial" panose="020B0604020202020204" pitchFamily="34" charset="0"/>
              </a:rPr>
              <a:t>rientrano nella mediana regionale</a:t>
            </a:r>
            <a:r>
              <a:rPr lang="it-IT" dirty="0">
                <a:latin typeface="Arial" panose="020B0604020202020204" pitchFamily="34" charset="0"/>
                <a:cs typeface="Arial" panose="020B0604020202020204" pitchFamily="34" charset="0"/>
              </a:rPr>
              <a:t>;</a:t>
            </a:r>
          </a:p>
          <a:p>
            <a:pPr marL="742950" lvl="1" indent="-285750" algn="just">
              <a:buFont typeface="Wingdings" panose="05000000000000000000" pitchFamily="2" charset="2"/>
              <a:buChar char="ü"/>
            </a:pPr>
            <a:r>
              <a:rPr lang="it-IT" dirty="0" smtClean="0">
                <a:latin typeface="Arial" panose="020B0604020202020204" pitchFamily="34" charset="0"/>
                <a:cs typeface="Arial" panose="020B0604020202020204" pitchFamily="34" charset="0"/>
              </a:rPr>
              <a:t>il </a:t>
            </a:r>
            <a:r>
              <a:rPr lang="it-IT" dirty="0">
                <a:latin typeface="Arial" panose="020B0604020202020204" pitchFamily="34" charset="0"/>
                <a:cs typeface="Arial" panose="020B0604020202020204" pitchFamily="34" charset="0"/>
              </a:rPr>
              <a:t>pagamento è eseguito a favore del detentore degli animali ed in caso di affidamento del bestiame ad un detentore temporaneo per il pascolo, </a:t>
            </a:r>
            <a:r>
              <a:rPr lang="it-IT" u="sng" dirty="0">
                <a:latin typeface="Arial" panose="020B0604020202020204" pitchFamily="34" charset="0"/>
                <a:cs typeface="Arial" panose="020B0604020202020204" pitchFamily="34" charset="0"/>
              </a:rPr>
              <a:t>il pagamento è eseguito con priorità al detentore principale.</a:t>
            </a:r>
          </a:p>
        </p:txBody>
      </p:sp>
      <p:sp>
        <p:nvSpPr>
          <p:cNvPr id="9" name="Rettangolo con angoli arrotondati in diagonale 24">
            <a:extLst>
              <a:ext uri="{FF2B5EF4-FFF2-40B4-BE49-F238E27FC236}">
                <a16:creationId xmlns:a16="http://schemas.microsoft.com/office/drawing/2014/main" id="{C883D16F-754B-DFDD-F9F2-95B1841E4210}"/>
              </a:ext>
            </a:extLst>
          </p:cNvPr>
          <p:cNvSpPr/>
          <p:nvPr/>
        </p:nvSpPr>
        <p:spPr>
          <a:xfrm>
            <a:off x="10501313" y="-56565"/>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spTree>
    <p:extLst>
      <p:ext uri="{BB962C8B-B14F-4D97-AF65-F5344CB8AC3E}">
        <p14:creationId xmlns:p14="http://schemas.microsoft.com/office/powerpoint/2010/main" val="153313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986A0D9-21A5-3234-AC92-23C7F2EC30AD}"/>
              </a:ext>
            </a:extLst>
          </p:cNvPr>
          <p:cNvSpPr>
            <a:spLocks noGrp="1"/>
          </p:cNvSpPr>
          <p:nvPr>
            <p:ph type="sldNum" sz="quarter" idx="11"/>
          </p:nvPr>
        </p:nvSpPr>
        <p:spPr/>
        <p:txBody>
          <a:bodyPr/>
          <a:lstStyle/>
          <a:p>
            <a:pPr>
              <a:defRPr/>
            </a:pPr>
            <a:fld id="{CC87BCF9-6A36-4AF3-91C2-8FA4DC2993B0}" type="slidenum">
              <a:rPr lang="it-IT" altLang="it-IT" smtClean="0"/>
              <a:pPr>
                <a:defRPr/>
              </a:pPr>
              <a:t>11</a:t>
            </a:fld>
            <a:endParaRPr lang="it-IT" altLang="it-IT"/>
          </a:p>
        </p:txBody>
      </p:sp>
      <p:sp>
        <p:nvSpPr>
          <p:cNvPr id="3" name="Rettangolo 4">
            <a:extLst>
              <a:ext uri="{FF2B5EF4-FFF2-40B4-BE49-F238E27FC236}">
                <a16:creationId xmlns:a16="http://schemas.microsoft.com/office/drawing/2014/main" id="{8CE5F32A-9568-DFEB-50DA-8D25530A673D}"/>
              </a:ext>
            </a:extLst>
          </p:cNvPr>
          <p:cNvSpPr>
            <a:spLocks noChangeArrowheads="1"/>
          </p:cNvSpPr>
          <p:nvPr/>
        </p:nvSpPr>
        <p:spPr bwMode="auto">
          <a:xfrm>
            <a:off x="587233" y="235530"/>
            <a:ext cx="110505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L’</a:t>
            </a:r>
            <a:r>
              <a:rPr lang="it-IT" altLang="it-IT" sz="3200"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Eco-schema 1 </a:t>
            </a: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per la zootecnica. </a:t>
            </a:r>
            <a:r>
              <a:rPr lang="it-IT" altLang="it-IT" sz="3200" b="1" dirty="0" smtClean="0">
                <a:solidFill>
                  <a:srgbClr val="002060"/>
                </a:solidFill>
                <a:highlight>
                  <a:srgbClr val="FFFF00"/>
                </a:highlight>
                <a:latin typeface="Arial" panose="020B0604020202020204" pitchFamily="34" charset="0"/>
                <a:ea typeface="Tahoma" panose="020B0604030504040204" pitchFamily="34" charset="0"/>
                <a:cs typeface="Arial" panose="020B0604020202020204" pitchFamily="34" charset="0"/>
              </a:rPr>
              <a:t>Aggiornamenti 1/3 </a:t>
            </a:r>
            <a:endPar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4" name="Rettangolo con angoli arrotondati in diagonale 24">
            <a:extLst>
              <a:ext uri="{FF2B5EF4-FFF2-40B4-BE49-F238E27FC236}">
                <a16:creationId xmlns:a16="http://schemas.microsoft.com/office/drawing/2014/main" id="{47823FF8-8A72-0ABD-EE62-EB647F6FFF30}"/>
              </a:ext>
            </a:extLst>
          </p:cNvPr>
          <p:cNvSpPr/>
          <p:nvPr/>
        </p:nvSpPr>
        <p:spPr>
          <a:xfrm>
            <a:off x="10501313" y="87812"/>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sp>
        <p:nvSpPr>
          <p:cNvPr id="5" name="CasellaDiTesto 4">
            <a:extLst>
              <a:ext uri="{FF2B5EF4-FFF2-40B4-BE49-F238E27FC236}">
                <a16:creationId xmlns:a16="http://schemas.microsoft.com/office/drawing/2014/main" id="{E04E3A7B-1E36-3828-C286-7ED4913BF23F}"/>
              </a:ext>
            </a:extLst>
          </p:cNvPr>
          <p:cNvSpPr txBox="1"/>
          <p:nvPr/>
        </p:nvSpPr>
        <p:spPr>
          <a:xfrm>
            <a:off x="616721" y="1033451"/>
            <a:ext cx="11238396" cy="4524315"/>
          </a:xfrm>
          <a:prstGeom prst="rect">
            <a:avLst/>
          </a:prstGeom>
          <a:solidFill>
            <a:schemeClr val="bg1"/>
          </a:solidFill>
        </p:spPr>
        <p:txBody>
          <a:bodyPr wrap="square" rtlCol="0">
            <a:spAutoFit/>
          </a:bodyPr>
          <a:lstStyle/>
          <a:p>
            <a:pPr algn="just"/>
            <a:r>
              <a:rPr lang="it-IT" sz="2400" b="1" dirty="0">
                <a:latin typeface="Arial" panose="020B0604020202020204" pitchFamily="34" charset="0"/>
                <a:cs typeface="Arial" panose="020B0604020202020204" pitchFamily="34" charset="0"/>
              </a:rPr>
              <a:t>Circolare AGEA n. 26882, del 12 aprile 2023, Coordinamento sulla domanda unica della PAC. </a:t>
            </a:r>
            <a:r>
              <a:rPr lang="it-IT" sz="2400" i="1" dirty="0">
                <a:latin typeface="Arial" panose="020B0604020202020204" pitchFamily="34" charset="0"/>
                <a:cs typeface="Arial" panose="020B0604020202020204" pitchFamily="34" charset="0"/>
              </a:rPr>
              <a:t>Disciplina relativa alla domanda unica, requisiti e livello minimo di informazioni che gli agricoltori devono fornire.</a:t>
            </a:r>
          </a:p>
          <a:p>
            <a:pPr algn="just"/>
            <a:r>
              <a:rPr lang="it-IT" sz="2400" dirty="0">
                <a:latin typeface="Arial" panose="020B0604020202020204" pitchFamily="34" charset="0"/>
                <a:cs typeface="Arial" panose="020B0604020202020204" pitchFamily="34" charset="0"/>
              </a:rPr>
              <a:t>In relazione all’eco-schema zootecnico il provvedimento contiene i seguenti significativi passaggi:</a:t>
            </a:r>
          </a:p>
          <a:p>
            <a:pPr marL="342900" indent="-342900" algn="just">
              <a:buFont typeface="Arial" panose="020B0604020202020204" pitchFamily="34" charset="0"/>
              <a:buChar char="•"/>
            </a:pPr>
            <a:r>
              <a:rPr lang="it-IT" sz="2400" dirty="0">
                <a:latin typeface="Arial" panose="020B0604020202020204" pitchFamily="34" charset="0"/>
                <a:cs typeface="Arial" panose="020B0604020202020204" pitchFamily="34" charset="0"/>
              </a:rPr>
              <a:t>l’allevatore è tenuto ad aggiornare, integrare e correggere le informazioni presenti nella BDN e quelle utilizzate nell’applicativo </a:t>
            </a:r>
            <a:r>
              <a:rPr lang="it-IT" sz="2400" dirty="0" err="1">
                <a:latin typeface="Arial" panose="020B0604020202020204" pitchFamily="34" charset="0"/>
                <a:cs typeface="Arial" panose="020B0604020202020204" pitchFamily="34" charset="0"/>
              </a:rPr>
              <a:t>ClassyFarm</a:t>
            </a:r>
            <a:r>
              <a:rPr lang="it-IT" sz="2400" dirty="0">
                <a:latin typeface="Arial" panose="020B0604020202020204" pitchFamily="34" charset="0"/>
                <a:cs typeface="Arial" panose="020B0604020202020204" pitchFamily="34" charset="0"/>
              </a:rPr>
              <a:t> entro il </a:t>
            </a:r>
            <a:r>
              <a:rPr lang="it-IT" sz="2400" u="sng" dirty="0">
                <a:latin typeface="Arial" panose="020B0604020202020204" pitchFamily="34" charset="0"/>
                <a:cs typeface="Arial" panose="020B0604020202020204" pitchFamily="34" charset="0"/>
              </a:rPr>
              <a:t>31 dicembre dell’anno di domanda</a:t>
            </a:r>
            <a:r>
              <a:rPr lang="it-IT" sz="2400" dirty="0">
                <a:latin typeface="Arial" panose="020B0604020202020204" pitchFamily="34" charset="0"/>
                <a:cs typeface="Arial" panose="020B0604020202020204" pitchFamily="34" charset="0"/>
              </a:rPr>
              <a:t>. Tali operazioni sono necessarie per una corretta istruttoria delle domande e per l’integrale concessione dei pagamenti;</a:t>
            </a:r>
          </a:p>
          <a:p>
            <a:pPr marL="342900" indent="-342900" algn="just">
              <a:buFont typeface="Arial" panose="020B0604020202020204" pitchFamily="34" charset="0"/>
              <a:buChar char="•"/>
            </a:pPr>
            <a:r>
              <a:rPr lang="it-IT" sz="2400" dirty="0">
                <a:latin typeface="Arial" panose="020B0604020202020204" pitchFamily="34" charset="0"/>
                <a:cs typeface="Arial" panose="020B0604020202020204" pitchFamily="34" charset="0"/>
              </a:rPr>
              <a:t>chiarimento rispetto la possibilità di accesso ai due livelli dell’eco-schema con gruppi di animali dello stesso orientamento </a:t>
            </a:r>
            <a:r>
              <a:rPr lang="it-IT" sz="2400" dirty="0" smtClean="0">
                <a:latin typeface="Arial" panose="020B0604020202020204" pitchFamily="34" charset="0"/>
                <a:cs typeface="Arial" panose="020B0604020202020204" pitchFamily="34" charset="0"/>
              </a:rPr>
              <a:t>produttivo (adesione </a:t>
            </a:r>
            <a:r>
              <a:rPr lang="it-IT" sz="2400" dirty="0">
                <a:latin typeface="Arial" panose="020B0604020202020204" pitchFamily="34" charset="0"/>
                <a:cs typeface="Arial" panose="020B0604020202020204" pitchFamily="34" charset="0"/>
              </a:rPr>
              <a:t>per gruppi di animali ad entrambi i </a:t>
            </a:r>
            <a:r>
              <a:rPr lang="it-IT" sz="2400" dirty="0" smtClean="0">
                <a:latin typeface="Arial" panose="020B0604020202020204" pitchFamily="34" charset="0"/>
                <a:cs typeface="Arial" panose="020B0604020202020204" pitchFamily="34" charset="0"/>
              </a:rPr>
              <a:t>livelli).</a:t>
            </a: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09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4">
            <a:extLst>
              <a:ext uri="{FF2B5EF4-FFF2-40B4-BE49-F238E27FC236}">
                <a16:creationId xmlns:a16="http://schemas.microsoft.com/office/drawing/2014/main" id="{FBBE6063-E47E-1770-F770-233E37A8D097}"/>
              </a:ext>
            </a:extLst>
          </p:cNvPr>
          <p:cNvSpPr>
            <a:spLocks noChangeArrowheads="1"/>
          </p:cNvSpPr>
          <p:nvPr/>
        </p:nvSpPr>
        <p:spPr bwMode="auto">
          <a:xfrm>
            <a:off x="587233" y="331783"/>
            <a:ext cx="110505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L’</a:t>
            </a:r>
            <a:r>
              <a:rPr lang="it-IT" altLang="it-IT" sz="3200"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Eco-schema 1 </a:t>
            </a: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per la zootecnica. </a:t>
            </a:r>
            <a:r>
              <a:rPr lang="it-IT" altLang="it-IT" sz="3200" b="1" dirty="0">
                <a:solidFill>
                  <a:srgbClr val="002060"/>
                </a:solidFill>
                <a:highlight>
                  <a:srgbClr val="FFFF00"/>
                </a:highlight>
                <a:latin typeface="Arial" panose="020B0604020202020204" pitchFamily="34" charset="0"/>
                <a:ea typeface="Tahoma" panose="020B0604030504040204" pitchFamily="34" charset="0"/>
                <a:cs typeface="Arial" panose="020B0604020202020204" pitchFamily="34" charset="0"/>
              </a:rPr>
              <a:t>Aggiornamenti </a:t>
            </a:r>
            <a:r>
              <a:rPr lang="it-IT" altLang="it-IT" sz="3200" b="1" dirty="0" smtClean="0">
                <a:solidFill>
                  <a:srgbClr val="002060"/>
                </a:solidFill>
                <a:highlight>
                  <a:srgbClr val="FFFF00"/>
                </a:highlight>
                <a:latin typeface="Arial" panose="020B0604020202020204" pitchFamily="34" charset="0"/>
                <a:ea typeface="Tahoma" panose="020B0604030504040204" pitchFamily="34" charset="0"/>
                <a:cs typeface="Arial" panose="020B0604020202020204" pitchFamily="34" charset="0"/>
              </a:rPr>
              <a:t>1/4 </a:t>
            </a:r>
            <a:endPar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4" name="Rettangolo con angoli arrotondati in diagonale 24">
            <a:extLst>
              <a:ext uri="{FF2B5EF4-FFF2-40B4-BE49-F238E27FC236}">
                <a16:creationId xmlns:a16="http://schemas.microsoft.com/office/drawing/2014/main" id="{A93C24F3-2028-AF61-1DCF-5DC5B272AB0F}"/>
              </a:ext>
            </a:extLst>
          </p:cNvPr>
          <p:cNvSpPr/>
          <p:nvPr/>
        </p:nvSpPr>
        <p:spPr>
          <a:xfrm>
            <a:off x="10501313" y="39688"/>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graphicFrame>
        <p:nvGraphicFramePr>
          <p:cNvPr id="6" name="Tabella 5">
            <a:extLst>
              <a:ext uri="{FF2B5EF4-FFF2-40B4-BE49-F238E27FC236}">
                <a16:creationId xmlns:a16="http://schemas.microsoft.com/office/drawing/2014/main" id="{823C7D3C-5366-7D7D-8227-6E0A0D1BEE1A}"/>
              </a:ext>
            </a:extLst>
          </p:cNvPr>
          <p:cNvGraphicFramePr>
            <a:graphicFrameLocks noGrp="1"/>
          </p:cNvGraphicFramePr>
          <p:nvPr>
            <p:extLst>
              <p:ext uri="{D42A27DB-BD31-4B8C-83A1-F6EECF244321}">
                <p14:modId xmlns:p14="http://schemas.microsoft.com/office/powerpoint/2010/main" val="1510165808"/>
              </p:ext>
            </p:extLst>
          </p:nvPr>
        </p:nvGraphicFramePr>
        <p:xfrm>
          <a:off x="494682" y="1260498"/>
          <a:ext cx="11442320" cy="4630824"/>
        </p:xfrm>
        <a:graphic>
          <a:graphicData uri="http://schemas.openxmlformats.org/drawingml/2006/table">
            <a:tbl>
              <a:tblPr/>
              <a:tblGrid>
                <a:gridCol w="2664154">
                  <a:extLst>
                    <a:ext uri="{9D8B030D-6E8A-4147-A177-3AD203B41FA5}">
                      <a16:colId xmlns:a16="http://schemas.microsoft.com/office/drawing/2014/main" val="3555854441"/>
                    </a:ext>
                  </a:extLst>
                </a:gridCol>
                <a:gridCol w="8778166">
                  <a:extLst>
                    <a:ext uri="{9D8B030D-6E8A-4147-A177-3AD203B41FA5}">
                      <a16:colId xmlns:a16="http://schemas.microsoft.com/office/drawing/2014/main" val="3729154187"/>
                    </a:ext>
                  </a:extLst>
                </a:gridCol>
              </a:tblGrid>
              <a:tr h="0">
                <a:tc>
                  <a:txBody>
                    <a:bodyPr/>
                    <a:lstStyle/>
                    <a:p>
                      <a:pPr algn="ct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Argomento</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Contenuto</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872851446"/>
                  </a:ext>
                </a:extLst>
              </a:tr>
              <a:tr h="735091">
                <a:tc>
                  <a:txBody>
                    <a:bodyPr/>
                    <a:lstStyle/>
                    <a:p>
                      <a:pP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Requisito </a:t>
                      </a:r>
                      <a:r>
                        <a:rPr lang="it-IT" sz="1600" b="1" dirty="0" smtClean="0">
                          <a:effectLst/>
                          <a:latin typeface="Arial" panose="020B0604020202020204" pitchFamily="34" charset="0"/>
                          <a:ea typeface="Times New Roman" panose="02020603050405020304" pitchFamily="18" charset="0"/>
                          <a:cs typeface="Arial" panose="020B0604020202020204" pitchFamily="34" charset="0"/>
                        </a:rPr>
                        <a:t>ammissibilità </a:t>
                      </a:r>
                      <a:r>
                        <a:rPr lang="it-IT" sz="1600" b="1" dirty="0">
                          <a:effectLst/>
                          <a:latin typeface="Arial" panose="020B0604020202020204" pitchFamily="34" charset="0"/>
                          <a:ea typeface="Times New Roman" panose="02020603050405020304" pitchFamily="18" charset="0"/>
                          <a:cs typeface="Arial" panose="020B0604020202020204" pitchFamily="34" charset="0"/>
                        </a:rPr>
                        <a:t>dell’iscrizione </a:t>
                      </a:r>
                      <a:r>
                        <a:rPr lang="it-IT" sz="1600" b="1" dirty="0" smtClean="0">
                          <a:effectLst/>
                          <a:latin typeface="Arial" panose="020B0604020202020204" pitchFamily="34" charset="0"/>
                          <a:ea typeface="Times New Roman" panose="02020603050405020304" pitchFamily="18" charset="0"/>
                          <a:cs typeface="Arial" panose="020B0604020202020204" pitchFamily="34" charset="0"/>
                        </a:rPr>
                        <a:t>a</a:t>
                      </a:r>
                      <a:r>
                        <a:rPr lang="it-IT" sz="1600" b="1"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it-IT" sz="1600" b="1" dirty="0" err="1" smtClean="0">
                          <a:effectLst/>
                          <a:latin typeface="Arial" panose="020B0604020202020204" pitchFamily="34" charset="0"/>
                          <a:ea typeface="Times New Roman" panose="02020603050405020304" pitchFamily="18" charset="0"/>
                          <a:cs typeface="Arial" panose="020B0604020202020204" pitchFamily="34" charset="0"/>
                        </a:rPr>
                        <a:t>ClassyFarm</a:t>
                      </a:r>
                      <a:endParaRPr lang="it-IT" sz="1600" b="1"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it-IT" sz="1600" dirty="0">
                          <a:effectLst/>
                          <a:latin typeface="Arial" panose="020B0604020202020204" pitchFamily="34" charset="0"/>
                          <a:ea typeface="Times New Roman" panose="02020603050405020304" pitchFamily="18" charset="0"/>
                          <a:cs typeface="Arial" panose="020B0604020202020204" pitchFamily="34" charset="0"/>
                        </a:rPr>
                        <a:t>Individuata una modalità semplificata per l’anno </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2023 (è sufficiente la richiesta di registrazione)</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54273116"/>
                  </a:ext>
                </a:extLst>
              </a:tr>
              <a:tr h="0">
                <a:tc>
                  <a:txBody>
                    <a:bodyPr/>
                    <a:lstStyle/>
                    <a:p>
                      <a:pP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Detentore degli animali</a:t>
                      </a:r>
                      <a:endParaRPr lang="it-IT" sz="1600" b="1"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it-IT" sz="1600" dirty="0">
                          <a:effectLst/>
                          <a:latin typeface="Arial" panose="020B0604020202020204" pitchFamily="34" charset="0"/>
                          <a:ea typeface="Times New Roman" panose="02020603050405020304" pitchFamily="18" charset="0"/>
                          <a:cs typeface="Arial" panose="020B0604020202020204" pitchFamily="34" charset="0"/>
                        </a:rPr>
                        <a:t>Il pagamento per il livello 1 e 2 è concesso al detentore degli animali, con possibilità di specifici accordi tra le parti, ad esempio in caso di </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soccida (possibilità di erogazione</a:t>
                      </a:r>
                      <a:r>
                        <a:rPr lang="it-IT" sz="1600" baseline="0" dirty="0" smtClean="0">
                          <a:effectLst/>
                          <a:latin typeface="Arial" panose="020B0604020202020204" pitchFamily="34" charset="0"/>
                          <a:ea typeface="Times New Roman" panose="02020603050405020304" pitchFamily="18" charset="0"/>
                          <a:cs typeface="Arial" panose="020B0604020202020204" pitchFamily="34" charset="0"/>
                        </a:rPr>
                        <a:t> al soccidante)</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7157770"/>
                  </a:ext>
                </a:extLst>
              </a:tr>
              <a:tr h="0">
                <a:tc>
                  <a:txBody>
                    <a:bodyPr/>
                    <a:lstStyle/>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it-IT"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r>
                        <a:rPr lang="it-IT" sz="1600" b="1" dirty="0" smtClean="0">
                          <a:effectLst/>
                          <a:latin typeface="Arial" panose="020B0604020202020204" pitchFamily="34" charset="0"/>
                          <a:ea typeface="Times New Roman" panose="02020603050405020304" pitchFamily="18" charset="0"/>
                          <a:cs typeface="Arial" panose="020B0604020202020204" pitchFamily="34" charset="0"/>
                        </a:rPr>
                        <a:t>Modalità </a:t>
                      </a:r>
                      <a:r>
                        <a:rPr lang="it-IT" sz="1600" b="1" dirty="0">
                          <a:effectLst/>
                          <a:latin typeface="Arial" panose="020B0604020202020204" pitchFamily="34" charset="0"/>
                          <a:ea typeface="Times New Roman" panose="02020603050405020304" pitchFamily="18" charset="0"/>
                          <a:cs typeface="Arial" panose="020B0604020202020204" pitchFamily="34" charset="0"/>
                        </a:rPr>
                        <a:t>di adesione al livello 1 e 2</a:t>
                      </a:r>
                      <a:endParaRPr lang="it-IT" sz="1600" b="1"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it-IT" sz="1600" dirty="0" smtClean="0">
                          <a:effectLst/>
                          <a:latin typeface="Arial" panose="020B0604020202020204" pitchFamily="34" charset="0"/>
                          <a:ea typeface="Arial" panose="020B0604020202020204" pitchFamily="34" charset="0"/>
                          <a:cs typeface="Arial" panose="020B0604020202020204" pitchFamily="34" charset="0"/>
                        </a:rPr>
                        <a:t>Non</a:t>
                      </a:r>
                      <a:r>
                        <a:rPr lang="it-IT" sz="1600" baseline="0" dirty="0" smtClean="0">
                          <a:effectLst/>
                          <a:latin typeface="Arial" panose="020B0604020202020204" pitchFamily="34" charset="0"/>
                          <a:ea typeface="Arial" panose="020B0604020202020204" pitchFamily="34" charset="0"/>
                          <a:cs typeface="Arial" panose="020B0604020202020204" pitchFamily="34" charset="0"/>
                        </a:rPr>
                        <a:t> cumulabilità </a:t>
                      </a:r>
                      <a:r>
                        <a:rPr lang="it-IT" sz="1600" u="sng" baseline="0" dirty="0" smtClean="0">
                          <a:effectLst/>
                          <a:latin typeface="Arial" panose="020B0604020202020204" pitchFamily="34" charset="0"/>
                          <a:ea typeface="Arial" panose="020B0604020202020204" pitchFamily="34" charset="0"/>
                          <a:cs typeface="Arial" panose="020B0604020202020204" pitchFamily="34" charset="0"/>
                        </a:rPr>
                        <a:t>per lo stesso animale </a:t>
                      </a:r>
                      <a:r>
                        <a:rPr lang="it-IT" sz="1600" baseline="0" dirty="0" smtClean="0">
                          <a:effectLst/>
                          <a:latin typeface="Arial" panose="020B0604020202020204" pitchFamily="34" charset="0"/>
                          <a:ea typeface="Arial" panose="020B0604020202020204" pitchFamily="34" charset="0"/>
                          <a:cs typeface="Arial" panose="020B0604020202020204" pitchFamily="34" charset="0"/>
                        </a:rPr>
                        <a:t>dei contributi per il livello 1° e il livello 2° dell’eco schema: è fondamentale evitare il doppio finanziamento per lo stesso animale;</a:t>
                      </a:r>
                    </a:p>
                    <a:p>
                      <a:pPr>
                        <a:lnSpc>
                          <a:spcPct val="100000"/>
                        </a:lnSpc>
                      </a:pPr>
                      <a:r>
                        <a:rPr lang="it-IT" sz="1600" dirty="0" smtClean="0">
                          <a:effectLst/>
                          <a:latin typeface="Arial" panose="020B0604020202020204" pitchFamily="34" charset="0"/>
                          <a:ea typeface="Arial" panose="020B0604020202020204" pitchFamily="34" charset="0"/>
                          <a:cs typeface="Arial" panose="020B0604020202020204" pitchFamily="34" charset="0"/>
                        </a:rPr>
                        <a:t>Se un allevatore possiede un </a:t>
                      </a:r>
                      <a:r>
                        <a:rPr lang="it-IT" sz="1600" u="sng" dirty="0" smtClean="0">
                          <a:effectLst/>
                          <a:latin typeface="Arial" panose="020B0604020202020204" pitchFamily="34" charset="0"/>
                          <a:ea typeface="Arial" panose="020B0604020202020204" pitchFamily="34" charset="0"/>
                          <a:cs typeface="Arial" panose="020B0604020202020204" pitchFamily="34" charset="0"/>
                        </a:rPr>
                        <a:t>doppio allevamento</a:t>
                      </a:r>
                      <a:r>
                        <a:rPr lang="it-IT" sz="1600" u="sng" baseline="0" dirty="0" smtClean="0">
                          <a:effectLst/>
                          <a:latin typeface="Arial" panose="020B0604020202020204" pitchFamily="34" charset="0"/>
                          <a:ea typeface="Arial" panose="020B0604020202020204" pitchFamily="34" charset="0"/>
                          <a:cs typeface="Arial" panose="020B0604020202020204" pitchFamily="34" charset="0"/>
                        </a:rPr>
                        <a:t> </a:t>
                      </a:r>
                      <a:r>
                        <a:rPr lang="it-IT" sz="1600" baseline="0" dirty="0" smtClean="0">
                          <a:effectLst/>
                          <a:latin typeface="Arial" panose="020B0604020202020204" pitchFamily="34" charset="0"/>
                          <a:ea typeface="Arial" panose="020B0604020202020204" pitchFamily="34" charset="0"/>
                          <a:cs typeface="Arial" panose="020B0604020202020204" pitchFamily="34" charset="0"/>
                        </a:rPr>
                        <a:t>(</a:t>
                      </a:r>
                      <a:r>
                        <a:rPr lang="it-IT" sz="1600" dirty="0" smtClean="0">
                          <a:effectLst/>
                          <a:latin typeface="Arial" panose="020B0604020202020204" pitchFamily="34" charset="0"/>
                          <a:ea typeface="Arial" panose="020B0604020202020204" pitchFamily="34" charset="0"/>
                          <a:cs typeface="Arial" panose="020B0604020202020204" pitchFamily="34" charset="0"/>
                        </a:rPr>
                        <a:t>sono attive due distinte stalle di </a:t>
                      </a:r>
                      <a:r>
                        <a:rPr lang="it-IT" sz="1600" dirty="0" smtClean="0">
                          <a:effectLst/>
                          <a:latin typeface="Arial" panose="020B0604020202020204" pitchFamily="34" charset="0"/>
                          <a:ea typeface="Arial" panose="020B0604020202020204" pitchFamily="34" charset="0"/>
                          <a:cs typeface="Arial" panose="020B0604020202020204" pitchFamily="34" charset="0"/>
                        </a:rPr>
                        <a:t>bovini)</a:t>
                      </a:r>
                      <a:r>
                        <a:rPr lang="it-IT" sz="1600" baseline="0" dirty="0" smtClean="0">
                          <a:effectLst/>
                          <a:latin typeface="Arial" panose="020B0604020202020204" pitchFamily="34" charset="0"/>
                          <a:ea typeface="Arial" panose="020B0604020202020204" pitchFamily="34" charset="0"/>
                          <a:cs typeface="Arial" panose="020B0604020202020204" pitchFamily="34" charset="0"/>
                        </a:rPr>
                        <a:t> </a:t>
                      </a:r>
                      <a:r>
                        <a:rPr lang="it-IT" sz="1600" dirty="0" smtClean="0">
                          <a:effectLst/>
                          <a:latin typeface="Arial" panose="020B0604020202020204" pitchFamily="34" charset="0"/>
                          <a:ea typeface="Arial" panose="020B0604020202020204" pitchFamily="34" charset="0"/>
                          <a:cs typeface="Arial" panose="020B0604020202020204" pitchFamily="34" charset="0"/>
                        </a:rPr>
                        <a:t> </a:t>
                      </a:r>
                      <a:r>
                        <a:rPr lang="it-IT" sz="1600" dirty="0" smtClean="0">
                          <a:effectLst/>
                          <a:latin typeface="Arial" panose="020B0604020202020204" pitchFamily="34" charset="0"/>
                          <a:ea typeface="Arial" panose="020B0604020202020204" pitchFamily="34" charset="0"/>
                          <a:cs typeface="Arial" panose="020B0604020202020204" pitchFamily="34" charset="0"/>
                        </a:rPr>
                        <a:t>con la prima può chiedere l’adesione al livello 1 e con la seconda può accedere al livello 2;</a:t>
                      </a:r>
                    </a:p>
                    <a:p>
                      <a:pPr>
                        <a:lnSpc>
                          <a:spcPct val="100000"/>
                        </a:lnSpc>
                      </a:pPr>
                      <a:r>
                        <a:rPr lang="it-IT" sz="1600" dirty="0" smtClean="0">
                          <a:effectLst/>
                          <a:latin typeface="Arial" panose="020B0604020202020204" pitchFamily="34" charset="0"/>
                          <a:ea typeface="Arial" panose="020B0604020202020204" pitchFamily="34" charset="0"/>
                          <a:cs typeface="Arial" panose="020B0604020202020204" pitchFamily="34" charset="0"/>
                        </a:rPr>
                        <a:t>Se un agricoltore alleva </a:t>
                      </a:r>
                      <a:r>
                        <a:rPr lang="it-IT" sz="1600" u="sng" dirty="0" smtClean="0">
                          <a:effectLst/>
                          <a:latin typeface="Arial" panose="020B0604020202020204" pitchFamily="34" charset="0"/>
                          <a:ea typeface="Arial" panose="020B0604020202020204" pitchFamily="34" charset="0"/>
                          <a:cs typeface="Arial" panose="020B0604020202020204" pitchFamily="34" charset="0"/>
                        </a:rPr>
                        <a:t>due diverse specie di animali </a:t>
                      </a:r>
                      <a:r>
                        <a:rPr lang="it-IT" sz="1600" dirty="0" smtClean="0">
                          <a:effectLst/>
                          <a:latin typeface="Arial" panose="020B0604020202020204" pitchFamily="34" charset="0"/>
                          <a:ea typeface="Arial" panose="020B0604020202020204" pitchFamily="34" charset="0"/>
                          <a:cs typeface="Arial" panose="020B0604020202020204" pitchFamily="34" charset="0"/>
                        </a:rPr>
                        <a:t>(ad esempio ovini e bovini), può aderire al livello 1 con l’allevamento degli ovini ed al livello 2 con quello dei bovini;</a:t>
                      </a:r>
                    </a:p>
                    <a:p>
                      <a:pPr>
                        <a:lnSpc>
                          <a:spcPct val="100000"/>
                        </a:lnSpc>
                      </a:pPr>
                      <a:r>
                        <a:rPr lang="it-IT" sz="1600" dirty="0" smtClean="0">
                          <a:effectLst/>
                          <a:latin typeface="Arial" panose="020B0604020202020204" pitchFamily="34" charset="0"/>
                          <a:ea typeface="Arial" panose="020B0604020202020204" pitchFamily="34" charset="0"/>
                          <a:cs typeface="Arial" panose="020B0604020202020204" pitchFamily="34" charset="0"/>
                        </a:rPr>
                        <a:t>Se</a:t>
                      </a:r>
                      <a:r>
                        <a:rPr lang="it-IT" sz="1600" baseline="0" dirty="0" smtClean="0">
                          <a:effectLst/>
                          <a:latin typeface="Arial" panose="020B0604020202020204" pitchFamily="34" charset="0"/>
                          <a:ea typeface="Arial" panose="020B0604020202020204" pitchFamily="34" charset="0"/>
                          <a:cs typeface="Arial" panose="020B0604020202020204" pitchFamily="34" charset="0"/>
                        </a:rPr>
                        <a:t> </a:t>
                      </a:r>
                      <a:r>
                        <a:rPr lang="it-IT" sz="1600" dirty="0" smtClean="0">
                          <a:effectLst/>
                          <a:latin typeface="Arial" panose="020B0604020202020204" pitchFamily="34" charset="0"/>
                          <a:ea typeface="Arial" panose="020B0604020202020204" pitchFamily="34" charset="0"/>
                          <a:cs typeface="Arial" panose="020B0604020202020204" pitchFamily="34" charset="0"/>
                        </a:rPr>
                        <a:t>un allevatore detiene la </a:t>
                      </a:r>
                      <a:r>
                        <a:rPr lang="it-IT" sz="1600" u="sng" dirty="0" smtClean="0">
                          <a:effectLst/>
                          <a:latin typeface="Arial" panose="020B0604020202020204" pitchFamily="34" charset="0"/>
                          <a:ea typeface="Arial" panose="020B0604020202020204" pitchFamily="34" charset="0"/>
                          <a:cs typeface="Arial" panose="020B0604020202020204" pitchFamily="34" charset="0"/>
                        </a:rPr>
                        <a:t>stessa specie </a:t>
                      </a:r>
                      <a:r>
                        <a:rPr lang="it-IT" sz="1600" dirty="0" smtClean="0">
                          <a:effectLst/>
                          <a:latin typeface="Arial" panose="020B0604020202020204" pitchFamily="34" charset="0"/>
                          <a:ea typeface="Arial" panose="020B0604020202020204" pitchFamily="34" charset="0"/>
                          <a:cs typeface="Arial" panose="020B0604020202020204" pitchFamily="34" charset="0"/>
                        </a:rPr>
                        <a:t>(ad esempio i bovini), ma </a:t>
                      </a:r>
                      <a:r>
                        <a:rPr lang="it-IT" sz="1600" u="sng" dirty="0" smtClean="0">
                          <a:effectLst/>
                          <a:latin typeface="Arial" panose="020B0604020202020204" pitchFamily="34" charset="0"/>
                          <a:ea typeface="Arial" panose="020B0604020202020204" pitchFamily="34" charset="0"/>
                          <a:cs typeface="Arial" panose="020B0604020202020204" pitchFamily="34" charset="0"/>
                        </a:rPr>
                        <a:t>con due diversi orientamenti produttiv</a:t>
                      </a:r>
                      <a:r>
                        <a:rPr lang="it-IT" sz="1600" dirty="0" smtClean="0">
                          <a:effectLst/>
                          <a:latin typeface="Arial" panose="020B0604020202020204" pitchFamily="34" charset="0"/>
                          <a:ea typeface="Arial" panose="020B0604020202020204" pitchFamily="34" charset="0"/>
                          <a:cs typeface="Arial" panose="020B0604020202020204" pitchFamily="34" charset="0"/>
                        </a:rPr>
                        <a:t>i (ad esempio da latte e da carne), può aderire al livello 1 con gli animali specializzati nella produzione di latte e al livello 2 con quelli destinati alla produzione di carne;</a:t>
                      </a:r>
                    </a:p>
                    <a:p>
                      <a:pPr>
                        <a:lnSpc>
                          <a:spcPct val="100000"/>
                        </a:lnSpc>
                      </a:pPr>
                      <a:r>
                        <a:rPr lang="it-IT" sz="1600" dirty="0" smtClean="0">
                          <a:effectLst/>
                          <a:latin typeface="Arial" panose="020B0604020202020204" pitchFamily="34" charset="0"/>
                          <a:ea typeface="Arial" panose="020B0604020202020204" pitchFamily="34" charset="0"/>
                          <a:cs typeface="Arial" panose="020B0604020202020204" pitchFamily="34" charset="0"/>
                        </a:rPr>
                        <a:t>Se un allevatore segue un determinato orientamento produttivo (ad esempio bovini da carne) può distribuire la </a:t>
                      </a:r>
                      <a:r>
                        <a:rPr lang="it-IT" sz="1600" u="sng" dirty="0" smtClean="0">
                          <a:effectLst/>
                          <a:latin typeface="Arial" panose="020B0604020202020204" pitchFamily="34" charset="0"/>
                          <a:ea typeface="Arial" panose="020B0604020202020204" pitchFamily="34" charset="0"/>
                          <a:cs typeface="Arial" panose="020B0604020202020204" pitchFamily="34" charset="0"/>
                        </a:rPr>
                        <a:t>propria mandria su due gruppi</a:t>
                      </a:r>
                      <a:r>
                        <a:rPr lang="it-IT" sz="1600" dirty="0" smtClean="0">
                          <a:effectLst/>
                          <a:latin typeface="Arial" panose="020B0604020202020204" pitchFamily="34" charset="0"/>
                          <a:ea typeface="Arial" panose="020B0604020202020204" pitchFamily="34" charset="0"/>
                          <a:cs typeface="Arial" panose="020B0604020202020204" pitchFamily="34" charset="0"/>
                        </a:rPr>
                        <a:t>, di cui il primo con adesione al livello 1 ed il secondo con adesione al livello 2. </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00798113"/>
                  </a:ext>
                </a:extLst>
              </a:tr>
            </a:tbl>
          </a:graphicData>
        </a:graphic>
      </p:graphicFrame>
      <p:sp>
        <p:nvSpPr>
          <p:cNvPr id="7" name="CasellaDiTesto 6">
            <a:extLst>
              <a:ext uri="{FF2B5EF4-FFF2-40B4-BE49-F238E27FC236}">
                <a16:creationId xmlns:a16="http://schemas.microsoft.com/office/drawing/2014/main" id="{3B5670DA-75AA-2553-92F4-BF91C066F04F}"/>
              </a:ext>
            </a:extLst>
          </p:cNvPr>
          <p:cNvSpPr txBox="1"/>
          <p:nvPr/>
        </p:nvSpPr>
        <p:spPr>
          <a:xfrm>
            <a:off x="634357" y="916558"/>
            <a:ext cx="11302645" cy="687881"/>
          </a:xfrm>
          <a:prstGeom prst="rect">
            <a:avLst/>
          </a:prstGeom>
          <a:noFill/>
        </p:spPr>
        <p:txBody>
          <a:bodyPr wrap="square" rtlCol="0">
            <a:spAutoFit/>
          </a:bodyPr>
          <a:lstStyle/>
          <a:p>
            <a:pPr algn="just">
              <a:lnSpc>
                <a:spcPct val="115000"/>
              </a:lnSpc>
            </a:pPr>
            <a:r>
              <a:rPr lang="it-IT" sz="1800" b="1" dirty="0">
                <a:effectLst/>
                <a:latin typeface="Times New Roman" panose="02020603050405020304" pitchFamily="18" charset="0"/>
                <a:ea typeface="Times New Roman" panose="02020603050405020304" pitchFamily="18" charset="0"/>
              </a:rPr>
              <a:t>Circolare AGEA n. 31369 del 28 aprile 2023 - Coordinamento sulla disciplina dell’eco-schema 1</a:t>
            </a:r>
            <a:r>
              <a:rPr lang="it-IT" sz="1800" dirty="0">
                <a:effectLst/>
                <a:latin typeface="Times New Roman" panose="02020603050405020304" pitchFamily="18" charset="0"/>
                <a:ea typeface="Times New Roman" panose="02020603050405020304" pitchFamily="18" charset="0"/>
              </a:rPr>
              <a:t>.</a:t>
            </a:r>
            <a:endParaRPr lang="it-IT" sz="1800" dirty="0">
              <a:effectLst/>
              <a:latin typeface="Arial" panose="020B0604020202020204" pitchFamily="34" charset="0"/>
              <a:ea typeface="Arial" panose="020B0604020202020204" pitchFamily="34" charset="0"/>
            </a:endParaRPr>
          </a:p>
          <a:p>
            <a:endParaRPr lang="it-IT" dirty="0"/>
          </a:p>
        </p:txBody>
      </p:sp>
    </p:spTree>
    <p:extLst>
      <p:ext uri="{BB962C8B-B14F-4D97-AF65-F5344CB8AC3E}">
        <p14:creationId xmlns:p14="http://schemas.microsoft.com/office/powerpoint/2010/main" val="562200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4">
            <a:extLst>
              <a:ext uri="{FF2B5EF4-FFF2-40B4-BE49-F238E27FC236}">
                <a16:creationId xmlns:a16="http://schemas.microsoft.com/office/drawing/2014/main" id="{FBBE6063-E47E-1770-F770-233E37A8D097}"/>
              </a:ext>
            </a:extLst>
          </p:cNvPr>
          <p:cNvSpPr>
            <a:spLocks noChangeArrowheads="1"/>
          </p:cNvSpPr>
          <p:nvPr/>
        </p:nvSpPr>
        <p:spPr bwMode="auto">
          <a:xfrm>
            <a:off x="587233" y="331783"/>
            <a:ext cx="110505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L’</a:t>
            </a:r>
            <a:r>
              <a:rPr lang="it-IT" altLang="it-IT" sz="3200"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Eco-schema 1 </a:t>
            </a: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per la zootecnica. </a:t>
            </a:r>
            <a:r>
              <a:rPr lang="it-IT" altLang="it-IT" sz="3200" b="1" dirty="0">
                <a:solidFill>
                  <a:srgbClr val="002060"/>
                </a:solidFill>
                <a:highlight>
                  <a:srgbClr val="FFFF00"/>
                </a:highlight>
                <a:latin typeface="Arial" panose="020B0604020202020204" pitchFamily="34" charset="0"/>
                <a:ea typeface="Tahoma" panose="020B0604030504040204" pitchFamily="34" charset="0"/>
                <a:cs typeface="Arial" panose="020B0604020202020204" pitchFamily="34" charset="0"/>
              </a:rPr>
              <a:t>Aggiornamenti </a:t>
            </a:r>
            <a:r>
              <a:rPr lang="it-IT" altLang="it-IT" sz="3200" b="1" dirty="0" smtClean="0">
                <a:solidFill>
                  <a:srgbClr val="002060"/>
                </a:solidFill>
                <a:highlight>
                  <a:srgbClr val="FFFF00"/>
                </a:highlight>
                <a:latin typeface="Arial" panose="020B0604020202020204" pitchFamily="34" charset="0"/>
                <a:ea typeface="Tahoma" panose="020B0604030504040204" pitchFamily="34" charset="0"/>
                <a:cs typeface="Arial" panose="020B0604020202020204" pitchFamily="34" charset="0"/>
              </a:rPr>
              <a:t>1/5 </a:t>
            </a:r>
            <a:endPar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4" name="Rettangolo con angoli arrotondati in diagonale 24">
            <a:extLst>
              <a:ext uri="{FF2B5EF4-FFF2-40B4-BE49-F238E27FC236}">
                <a16:creationId xmlns:a16="http://schemas.microsoft.com/office/drawing/2014/main" id="{A93C24F3-2028-AF61-1DCF-5DC5B272AB0F}"/>
              </a:ext>
            </a:extLst>
          </p:cNvPr>
          <p:cNvSpPr/>
          <p:nvPr/>
        </p:nvSpPr>
        <p:spPr>
          <a:xfrm>
            <a:off x="10501313" y="39688"/>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graphicFrame>
        <p:nvGraphicFramePr>
          <p:cNvPr id="6" name="Tabella 5">
            <a:extLst>
              <a:ext uri="{FF2B5EF4-FFF2-40B4-BE49-F238E27FC236}">
                <a16:creationId xmlns:a16="http://schemas.microsoft.com/office/drawing/2014/main" id="{823C7D3C-5366-7D7D-8227-6E0A0D1BEE1A}"/>
              </a:ext>
            </a:extLst>
          </p:cNvPr>
          <p:cNvGraphicFramePr>
            <a:graphicFrameLocks noGrp="1"/>
          </p:cNvGraphicFramePr>
          <p:nvPr>
            <p:extLst>
              <p:ext uri="{D42A27DB-BD31-4B8C-83A1-F6EECF244321}">
                <p14:modId xmlns:p14="http://schemas.microsoft.com/office/powerpoint/2010/main" val="3851936515"/>
              </p:ext>
            </p:extLst>
          </p:nvPr>
        </p:nvGraphicFramePr>
        <p:xfrm>
          <a:off x="391366" y="1375916"/>
          <a:ext cx="11442320" cy="3899304"/>
        </p:xfrm>
        <a:graphic>
          <a:graphicData uri="http://schemas.openxmlformats.org/drawingml/2006/table">
            <a:tbl>
              <a:tblPr/>
              <a:tblGrid>
                <a:gridCol w="3608505">
                  <a:extLst>
                    <a:ext uri="{9D8B030D-6E8A-4147-A177-3AD203B41FA5}">
                      <a16:colId xmlns:a16="http://schemas.microsoft.com/office/drawing/2014/main" val="3555854441"/>
                    </a:ext>
                  </a:extLst>
                </a:gridCol>
                <a:gridCol w="7833815">
                  <a:extLst>
                    <a:ext uri="{9D8B030D-6E8A-4147-A177-3AD203B41FA5}">
                      <a16:colId xmlns:a16="http://schemas.microsoft.com/office/drawing/2014/main" val="3729154187"/>
                    </a:ext>
                  </a:extLst>
                </a:gridCol>
              </a:tblGrid>
              <a:tr h="0">
                <a:tc>
                  <a:txBody>
                    <a:bodyPr/>
                    <a:lstStyle/>
                    <a:p>
                      <a:pPr algn="ct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Argomento</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Contenuto</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872851446"/>
                  </a:ext>
                </a:extLst>
              </a:tr>
              <a:tr h="0">
                <a:tc>
                  <a:txBody>
                    <a:bodyPr/>
                    <a:lstStyle/>
                    <a:p>
                      <a:pP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Livello 1: riduzione farmaco veterinario con passaggio sotto la mediana provenendo dal terzo quartile</a:t>
                      </a:r>
                      <a:endParaRPr lang="it-IT" sz="1600" b="1"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it-IT" sz="1600" dirty="0">
                          <a:effectLst/>
                          <a:latin typeface="Arial" panose="020B0604020202020204" pitchFamily="34" charset="0"/>
                          <a:ea typeface="Times New Roman" panose="02020603050405020304" pitchFamily="18" charset="0"/>
                          <a:cs typeface="Arial" panose="020B0604020202020204" pitchFamily="34" charset="0"/>
                        </a:rPr>
                        <a:t>Sono ammissibili ai contributi gli allevamenti che passano sotto la mediana </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regionale (provenendo </a:t>
                      </a:r>
                      <a:r>
                        <a:rPr lang="it-IT" sz="1600" dirty="0">
                          <a:effectLst/>
                          <a:latin typeface="Arial" panose="020B0604020202020204" pitchFamily="34" charset="0"/>
                          <a:ea typeface="Times New Roman" panose="02020603050405020304" pitchFamily="18" charset="0"/>
                          <a:cs typeface="Arial" panose="020B0604020202020204" pitchFamily="34" charset="0"/>
                        </a:rPr>
                        <a:t>dal terzo </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quartile), </a:t>
                      </a:r>
                      <a:r>
                        <a:rPr lang="it-IT" sz="1600" dirty="0">
                          <a:effectLst/>
                          <a:latin typeface="Arial" panose="020B0604020202020204" pitchFamily="34" charset="0"/>
                          <a:ea typeface="Times New Roman" panose="02020603050405020304" pitchFamily="18" charset="0"/>
                          <a:cs typeface="Arial" panose="020B0604020202020204" pitchFamily="34" charset="0"/>
                        </a:rPr>
                        <a:t>a prescindere dalla riduzione percentuale del farmaco che è stata registrata</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99075078"/>
                  </a:ext>
                </a:extLst>
              </a:tr>
              <a:tr h="0">
                <a:tc>
                  <a:txBody>
                    <a:bodyPr/>
                    <a:lstStyle/>
                    <a:p>
                      <a:pP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Livello 1: deroga 2023 per verifica rispetto dell’impegno</a:t>
                      </a:r>
                      <a:endParaRPr lang="it-IT" sz="1600" b="1"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it-IT" sz="1600" dirty="0" smtClean="0">
                          <a:effectLst/>
                          <a:latin typeface="Arial" panose="020B0604020202020204" pitchFamily="34" charset="0"/>
                          <a:ea typeface="Times New Roman" panose="02020603050405020304" pitchFamily="18" charset="0"/>
                          <a:cs typeface="Arial" panose="020B0604020202020204" pitchFamily="34" charset="0"/>
                        </a:rPr>
                        <a:t>Il rispetto dell’impegno è verificato con riferimento a ciascun orientamento produttivo (ad esempio ovini da latte) e categoria (ad esempio agnelle e pecore). Per l’anno 2023 il rispetto dell’impegno è verificato con riferimento a ciascun orientamento produttivo;</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72066437"/>
                  </a:ext>
                </a:extLst>
              </a:tr>
              <a:tr h="0">
                <a:tc>
                  <a:txBody>
                    <a:bodyPr/>
                    <a:lstStyle/>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r>
                        <a:rPr lang="it-IT" sz="1600" b="1" dirty="0" smtClean="0">
                          <a:effectLst/>
                          <a:latin typeface="Arial" panose="020B0604020202020204" pitchFamily="34" charset="0"/>
                          <a:ea typeface="Times New Roman" panose="02020603050405020304" pitchFamily="18" charset="0"/>
                          <a:cs typeface="Arial" panose="020B0604020202020204" pitchFamily="34" charset="0"/>
                        </a:rPr>
                        <a:t>Livello </a:t>
                      </a:r>
                      <a:r>
                        <a:rPr lang="it-IT" sz="1600" b="1" dirty="0">
                          <a:effectLst/>
                          <a:latin typeface="Arial" panose="020B0604020202020204" pitchFamily="34" charset="0"/>
                          <a:ea typeface="Times New Roman" panose="02020603050405020304" pitchFamily="18" charset="0"/>
                          <a:cs typeface="Arial" panose="020B0604020202020204" pitchFamily="34" charset="0"/>
                        </a:rPr>
                        <a:t>1: attenzione alla scadenza del 31 dicembre</a:t>
                      </a:r>
                      <a:endParaRPr lang="it-IT" sz="1600" b="1"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it-IT" sz="1600" dirty="0" smtClean="0">
                          <a:effectLst/>
                          <a:latin typeface="Arial" panose="020B0604020202020204" pitchFamily="34" charset="0"/>
                          <a:ea typeface="Arial" panose="020B0604020202020204" pitchFamily="34" charset="0"/>
                          <a:cs typeface="Arial" panose="020B0604020202020204" pitchFamily="34" charset="0"/>
                        </a:rPr>
                        <a:t>Per verificare il rispetto dell’impegno è necessario avere a disposizione dati reali, corretti e aggiornati sul consumo di antibiotici, così come risulta dalla ricetta elettronica e sulla consistenza aziendale di capi. </a:t>
                      </a:r>
                    </a:p>
                    <a:p>
                      <a:pPr algn="just">
                        <a:lnSpc>
                          <a:spcPct val="100000"/>
                        </a:lnSpc>
                      </a:pPr>
                      <a:r>
                        <a:rPr lang="it-IT" sz="1600" dirty="0" smtClean="0">
                          <a:effectLst/>
                          <a:latin typeface="Arial" panose="020B0604020202020204" pitchFamily="34" charset="0"/>
                          <a:ea typeface="Arial" panose="020B0604020202020204" pitchFamily="34" charset="0"/>
                          <a:cs typeface="Arial" panose="020B0604020202020204" pitchFamily="34" charset="0"/>
                        </a:rPr>
                        <a:t>E’ fondamentale che alla data del </a:t>
                      </a:r>
                      <a:r>
                        <a:rPr lang="it-IT" sz="1600" b="1" dirty="0" smtClean="0">
                          <a:effectLst/>
                          <a:latin typeface="Arial" panose="020B0604020202020204" pitchFamily="34" charset="0"/>
                          <a:ea typeface="Arial" panose="020B0604020202020204" pitchFamily="34" charset="0"/>
                          <a:cs typeface="Arial" panose="020B0604020202020204" pitchFamily="34" charset="0"/>
                        </a:rPr>
                        <a:t>31 dicembre di ciascun anno</a:t>
                      </a:r>
                      <a:r>
                        <a:rPr lang="it-IT" sz="1600" dirty="0" smtClean="0">
                          <a:effectLst/>
                          <a:latin typeface="Arial" panose="020B0604020202020204" pitchFamily="34" charset="0"/>
                          <a:ea typeface="Arial" panose="020B0604020202020204" pitchFamily="34" charset="0"/>
                          <a:cs typeface="Arial" panose="020B0604020202020204" pitchFamily="34" charset="0"/>
                        </a:rPr>
                        <a:t>, gli agricoltori provvedano ad eseguire le opportune correzioni e aggiornamenti delle informazioni contenute in BDN e nel registro dei trattamenti.</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2029818"/>
                  </a:ext>
                </a:extLst>
              </a:tr>
            </a:tbl>
          </a:graphicData>
        </a:graphic>
      </p:graphicFrame>
      <p:sp>
        <p:nvSpPr>
          <p:cNvPr id="7" name="CasellaDiTesto 6">
            <a:extLst>
              <a:ext uri="{FF2B5EF4-FFF2-40B4-BE49-F238E27FC236}">
                <a16:creationId xmlns:a16="http://schemas.microsoft.com/office/drawing/2014/main" id="{3B5670DA-75AA-2553-92F4-BF91C066F04F}"/>
              </a:ext>
            </a:extLst>
          </p:cNvPr>
          <p:cNvSpPr txBox="1"/>
          <p:nvPr/>
        </p:nvSpPr>
        <p:spPr>
          <a:xfrm>
            <a:off x="634357" y="916558"/>
            <a:ext cx="11302645" cy="687881"/>
          </a:xfrm>
          <a:prstGeom prst="rect">
            <a:avLst/>
          </a:prstGeom>
          <a:noFill/>
        </p:spPr>
        <p:txBody>
          <a:bodyPr wrap="square" rtlCol="0">
            <a:spAutoFit/>
          </a:bodyPr>
          <a:lstStyle/>
          <a:p>
            <a:pPr algn="just">
              <a:lnSpc>
                <a:spcPct val="115000"/>
              </a:lnSpc>
            </a:pPr>
            <a:r>
              <a:rPr lang="it-IT" sz="1800" b="1" dirty="0">
                <a:effectLst/>
                <a:latin typeface="Times New Roman" panose="02020603050405020304" pitchFamily="18" charset="0"/>
                <a:ea typeface="Times New Roman" panose="02020603050405020304" pitchFamily="18" charset="0"/>
              </a:rPr>
              <a:t>Circolare AGEA n. 31369 del 28 aprile 2023 - Coordinamento sulla disciplina dell’eco-schema 1</a:t>
            </a:r>
            <a:r>
              <a:rPr lang="it-IT" sz="1800" dirty="0">
                <a:effectLst/>
                <a:latin typeface="Times New Roman" panose="02020603050405020304" pitchFamily="18" charset="0"/>
                <a:ea typeface="Times New Roman" panose="02020603050405020304" pitchFamily="18" charset="0"/>
              </a:rPr>
              <a:t>.</a:t>
            </a:r>
            <a:endParaRPr lang="it-IT" sz="1800" dirty="0">
              <a:effectLst/>
              <a:latin typeface="Arial" panose="020B0604020202020204" pitchFamily="34" charset="0"/>
              <a:ea typeface="Arial" panose="020B0604020202020204" pitchFamily="34" charset="0"/>
            </a:endParaRPr>
          </a:p>
          <a:p>
            <a:endParaRPr lang="it-IT" dirty="0"/>
          </a:p>
        </p:txBody>
      </p:sp>
    </p:spTree>
    <p:extLst>
      <p:ext uri="{BB962C8B-B14F-4D97-AF65-F5344CB8AC3E}">
        <p14:creationId xmlns:p14="http://schemas.microsoft.com/office/powerpoint/2010/main" val="241281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4">
            <a:extLst>
              <a:ext uri="{FF2B5EF4-FFF2-40B4-BE49-F238E27FC236}">
                <a16:creationId xmlns:a16="http://schemas.microsoft.com/office/drawing/2014/main" id="{FBBE6063-E47E-1770-F770-233E37A8D097}"/>
              </a:ext>
            </a:extLst>
          </p:cNvPr>
          <p:cNvSpPr>
            <a:spLocks noChangeArrowheads="1"/>
          </p:cNvSpPr>
          <p:nvPr/>
        </p:nvSpPr>
        <p:spPr bwMode="auto">
          <a:xfrm>
            <a:off x="587233" y="331783"/>
            <a:ext cx="110505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L’</a:t>
            </a:r>
            <a:r>
              <a:rPr lang="it-IT" altLang="it-IT" sz="3200"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Eco-schema 1 </a:t>
            </a: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per la zootecnica. </a:t>
            </a:r>
            <a:r>
              <a:rPr lang="it-IT" altLang="it-IT" sz="3200" b="1" dirty="0">
                <a:solidFill>
                  <a:srgbClr val="002060"/>
                </a:solidFill>
                <a:highlight>
                  <a:srgbClr val="FFFF00"/>
                </a:highlight>
                <a:latin typeface="Arial" panose="020B0604020202020204" pitchFamily="34" charset="0"/>
                <a:ea typeface="Tahoma" panose="020B0604030504040204" pitchFamily="34" charset="0"/>
                <a:cs typeface="Arial" panose="020B0604020202020204" pitchFamily="34" charset="0"/>
              </a:rPr>
              <a:t>Aggiornamenti </a:t>
            </a:r>
            <a:r>
              <a:rPr lang="it-IT" altLang="it-IT" sz="3200" b="1" dirty="0" smtClean="0">
                <a:solidFill>
                  <a:srgbClr val="002060"/>
                </a:solidFill>
                <a:highlight>
                  <a:srgbClr val="FFFF00"/>
                </a:highlight>
                <a:latin typeface="Arial" panose="020B0604020202020204" pitchFamily="34" charset="0"/>
                <a:ea typeface="Tahoma" panose="020B0604030504040204" pitchFamily="34" charset="0"/>
                <a:cs typeface="Arial" panose="020B0604020202020204" pitchFamily="34" charset="0"/>
              </a:rPr>
              <a:t>1/6 </a:t>
            </a:r>
            <a:endPar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4" name="Rettangolo con angoli arrotondati in diagonale 24">
            <a:extLst>
              <a:ext uri="{FF2B5EF4-FFF2-40B4-BE49-F238E27FC236}">
                <a16:creationId xmlns:a16="http://schemas.microsoft.com/office/drawing/2014/main" id="{A93C24F3-2028-AF61-1DCF-5DC5B272AB0F}"/>
              </a:ext>
            </a:extLst>
          </p:cNvPr>
          <p:cNvSpPr/>
          <p:nvPr/>
        </p:nvSpPr>
        <p:spPr>
          <a:xfrm>
            <a:off x="10501313" y="39688"/>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graphicFrame>
        <p:nvGraphicFramePr>
          <p:cNvPr id="6" name="Tabella 5">
            <a:extLst>
              <a:ext uri="{FF2B5EF4-FFF2-40B4-BE49-F238E27FC236}">
                <a16:creationId xmlns:a16="http://schemas.microsoft.com/office/drawing/2014/main" id="{823C7D3C-5366-7D7D-8227-6E0A0D1BEE1A}"/>
              </a:ext>
            </a:extLst>
          </p:cNvPr>
          <p:cNvGraphicFramePr>
            <a:graphicFrameLocks noGrp="1"/>
          </p:cNvGraphicFramePr>
          <p:nvPr>
            <p:extLst>
              <p:ext uri="{D42A27DB-BD31-4B8C-83A1-F6EECF244321}">
                <p14:modId xmlns:p14="http://schemas.microsoft.com/office/powerpoint/2010/main" val="2302994659"/>
              </p:ext>
            </p:extLst>
          </p:nvPr>
        </p:nvGraphicFramePr>
        <p:xfrm>
          <a:off x="408119" y="1260498"/>
          <a:ext cx="11408813" cy="4654545"/>
        </p:xfrm>
        <a:graphic>
          <a:graphicData uri="http://schemas.openxmlformats.org/drawingml/2006/table">
            <a:tbl>
              <a:tblPr/>
              <a:tblGrid>
                <a:gridCol w="3574998">
                  <a:extLst>
                    <a:ext uri="{9D8B030D-6E8A-4147-A177-3AD203B41FA5}">
                      <a16:colId xmlns:a16="http://schemas.microsoft.com/office/drawing/2014/main" val="3555854441"/>
                    </a:ext>
                  </a:extLst>
                </a:gridCol>
                <a:gridCol w="7833815">
                  <a:extLst>
                    <a:ext uri="{9D8B030D-6E8A-4147-A177-3AD203B41FA5}">
                      <a16:colId xmlns:a16="http://schemas.microsoft.com/office/drawing/2014/main" val="3729154187"/>
                    </a:ext>
                  </a:extLst>
                </a:gridCol>
              </a:tblGrid>
              <a:tr h="282023">
                <a:tc>
                  <a:txBody>
                    <a:bodyPr/>
                    <a:lstStyle/>
                    <a:p>
                      <a:pPr algn="ct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Argomento</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Contenuto</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872851446"/>
                  </a:ext>
                </a:extLst>
              </a:tr>
              <a:tr h="4350279">
                <a:tc>
                  <a:txBody>
                    <a:bodyPr/>
                    <a:lstStyle/>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r>
                        <a:rPr lang="it-IT" sz="1600" b="1" dirty="0" smtClean="0">
                          <a:effectLst/>
                          <a:latin typeface="Arial" panose="020B0604020202020204" pitchFamily="34" charset="0"/>
                          <a:ea typeface="Times New Roman" panose="02020603050405020304" pitchFamily="18" charset="0"/>
                          <a:cs typeface="Arial" panose="020B0604020202020204" pitchFamily="34" charset="0"/>
                        </a:rPr>
                        <a:t>Livello </a:t>
                      </a:r>
                      <a:r>
                        <a:rPr lang="it-IT" sz="1600" b="1" dirty="0">
                          <a:effectLst/>
                          <a:latin typeface="Arial" panose="020B0604020202020204" pitchFamily="34" charset="0"/>
                          <a:ea typeface="Times New Roman" panose="02020603050405020304" pitchFamily="18" charset="0"/>
                          <a:cs typeface="Arial" panose="020B0604020202020204" pitchFamily="34" charset="0"/>
                        </a:rPr>
                        <a:t>2: deroga 2023 per adesione a sistema certificazione</a:t>
                      </a:r>
                      <a:endParaRPr lang="it-IT" sz="1600" b="1"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it-IT" sz="1600" dirty="0" smtClean="0">
                          <a:effectLst/>
                          <a:latin typeface="Arial" panose="020B0604020202020204" pitchFamily="34" charset="0"/>
                          <a:ea typeface="Times New Roman" panose="02020603050405020304" pitchFamily="18" charset="0"/>
                          <a:cs typeface="Arial" panose="020B0604020202020204" pitchFamily="34" charset="0"/>
                        </a:rPr>
                        <a:t>Per l’anno 2023, l’impegno relativo alla certificazione SQNBA si considera soddisfatto con </a:t>
                      </a:r>
                      <a:r>
                        <a:rPr lang="it-IT" sz="1600" u="sng" dirty="0" smtClean="0">
                          <a:effectLst/>
                          <a:latin typeface="Arial" panose="020B0604020202020204" pitchFamily="34" charset="0"/>
                          <a:ea typeface="Times New Roman" panose="02020603050405020304" pitchFamily="18" charset="0"/>
                          <a:cs typeface="Arial" panose="020B0604020202020204" pitchFamily="34" charset="0"/>
                        </a:rPr>
                        <a:t>la sola richiesta di adesione al sistema</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 da </a:t>
                      </a:r>
                      <a:r>
                        <a:rPr lang="it-IT" sz="1600" u="sng" dirty="0" smtClean="0">
                          <a:effectLst/>
                          <a:latin typeface="Arial" panose="020B0604020202020204" pitchFamily="34" charset="0"/>
                          <a:ea typeface="Times New Roman" panose="02020603050405020304" pitchFamily="18" charset="0"/>
                          <a:cs typeface="Arial" panose="020B0604020202020204" pitchFamily="34" charset="0"/>
                        </a:rPr>
                        <a:t>perfezionare entro la data ultima di presentazione della domanda unica</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 La richiesta di adesione deve essere inserita nella domanda unica e successivamente scatta l’obbligo dell’effettiva adesione presso il competente organismo di certificazione accreditato. Ciò deve verificarsi quando saranno resi disponibili i </a:t>
                      </a:r>
                      <a:r>
                        <a:rPr lang="it-IT" sz="1600" u="sng" dirty="0" smtClean="0">
                          <a:effectLst/>
                          <a:latin typeface="Arial" panose="020B0604020202020204" pitchFamily="34" charset="0"/>
                          <a:ea typeface="Times New Roman" panose="02020603050405020304" pitchFamily="18" charset="0"/>
                          <a:cs typeface="Arial" panose="020B0604020202020204" pitchFamily="34" charset="0"/>
                        </a:rPr>
                        <a:t>sistemi di certificazione</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 e comunque entro i termini che saranno indicati con apposita circolare AGEA Coordinamento;</a:t>
                      </a:r>
                    </a:p>
                    <a:p>
                      <a:pPr>
                        <a:lnSpc>
                          <a:spcPct val="100000"/>
                        </a:lnSpc>
                      </a:pPr>
                      <a:endParaRPr lang="it-IT" sz="16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pPr>
                      <a:r>
                        <a:rPr lang="it-IT" sz="1600" dirty="0" smtClean="0">
                          <a:effectLst/>
                          <a:latin typeface="Arial" panose="020B0604020202020204" pitchFamily="34" charset="0"/>
                          <a:ea typeface="Times New Roman" panose="02020603050405020304" pitchFamily="18" charset="0"/>
                          <a:cs typeface="Arial" panose="020B0604020202020204" pitchFamily="34" charset="0"/>
                        </a:rPr>
                        <a:t>L’obbligo del pascolamento si considera soddisfatto quando </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sono rispettate le disposizioni </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contenute nel decreto </a:t>
                      </a:r>
                      <a:r>
                        <a:rPr lang="it-IT" sz="1600" dirty="0" err="1" smtClean="0">
                          <a:effectLst/>
                          <a:latin typeface="Arial" panose="020B0604020202020204" pitchFamily="34" charset="0"/>
                          <a:ea typeface="Times New Roman" panose="02020603050405020304" pitchFamily="18" charset="0"/>
                          <a:cs typeface="Arial" panose="020B0604020202020204" pitchFamily="34" charset="0"/>
                        </a:rPr>
                        <a:t>Masaf</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 sui pagamenti diretti che prevede requisiti minimi in termini di densità (0,2 o 0,1 UBA per ettaro a seconda della tipologia di pascolo permanente) ed in termini di durata del periodo di pascolamento (durata complessiva di almeno 60 giorni). Il controllo sul rispetto dell’obbligo di pascolamento è affidato nel 2023 agli organismi pagatori;</a:t>
                      </a:r>
                    </a:p>
                    <a:p>
                      <a:pPr algn="just">
                        <a:lnSpc>
                          <a:spcPct val="100000"/>
                        </a:lnSpc>
                      </a:pPr>
                      <a:r>
                        <a:rPr lang="it-IT" sz="1600" dirty="0" smtClean="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pPr>
                      <a:r>
                        <a:rPr lang="it-IT" sz="1600" dirty="0" smtClean="0">
                          <a:effectLst/>
                          <a:latin typeface="Arial" panose="020B0604020202020204" pitchFamily="34" charset="0"/>
                          <a:ea typeface="Times New Roman" panose="02020603050405020304" pitchFamily="18" charset="0"/>
                          <a:cs typeface="Arial" panose="020B0604020202020204" pitchFamily="34" charset="0"/>
                        </a:rPr>
                        <a:t>La terza deroga valida per il 2023 riguarda il rispetto dell’impegno che è verificato con riferimento a ciascun orientamento produttivo.</a:t>
                      </a:r>
                      <a:endParaRPr lang="it-IT" sz="1600" dirty="0" smtClean="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33877604"/>
                  </a:ext>
                </a:extLst>
              </a:tr>
            </a:tbl>
          </a:graphicData>
        </a:graphic>
      </p:graphicFrame>
      <p:sp>
        <p:nvSpPr>
          <p:cNvPr id="7" name="CasellaDiTesto 6">
            <a:extLst>
              <a:ext uri="{FF2B5EF4-FFF2-40B4-BE49-F238E27FC236}">
                <a16:creationId xmlns:a16="http://schemas.microsoft.com/office/drawing/2014/main" id="{3B5670DA-75AA-2553-92F4-BF91C066F04F}"/>
              </a:ext>
            </a:extLst>
          </p:cNvPr>
          <p:cNvSpPr txBox="1"/>
          <p:nvPr/>
        </p:nvSpPr>
        <p:spPr>
          <a:xfrm>
            <a:off x="634357" y="916558"/>
            <a:ext cx="11302645" cy="687881"/>
          </a:xfrm>
          <a:prstGeom prst="rect">
            <a:avLst/>
          </a:prstGeom>
          <a:noFill/>
        </p:spPr>
        <p:txBody>
          <a:bodyPr wrap="square" rtlCol="0">
            <a:spAutoFit/>
          </a:bodyPr>
          <a:lstStyle/>
          <a:p>
            <a:pPr algn="just">
              <a:lnSpc>
                <a:spcPct val="115000"/>
              </a:lnSpc>
            </a:pPr>
            <a:r>
              <a:rPr lang="it-IT" sz="1800" b="1" dirty="0">
                <a:effectLst/>
                <a:latin typeface="Times New Roman" panose="02020603050405020304" pitchFamily="18" charset="0"/>
                <a:ea typeface="Times New Roman" panose="02020603050405020304" pitchFamily="18" charset="0"/>
              </a:rPr>
              <a:t>Circolare AGEA n. 31369 del 28 aprile 2023 - Coordinamento sulla disciplina dell’eco-schema 1</a:t>
            </a:r>
            <a:r>
              <a:rPr lang="it-IT" sz="1800" dirty="0">
                <a:effectLst/>
                <a:latin typeface="Times New Roman" panose="02020603050405020304" pitchFamily="18" charset="0"/>
                <a:ea typeface="Times New Roman" panose="02020603050405020304" pitchFamily="18" charset="0"/>
              </a:rPr>
              <a:t>.</a:t>
            </a:r>
            <a:endParaRPr lang="it-IT" sz="1800" dirty="0">
              <a:effectLst/>
              <a:latin typeface="Arial" panose="020B0604020202020204" pitchFamily="34" charset="0"/>
              <a:ea typeface="Arial" panose="020B0604020202020204" pitchFamily="34" charset="0"/>
            </a:endParaRPr>
          </a:p>
          <a:p>
            <a:endParaRPr lang="it-IT" dirty="0"/>
          </a:p>
        </p:txBody>
      </p:sp>
    </p:spTree>
    <p:extLst>
      <p:ext uri="{BB962C8B-B14F-4D97-AF65-F5344CB8AC3E}">
        <p14:creationId xmlns:p14="http://schemas.microsoft.com/office/powerpoint/2010/main" val="279412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4">
            <a:extLst>
              <a:ext uri="{FF2B5EF4-FFF2-40B4-BE49-F238E27FC236}">
                <a16:creationId xmlns:a16="http://schemas.microsoft.com/office/drawing/2014/main" id="{FBBE6063-E47E-1770-F770-233E37A8D097}"/>
              </a:ext>
            </a:extLst>
          </p:cNvPr>
          <p:cNvSpPr>
            <a:spLocks noChangeArrowheads="1"/>
          </p:cNvSpPr>
          <p:nvPr/>
        </p:nvSpPr>
        <p:spPr bwMode="auto">
          <a:xfrm>
            <a:off x="587233" y="331783"/>
            <a:ext cx="110505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L’</a:t>
            </a:r>
            <a:r>
              <a:rPr lang="it-IT" altLang="it-IT" sz="3200"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Eco-schema 1 </a:t>
            </a: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per la zootecnica. </a:t>
            </a:r>
            <a:r>
              <a:rPr lang="it-IT" altLang="it-IT" sz="3200" b="1" dirty="0">
                <a:solidFill>
                  <a:srgbClr val="002060"/>
                </a:solidFill>
                <a:highlight>
                  <a:srgbClr val="FFFF00"/>
                </a:highlight>
                <a:latin typeface="Arial" panose="020B0604020202020204" pitchFamily="34" charset="0"/>
                <a:ea typeface="Tahoma" panose="020B0604030504040204" pitchFamily="34" charset="0"/>
                <a:cs typeface="Arial" panose="020B0604020202020204" pitchFamily="34" charset="0"/>
              </a:rPr>
              <a:t>Aggiornamenti </a:t>
            </a:r>
            <a:r>
              <a:rPr lang="it-IT" altLang="it-IT" sz="3200" b="1" dirty="0" smtClean="0">
                <a:solidFill>
                  <a:srgbClr val="002060"/>
                </a:solidFill>
                <a:highlight>
                  <a:srgbClr val="FFFF00"/>
                </a:highlight>
                <a:latin typeface="Arial" panose="020B0604020202020204" pitchFamily="34" charset="0"/>
                <a:ea typeface="Tahoma" panose="020B0604030504040204" pitchFamily="34" charset="0"/>
                <a:cs typeface="Arial" panose="020B0604020202020204" pitchFamily="34" charset="0"/>
              </a:rPr>
              <a:t>1/7</a:t>
            </a:r>
            <a:endPar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4" name="Rettangolo con angoli arrotondati in diagonale 24">
            <a:extLst>
              <a:ext uri="{FF2B5EF4-FFF2-40B4-BE49-F238E27FC236}">
                <a16:creationId xmlns:a16="http://schemas.microsoft.com/office/drawing/2014/main" id="{A93C24F3-2028-AF61-1DCF-5DC5B272AB0F}"/>
              </a:ext>
            </a:extLst>
          </p:cNvPr>
          <p:cNvSpPr/>
          <p:nvPr/>
        </p:nvSpPr>
        <p:spPr>
          <a:xfrm>
            <a:off x="10501313" y="39688"/>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graphicFrame>
        <p:nvGraphicFramePr>
          <p:cNvPr id="6" name="Tabella 5">
            <a:extLst>
              <a:ext uri="{FF2B5EF4-FFF2-40B4-BE49-F238E27FC236}">
                <a16:creationId xmlns:a16="http://schemas.microsoft.com/office/drawing/2014/main" id="{823C7D3C-5366-7D7D-8227-6E0A0D1BEE1A}"/>
              </a:ext>
            </a:extLst>
          </p:cNvPr>
          <p:cNvGraphicFramePr>
            <a:graphicFrameLocks noGrp="1"/>
          </p:cNvGraphicFramePr>
          <p:nvPr>
            <p:extLst>
              <p:ext uri="{D42A27DB-BD31-4B8C-83A1-F6EECF244321}">
                <p14:modId xmlns:p14="http://schemas.microsoft.com/office/powerpoint/2010/main" val="3391960725"/>
              </p:ext>
            </p:extLst>
          </p:nvPr>
        </p:nvGraphicFramePr>
        <p:xfrm>
          <a:off x="542710" y="1367522"/>
          <a:ext cx="11442320" cy="4507836"/>
        </p:xfrm>
        <a:graphic>
          <a:graphicData uri="http://schemas.openxmlformats.org/drawingml/2006/table">
            <a:tbl>
              <a:tblPr/>
              <a:tblGrid>
                <a:gridCol w="4133165">
                  <a:extLst>
                    <a:ext uri="{9D8B030D-6E8A-4147-A177-3AD203B41FA5}">
                      <a16:colId xmlns:a16="http://schemas.microsoft.com/office/drawing/2014/main" val="3555854441"/>
                    </a:ext>
                  </a:extLst>
                </a:gridCol>
                <a:gridCol w="7309155">
                  <a:extLst>
                    <a:ext uri="{9D8B030D-6E8A-4147-A177-3AD203B41FA5}">
                      <a16:colId xmlns:a16="http://schemas.microsoft.com/office/drawing/2014/main" val="3729154187"/>
                    </a:ext>
                  </a:extLst>
                </a:gridCol>
              </a:tblGrid>
              <a:tr h="0">
                <a:tc>
                  <a:txBody>
                    <a:bodyPr/>
                    <a:lstStyle/>
                    <a:p>
                      <a:pPr algn="ct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Argomento</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Contenuto</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872851446"/>
                  </a:ext>
                </a:extLst>
              </a:tr>
              <a:tr h="0">
                <a:tc>
                  <a:txBody>
                    <a:bodyPr/>
                    <a:lstStyle/>
                    <a:p>
                      <a:pP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Demarcazione livello 1 e 2</a:t>
                      </a:r>
                      <a:endParaRPr lang="it-IT" sz="1600" b="1"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it-IT" sz="1600" dirty="0" smtClean="0">
                          <a:effectLst/>
                          <a:latin typeface="Arial" panose="020B0604020202020204" pitchFamily="34" charset="0"/>
                          <a:ea typeface="Times New Roman" panose="02020603050405020304" pitchFamily="18" charset="0"/>
                          <a:cs typeface="Arial" panose="020B0604020202020204" pitchFamily="34" charset="0"/>
                        </a:rPr>
                        <a:t>l’agricoltore può aderire </a:t>
                      </a:r>
                      <a:r>
                        <a:rPr lang="it-IT" sz="1600" u="sng" dirty="0" smtClean="0">
                          <a:effectLst/>
                          <a:latin typeface="Arial" panose="020B0604020202020204" pitchFamily="34" charset="0"/>
                          <a:ea typeface="Times New Roman" panose="02020603050405020304" pitchFamily="18" charset="0"/>
                          <a:cs typeface="Arial" panose="020B0604020202020204" pitchFamily="34" charset="0"/>
                        </a:rPr>
                        <a:t>alternativamente al livello 1 oppure al livello 2 </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per ciascun allevamento, specie animale, orientamento produttivo o gruppi di animali del medesimo orientamento;</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12974690"/>
                  </a:ext>
                </a:extLst>
              </a:tr>
              <a:tr h="0">
                <a:tc>
                  <a:txBody>
                    <a:bodyPr/>
                    <a:lstStyle/>
                    <a:p>
                      <a:pP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Demarcazione livello 1 e 2</a:t>
                      </a:r>
                      <a:endParaRPr lang="it-IT" sz="1600" b="1"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it-IT" sz="1600" dirty="0" smtClean="0">
                          <a:effectLst/>
                          <a:latin typeface="Arial" panose="020B0604020202020204" pitchFamily="34" charset="0"/>
                          <a:ea typeface="Times New Roman" panose="02020603050405020304" pitchFamily="18" charset="0"/>
                          <a:cs typeface="Arial" panose="020B0604020202020204" pitchFamily="34" charset="0"/>
                        </a:rPr>
                        <a:t>L’adesione al livello 2 comporta per l’allevatore automaticamente anche l’impegno alla riduzione degli antibiotici nella stessa misura prevista per il livello 1. </a:t>
                      </a:r>
                    </a:p>
                    <a:p>
                      <a:pPr algn="just">
                        <a:lnSpc>
                          <a:spcPct val="100000"/>
                        </a:lnSpc>
                      </a:pPr>
                      <a:r>
                        <a:rPr lang="it-IT" sz="1600" dirty="0" smtClean="0">
                          <a:effectLst/>
                          <a:latin typeface="Arial" panose="020B0604020202020204" pitchFamily="34" charset="0"/>
                          <a:ea typeface="Arial" panose="020B0604020202020204" pitchFamily="34" charset="0"/>
                          <a:cs typeface="Arial" panose="020B0604020202020204" pitchFamily="34" charset="0"/>
                        </a:rPr>
                        <a:t>Se l’allevatore aderisce al livello 1 con un gruppo di animali di un dato orientamento produttivo e al livello 2 con i rimanenti capi, è necessario demarcare correttamente le UBA beneficiarie dei premi per i due distinti livelli;</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8008108"/>
                  </a:ext>
                </a:extLst>
              </a:tr>
              <a:tr h="0">
                <a:tc>
                  <a:txBody>
                    <a:bodyPr/>
                    <a:lstStyle/>
                    <a:p>
                      <a:pP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Livello 2: suini</a:t>
                      </a:r>
                      <a:endParaRPr lang="it-IT" sz="1600" b="1"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it-IT" sz="1600" dirty="0" smtClean="0">
                          <a:effectLst/>
                          <a:latin typeface="Arial" panose="020B0604020202020204" pitchFamily="34" charset="0"/>
                          <a:ea typeface="Times New Roman" panose="02020603050405020304" pitchFamily="18" charset="0"/>
                          <a:cs typeface="Arial" panose="020B0604020202020204" pitchFamily="34" charset="0"/>
                        </a:rPr>
                        <a:t>Il</a:t>
                      </a:r>
                      <a:r>
                        <a:rPr lang="it-IT" sz="16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pascolamento </a:t>
                      </a:r>
                      <a:r>
                        <a:rPr lang="it-IT" sz="1600" dirty="0">
                          <a:effectLst/>
                          <a:latin typeface="Arial" panose="020B0604020202020204" pitchFamily="34" charset="0"/>
                          <a:ea typeface="Times New Roman" panose="02020603050405020304" pitchFamily="18" charset="0"/>
                          <a:cs typeface="Arial" panose="020B0604020202020204" pitchFamily="34" charset="0"/>
                        </a:rPr>
                        <a:t>deve riguardare obbligatoriamente l’intero </a:t>
                      </a:r>
                      <a:r>
                        <a:rPr lang="it-IT" sz="1600" dirty="0" smtClean="0">
                          <a:effectLst/>
                          <a:latin typeface="Arial" panose="020B0604020202020204" pitchFamily="34" charset="0"/>
                          <a:ea typeface="Times New Roman" panose="02020603050405020304" pitchFamily="18" charset="0"/>
                          <a:cs typeface="Arial" panose="020B0604020202020204" pitchFamily="34" charset="0"/>
                        </a:rPr>
                        <a:t>allevamento</a:t>
                      </a:r>
                      <a:r>
                        <a:rPr lang="it-IT" sz="1600" baseline="0" dirty="0" smtClean="0">
                          <a:effectLst/>
                          <a:latin typeface="Arial" panose="020B0604020202020204" pitchFamily="34" charset="0"/>
                          <a:ea typeface="Times New Roman" panose="02020603050405020304" pitchFamily="18" charset="0"/>
                          <a:cs typeface="Arial" panose="020B0604020202020204" pitchFamily="34" charset="0"/>
                        </a:rPr>
                        <a:t> in quanto i suini in BDN non sono identificati e registrati singolarmente.</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8986898"/>
                  </a:ext>
                </a:extLst>
              </a:tr>
              <a:tr h="0">
                <a:tc>
                  <a:txBody>
                    <a:bodyPr/>
                    <a:lstStyle/>
                    <a:p>
                      <a:pPr algn="just">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Livello 2: titoli di conduzione pascoli</a:t>
                      </a:r>
                      <a:endParaRPr lang="it-IT" sz="1600" b="1"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it-IT" sz="1600" dirty="0">
                          <a:effectLst/>
                          <a:latin typeface="Arial" panose="020B0604020202020204" pitchFamily="34" charset="0"/>
                          <a:ea typeface="Times New Roman" panose="02020603050405020304" pitchFamily="18" charset="0"/>
                          <a:cs typeface="Arial" panose="020B0604020202020204" pitchFamily="34" charset="0"/>
                        </a:rPr>
                        <a:t>Per aderire al livello 2 dell’eco-schema 1 è prevista la condizione di ammissibilità di possedere </a:t>
                      </a:r>
                      <a:r>
                        <a:rPr lang="it-IT" sz="1600" u="sng" dirty="0">
                          <a:effectLst/>
                          <a:latin typeface="Arial" panose="020B0604020202020204" pitchFamily="34" charset="0"/>
                          <a:ea typeface="Times New Roman" panose="02020603050405020304" pitchFamily="18" charset="0"/>
                          <a:cs typeface="Arial" panose="020B0604020202020204" pitchFamily="34" charset="0"/>
                        </a:rPr>
                        <a:t>idoneo titolo di conduzione</a:t>
                      </a:r>
                      <a:r>
                        <a:rPr lang="it-IT" sz="1600" dirty="0">
                          <a:effectLst/>
                          <a:latin typeface="Arial" panose="020B0604020202020204" pitchFamily="34" charset="0"/>
                          <a:ea typeface="Times New Roman" panose="02020603050405020304" pitchFamily="18" charset="0"/>
                          <a:cs typeface="Arial" panose="020B0604020202020204" pitchFamily="34" charset="0"/>
                        </a:rPr>
                        <a:t> della superficie ammissibile dichiarata a pascolo</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2972477"/>
                  </a:ext>
                </a:extLst>
              </a:tr>
              <a:tr h="0">
                <a:tc>
                  <a:txBody>
                    <a:bodyPr/>
                    <a:lstStyle/>
                    <a:p>
                      <a:pPr>
                        <a:lnSpc>
                          <a:spcPct val="100000"/>
                        </a:lnSpc>
                      </a:pPr>
                      <a:r>
                        <a:rPr lang="it-IT" sz="1600" b="1" dirty="0">
                          <a:effectLst/>
                          <a:latin typeface="Arial" panose="020B0604020202020204" pitchFamily="34" charset="0"/>
                          <a:ea typeface="Times New Roman" panose="02020603050405020304" pitchFamily="18" charset="0"/>
                          <a:cs typeface="Arial" panose="020B0604020202020204" pitchFamily="34" charset="0"/>
                        </a:rPr>
                        <a:t>Livello 2: deroga piccoli allevamenti, controllo pascolamento</a:t>
                      </a:r>
                      <a:endParaRPr lang="it-IT" sz="1600" b="1"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r>
                        <a:rPr lang="it-IT" sz="1600" dirty="0">
                          <a:effectLst/>
                          <a:latin typeface="Arial" panose="020B0604020202020204" pitchFamily="34" charset="0"/>
                          <a:ea typeface="Times New Roman" panose="02020603050405020304" pitchFamily="18" charset="0"/>
                          <a:cs typeface="Arial" panose="020B0604020202020204" pitchFamily="34" charset="0"/>
                        </a:rPr>
                        <a:t>Il controllo dell’impegno di pascolamento per i piccoli allevamenti è verificato dalla Regione o Provincia autonoma che ha autorizzato la deroga </a:t>
                      </a:r>
                      <a:endParaRPr lang="it-IT" sz="1600" dirty="0">
                        <a:effectLst/>
                        <a:latin typeface="Arial" panose="020B0604020202020204" pitchFamily="34" charset="0"/>
                        <a:ea typeface="Arial" panose="020B0604020202020204" pitchFamily="34" charset="0"/>
                        <a:cs typeface="Arial" panose="020B0604020202020204" pitchFamily="34" charset="0"/>
                      </a:endParaRPr>
                    </a:p>
                  </a:txBody>
                  <a:tcPr marL="30213" marR="30213" marT="30213" marB="302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26911211"/>
                  </a:ext>
                </a:extLst>
              </a:tr>
            </a:tbl>
          </a:graphicData>
        </a:graphic>
      </p:graphicFrame>
      <p:sp>
        <p:nvSpPr>
          <p:cNvPr id="2" name="CasellaDiTesto 1">
            <a:extLst>
              <a:ext uri="{FF2B5EF4-FFF2-40B4-BE49-F238E27FC236}">
                <a16:creationId xmlns:a16="http://schemas.microsoft.com/office/drawing/2014/main" id="{F7D3C757-5FA5-FBF7-AD0C-D1E172A46AAD}"/>
              </a:ext>
            </a:extLst>
          </p:cNvPr>
          <p:cNvSpPr txBox="1"/>
          <p:nvPr/>
        </p:nvSpPr>
        <p:spPr>
          <a:xfrm>
            <a:off x="682385" y="916558"/>
            <a:ext cx="11302645" cy="687881"/>
          </a:xfrm>
          <a:prstGeom prst="rect">
            <a:avLst/>
          </a:prstGeom>
          <a:noFill/>
        </p:spPr>
        <p:txBody>
          <a:bodyPr wrap="square" rtlCol="0">
            <a:spAutoFit/>
          </a:bodyPr>
          <a:lstStyle/>
          <a:p>
            <a:pPr algn="just">
              <a:lnSpc>
                <a:spcPct val="115000"/>
              </a:lnSpc>
            </a:pPr>
            <a:r>
              <a:rPr lang="it-IT" sz="1800" b="1" dirty="0">
                <a:effectLst/>
                <a:latin typeface="Times New Roman" panose="02020603050405020304" pitchFamily="18" charset="0"/>
                <a:ea typeface="Times New Roman" panose="02020603050405020304" pitchFamily="18" charset="0"/>
              </a:rPr>
              <a:t>Circolare AGEA n. 31369 del 28 aprile 2023 - Coordinamento sulla disciplina dell’eco-schema 1</a:t>
            </a:r>
            <a:r>
              <a:rPr lang="it-IT" sz="1800" dirty="0">
                <a:effectLst/>
                <a:latin typeface="Times New Roman" panose="02020603050405020304" pitchFamily="18" charset="0"/>
                <a:ea typeface="Times New Roman" panose="02020603050405020304" pitchFamily="18" charset="0"/>
              </a:rPr>
              <a:t>.</a:t>
            </a:r>
            <a:endParaRPr lang="it-IT" sz="1800" dirty="0">
              <a:effectLst/>
              <a:latin typeface="Arial" panose="020B0604020202020204" pitchFamily="34" charset="0"/>
              <a:ea typeface="Arial" panose="020B0604020202020204" pitchFamily="34" charset="0"/>
            </a:endParaRPr>
          </a:p>
          <a:p>
            <a:endParaRPr lang="it-IT" dirty="0"/>
          </a:p>
        </p:txBody>
      </p:sp>
    </p:spTree>
    <p:extLst>
      <p:ext uri="{BB962C8B-B14F-4D97-AF65-F5344CB8AC3E}">
        <p14:creationId xmlns:p14="http://schemas.microsoft.com/office/powerpoint/2010/main" val="84217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8"/>
          <p:cNvSpPr txBox="1"/>
          <p:nvPr/>
        </p:nvSpPr>
        <p:spPr>
          <a:xfrm>
            <a:off x="648973" y="13855"/>
            <a:ext cx="9409433" cy="1046426"/>
          </a:xfrm>
          <a:prstGeom prst="rect">
            <a:avLst/>
          </a:prstGeom>
          <a:noFill/>
          <a:ln>
            <a:noFill/>
          </a:ln>
        </p:spPr>
        <p:txBody>
          <a:bodyPr spcFirstLastPara="1" wrap="square" lIns="91433" tIns="91433" rIns="91433" bIns="91433" anchor="t" anchorCtr="0">
            <a:spAutoFit/>
          </a:bodyPr>
          <a:lstStyle/>
          <a:p>
            <a:pPr>
              <a:spcBef>
                <a:spcPts val="0"/>
              </a:spcBef>
              <a:spcAft>
                <a:spcPts val="0"/>
              </a:spcAft>
              <a:buClr>
                <a:srgbClr val="000000"/>
              </a:buClr>
              <a:buSzPts val="1100"/>
            </a:pPr>
            <a:r>
              <a:rPr lang="it-IT" altLang="it-IT" sz="2800" b="1" dirty="0">
                <a:solidFill>
                  <a:srgbClr val="002060"/>
                </a:solidFill>
                <a:latin typeface="Arial" panose="020B0604020202020204" pitchFamily="34" charset="0"/>
                <a:ea typeface="Tahoma" panose="020B0604030504040204" pitchFamily="34" charset="0"/>
                <a:cs typeface="Arial" panose="020B0604020202020204" pitchFamily="34" charset="0"/>
              </a:rPr>
              <a:t>I pilastro: l’</a:t>
            </a:r>
            <a:r>
              <a:rPr lang="it-IT" altLang="it-IT" sz="2800"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Eco-schema 4</a:t>
            </a:r>
            <a:r>
              <a:rPr lang="it" sz="2800"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sym typeface="Times New Roman"/>
              </a:rPr>
              <a:t> </a:t>
            </a:r>
            <a:r>
              <a:rPr lang="it" sz="2800" b="1" dirty="0">
                <a:solidFill>
                  <a:srgbClr val="002060"/>
                </a:solidFill>
                <a:latin typeface="Arial" panose="020B0604020202020204" pitchFamily="34" charset="0"/>
                <a:ea typeface="Tahoma" panose="020B0604030504040204" pitchFamily="34" charset="0"/>
                <a:cs typeface="Arial" panose="020B0604020202020204" pitchFamily="34" charset="0"/>
                <a:sym typeface="Times New Roman"/>
              </a:rPr>
              <a:t>«Sistemi foraggeri estensivi con </a:t>
            </a:r>
            <a:r>
              <a:rPr lang="it-IT" sz="2800" b="1" dirty="0">
                <a:solidFill>
                  <a:srgbClr val="002060"/>
                </a:solidFill>
                <a:latin typeface="Arial" panose="020B0604020202020204" pitchFamily="34" charset="0"/>
                <a:ea typeface="Tahoma" panose="020B0604030504040204" pitchFamily="34" charset="0"/>
                <a:cs typeface="Arial" panose="020B0604020202020204" pitchFamily="34" charset="0"/>
                <a:sym typeface="Times New Roman"/>
              </a:rPr>
              <a:t>a</a:t>
            </a:r>
            <a:r>
              <a:rPr lang="it" sz="2800" b="1" dirty="0">
                <a:solidFill>
                  <a:srgbClr val="002060"/>
                </a:solidFill>
                <a:latin typeface="Arial" panose="020B0604020202020204" pitchFamily="34" charset="0"/>
                <a:ea typeface="Tahoma" panose="020B0604030504040204" pitchFamily="34" charset="0"/>
                <a:cs typeface="Arial" panose="020B0604020202020204" pitchFamily="34" charset="0"/>
                <a:sym typeface="Times New Roman"/>
              </a:rPr>
              <a:t>vvicendamento» 1/2</a:t>
            </a:r>
            <a:endParaRPr sz="2800" b="1" dirty="0">
              <a:solidFill>
                <a:srgbClr val="002060"/>
              </a:solidFill>
              <a:latin typeface="Arial" panose="020B0604020202020204" pitchFamily="34" charset="0"/>
              <a:ea typeface="Tahoma" panose="020B0604030504040204" pitchFamily="34" charset="0"/>
              <a:cs typeface="Arial" panose="020B0604020202020204" pitchFamily="34" charset="0"/>
              <a:sym typeface="Times New Roman"/>
            </a:endParaRPr>
          </a:p>
        </p:txBody>
      </p:sp>
      <p:graphicFrame>
        <p:nvGraphicFramePr>
          <p:cNvPr id="374" name="Google Shape;374;p18"/>
          <p:cNvGraphicFramePr/>
          <p:nvPr>
            <p:extLst>
              <p:ext uri="{D42A27DB-BD31-4B8C-83A1-F6EECF244321}">
                <p14:modId xmlns:p14="http://schemas.microsoft.com/office/powerpoint/2010/main" val="4044900301"/>
              </p:ext>
            </p:extLst>
          </p:nvPr>
        </p:nvGraphicFramePr>
        <p:xfrm>
          <a:off x="396134" y="985276"/>
          <a:ext cx="11681866" cy="5354304"/>
        </p:xfrm>
        <a:graphic>
          <a:graphicData uri="http://schemas.openxmlformats.org/drawingml/2006/table">
            <a:tbl>
              <a:tblPr>
                <a:noFill/>
              </a:tblPr>
              <a:tblGrid>
                <a:gridCol w="1817933">
                  <a:extLst>
                    <a:ext uri="{9D8B030D-6E8A-4147-A177-3AD203B41FA5}">
                      <a16:colId xmlns:a16="http://schemas.microsoft.com/office/drawing/2014/main" val="20000"/>
                    </a:ext>
                  </a:extLst>
                </a:gridCol>
                <a:gridCol w="9863933">
                  <a:extLst>
                    <a:ext uri="{9D8B030D-6E8A-4147-A177-3AD203B41FA5}">
                      <a16:colId xmlns:a16="http://schemas.microsoft.com/office/drawing/2014/main" val="20001"/>
                    </a:ext>
                  </a:extLst>
                </a:gridCol>
              </a:tblGrid>
              <a:tr h="751331">
                <a:tc>
                  <a:txBody>
                    <a:bodyPr/>
                    <a:lstStyle/>
                    <a:p>
                      <a:pPr marL="0" marR="0" lvl="0" indent="0" algn="l" rtl="0">
                        <a:lnSpc>
                          <a:spcPct val="100000"/>
                        </a:lnSpc>
                        <a:spcBef>
                          <a:spcPts val="0"/>
                        </a:spcBef>
                        <a:spcAft>
                          <a:spcPts val="0"/>
                        </a:spcAft>
                        <a:buClr>
                          <a:srgbClr val="000000"/>
                        </a:buClr>
                        <a:buSzPts val="900"/>
                        <a:buFont typeface="Arial"/>
                        <a:buNone/>
                      </a:pPr>
                      <a:r>
                        <a:rPr lang="it" sz="1200" b="1" u="none" strike="noStrike" cap="none" dirty="0">
                          <a:latin typeface="Arial" panose="020B0604020202020204" pitchFamily="34" charset="0"/>
                          <a:ea typeface="Times New Roman"/>
                          <a:cs typeface="Arial" panose="020B0604020202020204" pitchFamily="34" charset="0"/>
                          <a:sym typeface="Times New Roman"/>
                        </a:rPr>
                        <a:t>Motivazioni alla base della pratica ecologica</a:t>
                      </a:r>
                      <a:endParaRPr sz="1200" b="1" u="none" strike="noStrike" cap="none" dirty="0">
                        <a:latin typeface="Arial" panose="020B0604020202020204" pitchFamily="34" charset="0"/>
                        <a:ea typeface="Times New Roman"/>
                        <a:cs typeface="Arial" panose="020B0604020202020204" pitchFamily="34" charset="0"/>
                        <a:sym typeface="Times New Roman"/>
                      </a:endParaRPr>
                    </a:p>
                  </a:txBody>
                  <a:tcPr marL="84667" marR="84667" marT="84667"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CFF33"/>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it" sz="1500" u="none" strike="noStrike" cap="none" dirty="0">
                          <a:latin typeface="Arial" panose="020B0604020202020204" pitchFamily="34" charset="0"/>
                          <a:ea typeface="Times New Roman"/>
                          <a:cs typeface="Arial" panose="020B0604020202020204" pitchFamily="34" charset="0"/>
                          <a:sym typeface="Times New Roman"/>
                        </a:rPr>
                        <a:t>Preservare la fertilità dei suoli e la biodiversità, ridurre lo sviluppo degli infestanti e l’insorgenza dei patogeni, migliorare il contenuto di sostanza organica, ridurre l’impiego di prodotti fitosanitari e di fertilizzanti</a:t>
                      </a:r>
                      <a:endParaRPr sz="1500" u="none" strike="noStrike" cap="none" dirty="0">
                        <a:latin typeface="Arial" panose="020B0604020202020204" pitchFamily="34" charset="0"/>
                        <a:ea typeface="Times New Roman"/>
                        <a:cs typeface="Arial" panose="020B0604020202020204" pitchFamily="34" charset="0"/>
                        <a:sym typeface="Times New Roman"/>
                      </a:endParaRPr>
                    </a:p>
                  </a:txBody>
                  <a:tcPr marL="84667" marR="84667" marT="84667"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776039">
                <a:tc>
                  <a:txBody>
                    <a:bodyPr/>
                    <a:lstStyle/>
                    <a:p>
                      <a:pPr marL="0" marR="0" lvl="0" indent="0" algn="l" rtl="0">
                        <a:lnSpc>
                          <a:spcPct val="100000"/>
                        </a:lnSpc>
                        <a:spcBef>
                          <a:spcPts val="0"/>
                        </a:spcBef>
                        <a:spcAft>
                          <a:spcPts val="0"/>
                        </a:spcAft>
                        <a:buClr>
                          <a:srgbClr val="000000"/>
                        </a:buClr>
                        <a:buSzPts val="900"/>
                        <a:buFont typeface="Arial"/>
                        <a:buNone/>
                      </a:pPr>
                      <a:r>
                        <a:rPr lang="it" sz="1200" b="1" u="none" strike="noStrike" cap="none" dirty="0">
                          <a:latin typeface="Arial" panose="020B0604020202020204" pitchFamily="34" charset="0"/>
                          <a:ea typeface="Times New Roman"/>
                          <a:cs typeface="Arial" panose="020B0604020202020204" pitchFamily="34" charset="0"/>
                          <a:sym typeface="Times New Roman"/>
                        </a:rPr>
                        <a:t>Tipologie di superficie sulle quali si applica la pratica</a:t>
                      </a:r>
                      <a:endParaRPr sz="1200" b="1" u="none" strike="noStrike" cap="none" dirty="0">
                        <a:latin typeface="Arial" panose="020B0604020202020204" pitchFamily="34" charset="0"/>
                        <a:ea typeface="Times New Roman"/>
                        <a:cs typeface="Arial" panose="020B0604020202020204" pitchFamily="34" charset="0"/>
                        <a:sym typeface="Times New Roman"/>
                      </a:endParaRPr>
                    </a:p>
                  </a:txBody>
                  <a:tcPr marL="84667" marR="84667" marT="84667"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CFF33"/>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it" sz="1500" b="1" u="none" strike="noStrike" cap="none" dirty="0">
                          <a:latin typeface="Arial" panose="020B0604020202020204" pitchFamily="34" charset="0"/>
                          <a:ea typeface="Times New Roman"/>
                          <a:cs typeface="Arial" panose="020B0604020202020204" pitchFamily="34" charset="0"/>
                          <a:sym typeface="Times New Roman"/>
                        </a:rPr>
                        <a:t>Superfici di seminativi in avvicendamento</a:t>
                      </a:r>
                      <a:endParaRPr sz="1500" b="1" u="none" strike="noStrike" cap="none" dirty="0">
                        <a:latin typeface="Arial" panose="020B0604020202020204" pitchFamily="34" charset="0"/>
                        <a:ea typeface="Times New Roman"/>
                        <a:cs typeface="Arial" panose="020B0604020202020204" pitchFamily="34" charset="0"/>
                        <a:sym typeface="Times New Roman"/>
                      </a:endParaRPr>
                    </a:p>
                  </a:txBody>
                  <a:tcPr marL="84667" marR="84667" marT="84667"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395172">
                <a:tc>
                  <a:txBody>
                    <a:bodyPr/>
                    <a:lstStyle/>
                    <a:p>
                      <a:pPr marL="0" marR="0" lvl="0" indent="0" algn="l" rtl="0">
                        <a:lnSpc>
                          <a:spcPct val="100000"/>
                        </a:lnSpc>
                        <a:spcBef>
                          <a:spcPts val="0"/>
                        </a:spcBef>
                        <a:spcAft>
                          <a:spcPts val="0"/>
                        </a:spcAft>
                        <a:buClr>
                          <a:srgbClr val="000000"/>
                        </a:buClr>
                        <a:buSzPts val="900"/>
                        <a:buFont typeface="Arial"/>
                        <a:buNone/>
                      </a:pPr>
                      <a:r>
                        <a:rPr lang="it" sz="1200" b="1" u="none" strike="noStrike" cap="none" dirty="0">
                          <a:latin typeface="Arial" panose="020B0604020202020204" pitchFamily="34" charset="0"/>
                          <a:ea typeface="Times New Roman"/>
                          <a:cs typeface="Arial" panose="020B0604020202020204" pitchFamily="34" charset="0"/>
                          <a:sym typeface="Times New Roman"/>
                        </a:rPr>
                        <a:t>Impegni da rispettare</a:t>
                      </a:r>
                      <a:endParaRPr sz="1200" b="1" u="none" strike="noStrike" cap="none" dirty="0">
                        <a:latin typeface="Arial" panose="020B0604020202020204" pitchFamily="34" charset="0"/>
                        <a:ea typeface="Times New Roman"/>
                        <a:cs typeface="Arial" panose="020B0604020202020204" pitchFamily="34" charset="0"/>
                        <a:sym typeface="Times New Roman"/>
                      </a:endParaRPr>
                    </a:p>
                  </a:txBody>
                  <a:tcPr marL="84667" marR="84667" marT="84667"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CFF33"/>
                    </a:solidFill>
                  </a:tcPr>
                </a:tc>
                <a:tc>
                  <a:txBody>
                    <a:bodyPr/>
                    <a:lstStyle/>
                    <a:p>
                      <a:pPr marL="514350" marR="0" lvl="0" indent="-285750" algn="just" rtl="0">
                        <a:lnSpc>
                          <a:spcPct val="100000"/>
                        </a:lnSpc>
                        <a:spcBef>
                          <a:spcPts val="0"/>
                        </a:spcBef>
                        <a:spcAft>
                          <a:spcPts val="0"/>
                        </a:spcAft>
                        <a:buClr>
                          <a:srgbClr val="000000"/>
                        </a:buClr>
                        <a:buSzPts val="1100"/>
                        <a:buFont typeface="Arial" panose="020B0604020202020204" pitchFamily="34" charset="0"/>
                        <a:buChar char="•"/>
                      </a:pPr>
                      <a:r>
                        <a:rPr lang="it" sz="1500" b="1" u="sng" strike="noStrike" cap="none" dirty="0">
                          <a:latin typeface="Arial" panose="020B0604020202020204" pitchFamily="34" charset="0"/>
                          <a:ea typeface="Times New Roman"/>
                          <a:cs typeface="Arial" panose="020B0604020202020204" pitchFamily="34" charset="0"/>
                          <a:sym typeface="Times New Roman"/>
                        </a:rPr>
                        <a:t>Impegno 1:</a:t>
                      </a:r>
                      <a:r>
                        <a:rPr lang="it" sz="1500" b="1" u="none" strike="noStrike" cap="none" dirty="0">
                          <a:latin typeface="Arial" panose="020B0604020202020204" pitchFamily="34" charset="0"/>
                          <a:ea typeface="Times New Roman"/>
                          <a:cs typeface="Arial" panose="020B0604020202020204" pitchFamily="34" charset="0"/>
                          <a:sym typeface="Times New Roman"/>
                        </a:rPr>
                        <a:t> </a:t>
                      </a:r>
                      <a:r>
                        <a:rPr lang="it" sz="1500" u="none" strike="noStrike" cap="none" dirty="0">
                          <a:latin typeface="Arial" panose="020B0604020202020204" pitchFamily="34" charset="0"/>
                          <a:ea typeface="Times New Roman"/>
                          <a:cs typeface="Arial" panose="020B0604020202020204" pitchFamily="34" charset="0"/>
                          <a:sym typeface="Times New Roman"/>
                        </a:rPr>
                        <a:t>assicurare l’avvicendamento almeno biennale (depauperante e miglioratrice) con la presenza di leguminose e foraggere, o colture da rinnovo. L’impiego delle colture secondarie assolve l’impegno dell’avvicendamento (pertanto è possibile entrare nell’Eco-schema 4 con la sequenza di mais e loietto nell’anno “n”, seguito ancora da mais nell’anno “n + 1”);</a:t>
                      </a:r>
                    </a:p>
                    <a:p>
                      <a:pPr marL="514350" marR="0" lvl="0" indent="-285750" algn="just" rtl="0">
                        <a:lnSpc>
                          <a:spcPct val="100000"/>
                        </a:lnSpc>
                        <a:spcBef>
                          <a:spcPts val="0"/>
                        </a:spcBef>
                        <a:spcAft>
                          <a:spcPts val="0"/>
                        </a:spcAft>
                        <a:buClr>
                          <a:srgbClr val="000000"/>
                        </a:buClr>
                        <a:buSzPts val="1100"/>
                        <a:buFont typeface="Arial" panose="020B0604020202020204" pitchFamily="34" charset="0"/>
                        <a:buChar char="•"/>
                      </a:pPr>
                      <a:r>
                        <a:rPr lang="it" sz="1500" u="sng" strike="noStrike" cap="none" dirty="0">
                          <a:latin typeface="Arial" panose="020B0604020202020204" pitchFamily="34" charset="0"/>
                          <a:ea typeface="Times New Roman"/>
                          <a:cs typeface="Arial" panose="020B0604020202020204" pitchFamily="34" charset="0"/>
                          <a:sym typeface="Times New Roman"/>
                        </a:rPr>
                        <a:t>Le </a:t>
                      </a:r>
                      <a:r>
                        <a:rPr lang="it" sz="1500" b="1" u="sng" strike="noStrike" cap="none" dirty="0">
                          <a:latin typeface="Arial" panose="020B0604020202020204" pitchFamily="34" charset="0"/>
                          <a:ea typeface="Times New Roman"/>
                          <a:cs typeface="Arial" panose="020B0604020202020204" pitchFamily="34" charset="0"/>
                          <a:sym typeface="Times New Roman"/>
                        </a:rPr>
                        <a:t>colture</a:t>
                      </a:r>
                      <a:r>
                        <a:rPr lang="it" sz="1500" b="1" u="sng" strike="noStrike" cap="none" baseline="0" dirty="0">
                          <a:latin typeface="Arial" panose="020B0604020202020204" pitchFamily="34" charset="0"/>
                          <a:ea typeface="Times New Roman"/>
                          <a:cs typeface="Arial" panose="020B0604020202020204" pitchFamily="34" charset="0"/>
                          <a:sym typeface="Times New Roman"/>
                        </a:rPr>
                        <a:t> miglioratrici leguminose e foraggere </a:t>
                      </a:r>
                      <a:r>
                        <a:rPr lang="it" sz="1500" u="none" strike="noStrike" cap="none" baseline="0" dirty="0">
                          <a:latin typeface="Arial" panose="020B0604020202020204" pitchFamily="34" charset="0"/>
                          <a:ea typeface="Times New Roman"/>
                          <a:cs typeface="Arial" panose="020B0604020202020204" pitchFamily="34" charset="0"/>
                          <a:sym typeface="Times New Roman"/>
                        </a:rPr>
                        <a:t>da rinnovo (indispensabili all’avvicendamento </a:t>
                      </a:r>
                      <a:r>
                        <a:rPr lang="it" sz="1500" b="1" u="sng" strike="noStrike" cap="none" baseline="0" dirty="0">
                          <a:latin typeface="Arial" panose="020B0604020202020204" pitchFamily="34" charset="0"/>
                          <a:ea typeface="Times New Roman"/>
                          <a:cs typeface="Arial" panose="020B0604020202020204" pitchFamily="34" charset="0"/>
                          <a:sym typeface="Times New Roman"/>
                        </a:rPr>
                        <a:t>biennale</a:t>
                      </a:r>
                      <a:r>
                        <a:rPr lang="it" sz="1500" u="none" strike="noStrike" cap="none" baseline="0" dirty="0">
                          <a:latin typeface="Arial" panose="020B0604020202020204" pitchFamily="34" charset="0"/>
                          <a:ea typeface="Times New Roman"/>
                          <a:cs typeface="Arial" panose="020B0604020202020204" pitchFamily="34" charset="0"/>
                          <a:sym typeface="Times New Roman"/>
                        </a:rPr>
                        <a:t>) possono succedere a s</a:t>
                      </a:r>
                      <a:r>
                        <a:rPr lang="it-IT" sz="1500" u="none" strike="noStrike" cap="none" baseline="0" dirty="0">
                          <a:latin typeface="Arial" panose="020B0604020202020204" pitchFamily="34" charset="0"/>
                          <a:ea typeface="Times New Roman"/>
                          <a:cs typeface="Arial" panose="020B0604020202020204" pitchFamily="34" charset="0"/>
                          <a:sym typeface="Times New Roman"/>
                        </a:rPr>
                        <a:t>è</a:t>
                      </a:r>
                      <a:r>
                        <a:rPr lang="it" sz="1500" u="none" strike="noStrike" cap="none" baseline="0" dirty="0">
                          <a:latin typeface="Arial" panose="020B0604020202020204" pitchFamily="34" charset="0"/>
                          <a:ea typeface="Times New Roman"/>
                          <a:cs typeface="Arial" panose="020B0604020202020204" pitchFamily="34" charset="0"/>
                          <a:sym typeface="Times New Roman"/>
                        </a:rPr>
                        <a:t> stesse;</a:t>
                      </a:r>
                    </a:p>
                    <a:p>
                      <a:pPr marL="514350" marR="0" lvl="0" indent="-285750" algn="just" rtl="0">
                        <a:lnSpc>
                          <a:spcPct val="100000"/>
                        </a:lnSpc>
                        <a:spcBef>
                          <a:spcPts val="0"/>
                        </a:spcBef>
                        <a:spcAft>
                          <a:spcPts val="0"/>
                        </a:spcAft>
                        <a:buClr>
                          <a:srgbClr val="000000"/>
                        </a:buClr>
                        <a:buSzPts val="1100"/>
                        <a:buFont typeface="Arial" panose="020B0604020202020204" pitchFamily="34" charset="0"/>
                        <a:buChar char="•"/>
                      </a:pPr>
                      <a:r>
                        <a:rPr lang="it" sz="1500" u="sng" strike="noStrike" cap="none" baseline="0" dirty="0">
                          <a:latin typeface="Arial" panose="020B0604020202020204" pitchFamily="34" charset="0"/>
                          <a:ea typeface="Times New Roman"/>
                          <a:cs typeface="Arial" panose="020B0604020202020204" pitchFamily="34" charset="0"/>
                          <a:sym typeface="Times New Roman"/>
                        </a:rPr>
                        <a:t>Le </a:t>
                      </a:r>
                      <a:r>
                        <a:rPr lang="it" sz="1500" b="1" u="sng" strike="noStrike" cap="none" baseline="0" dirty="0">
                          <a:latin typeface="Arial" panose="020B0604020202020204" pitchFamily="34" charset="0"/>
                          <a:ea typeface="Times New Roman"/>
                          <a:cs typeface="Arial" panose="020B0604020202020204" pitchFamily="34" charset="0"/>
                          <a:sym typeface="Times New Roman"/>
                        </a:rPr>
                        <a:t>coltura depauperanti </a:t>
                      </a:r>
                      <a:r>
                        <a:rPr lang="it" sz="1500" u="none" strike="noStrike" cap="none" baseline="0" dirty="0">
                          <a:latin typeface="Arial" panose="020B0604020202020204" pitchFamily="34" charset="0"/>
                          <a:ea typeface="Times New Roman"/>
                          <a:cs typeface="Arial" panose="020B0604020202020204" pitchFamily="34" charset="0"/>
                          <a:sym typeface="Times New Roman"/>
                        </a:rPr>
                        <a:t>possono essere presenti nell’avvicendamento </a:t>
                      </a:r>
                      <a:r>
                        <a:rPr lang="it" sz="1500" b="1" u="sng" strike="noStrike" cap="none" baseline="0" dirty="0">
                          <a:latin typeface="Arial" panose="020B0604020202020204" pitchFamily="34" charset="0"/>
                          <a:ea typeface="Times New Roman"/>
                          <a:cs typeface="Arial" panose="020B0604020202020204" pitchFamily="34" charset="0"/>
                          <a:sym typeface="Times New Roman"/>
                        </a:rPr>
                        <a:t>per non più di 1 anno </a:t>
                      </a:r>
                      <a:r>
                        <a:rPr lang="it" sz="1500" u="none" strike="noStrike" cap="none" baseline="0" dirty="0">
                          <a:latin typeface="Arial" panose="020B0604020202020204" pitchFamily="34" charset="0"/>
                          <a:ea typeface="Times New Roman"/>
                          <a:cs typeface="Arial" panose="020B0604020202020204" pitchFamily="34" charset="0"/>
                          <a:sym typeface="Times New Roman"/>
                        </a:rPr>
                        <a:t>e non possono succedere a sé stesse;</a:t>
                      </a:r>
                      <a:endParaRPr lang="it" sz="1500" u="none" strike="noStrike" cap="none" dirty="0">
                        <a:latin typeface="Arial" panose="020B0604020202020204" pitchFamily="34" charset="0"/>
                        <a:ea typeface="Times New Roman"/>
                        <a:cs typeface="Arial" panose="020B0604020202020204" pitchFamily="34" charset="0"/>
                        <a:sym typeface="Times New Roman"/>
                      </a:endParaRPr>
                    </a:p>
                    <a:p>
                      <a:pPr marL="514350" marR="0" lvl="0" indent="-285750" algn="l" rtl="0">
                        <a:lnSpc>
                          <a:spcPct val="100000"/>
                        </a:lnSpc>
                        <a:spcBef>
                          <a:spcPts val="0"/>
                        </a:spcBef>
                        <a:spcAft>
                          <a:spcPts val="0"/>
                        </a:spcAft>
                        <a:buClr>
                          <a:srgbClr val="000000"/>
                        </a:buClr>
                        <a:buSzPts val="1100"/>
                        <a:buFont typeface="Arial" panose="020B0604020202020204" pitchFamily="34" charset="0"/>
                        <a:buChar char="•"/>
                      </a:pPr>
                      <a:r>
                        <a:rPr lang="it" sz="1500" b="1" u="sng" strike="noStrike" cap="none" dirty="0">
                          <a:latin typeface="Arial" panose="020B0604020202020204" pitchFamily="34" charset="0"/>
                          <a:ea typeface="Times New Roman"/>
                          <a:cs typeface="Arial" panose="020B0604020202020204" pitchFamily="34" charset="0"/>
                          <a:sym typeface="Times New Roman"/>
                        </a:rPr>
                        <a:t>Impegno 2:</a:t>
                      </a:r>
                      <a:r>
                        <a:rPr lang="it" sz="1500" b="1" u="none" strike="noStrike" cap="none" dirty="0">
                          <a:latin typeface="Arial" panose="020B0604020202020204" pitchFamily="34" charset="0"/>
                          <a:ea typeface="Times New Roman"/>
                          <a:cs typeface="Arial" panose="020B0604020202020204" pitchFamily="34" charset="0"/>
                          <a:sym typeface="Times New Roman"/>
                        </a:rPr>
                        <a:t> </a:t>
                      </a:r>
                      <a:r>
                        <a:rPr lang="it" sz="1500" u="none" strike="noStrike" cap="none" dirty="0">
                          <a:latin typeface="Arial" panose="020B0604020202020204" pitchFamily="34" charset="0"/>
                          <a:ea typeface="Times New Roman"/>
                          <a:cs typeface="Arial" panose="020B0604020202020204" pitchFamily="34" charset="0"/>
                          <a:sym typeface="Times New Roman"/>
                        </a:rPr>
                        <a:t>divieto di utilizzo di prodotti fitosanitari sulle leguminose e sulle foraggere ed obbligo di utilizzare la difesa integrata o biologica sulle</a:t>
                      </a:r>
                      <a:r>
                        <a:rPr lang="it" sz="1500" u="none" strike="noStrike" cap="none" baseline="0" dirty="0">
                          <a:latin typeface="Arial" panose="020B0604020202020204" pitchFamily="34" charset="0"/>
                          <a:ea typeface="Times New Roman"/>
                          <a:cs typeface="Arial" panose="020B0604020202020204" pitchFamily="34" charset="0"/>
                          <a:sym typeface="Times New Roman"/>
                        </a:rPr>
                        <a:t> colture da </a:t>
                      </a:r>
                      <a:r>
                        <a:rPr lang="it" sz="1500" u="none" strike="noStrike" cap="none" dirty="0">
                          <a:latin typeface="Arial" panose="020B0604020202020204" pitchFamily="34" charset="0"/>
                          <a:ea typeface="Times New Roman"/>
                          <a:cs typeface="Arial" panose="020B0604020202020204" pitchFamily="34" charset="0"/>
                          <a:sym typeface="Times New Roman"/>
                        </a:rPr>
                        <a:t>rinnovo. Sulle altre colture non ci sono limitazioni uso prodotti fitosanitari;</a:t>
                      </a:r>
                    </a:p>
                    <a:p>
                      <a:pPr marL="514350" marR="0" lvl="0" indent="-285750" algn="l" rtl="0">
                        <a:lnSpc>
                          <a:spcPct val="100000"/>
                        </a:lnSpc>
                        <a:spcBef>
                          <a:spcPts val="0"/>
                        </a:spcBef>
                        <a:spcAft>
                          <a:spcPts val="0"/>
                        </a:spcAft>
                        <a:buClr>
                          <a:srgbClr val="000000"/>
                        </a:buClr>
                        <a:buSzPts val="1100"/>
                        <a:buFont typeface="Arial" panose="020B0604020202020204" pitchFamily="34" charset="0"/>
                        <a:buChar char="•"/>
                      </a:pPr>
                      <a:r>
                        <a:rPr lang="it" sz="1500" b="1" u="sng" strike="noStrike" cap="none" dirty="0">
                          <a:latin typeface="Arial" panose="020B0604020202020204" pitchFamily="34" charset="0"/>
                          <a:ea typeface="Times New Roman"/>
                          <a:cs typeface="Arial" panose="020B0604020202020204" pitchFamily="34" charset="0"/>
                          <a:sym typeface="Times New Roman"/>
                        </a:rPr>
                        <a:t>Impegno 3</a:t>
                      </a:r>
                      <a:r>
                        <a:rPr lang="it" sz="1500" u="none" strike="noStrike" cap="none" dirty="0">
                          <a:latin typeface="Arial" panose="020B0604020202020204" pitchFamily="34" charset="0"/>
                          <a:ea typeface="Times New Roman"/>
                          <a:cs typeface="Arial" panose="020B0604020202020204" pitchFamily="34" charset="0"/>
                          <a:sym typeface="Times New Roman"/>
                        </a:rPr>
                        <a:t>: interramento dei residui di tutte le colture in avvicendamento, </a:t>
                      </a:r>
                      <a:r>
                        <a:rPr lang="it" sz="1500" u="sng" strike="noStrike" cap="none" dirty="0">
                          <a:latin typeface="Arial" panose="020B0604020202020204" pitchFamily="34" charset="0"/>
                          <a:ea typeface="Times New Roman"/>
                          <a:cs typeface="Arial" panose="020B0604020202020204" pitchFamily="34" charset="0"/>
                          <a:sym typeface="Times New Roman"/>
                        </a:rPr>
                        <a:t>fatta eccezione per le aziende zootecniche.</a:t>
                      </a:r>
                      <a:r>
                        <a:rPr lang="it" sz="1500" u="none" strike="noStrike" cap="none" dirty="0">
                          <a:latin typeface="Arial" panose="020B0604020202020204" pitchFamily="34" charset="0"/>
                          <a:ea typeface="Times New Roman"/>
                          <a:cs typeface="Arial" panose="020B0604020202020204" pitchFamily="34" charset="0"/>
                          <a:sym typeface="Times New Roman"/>
                        </a:rPr>
                        <a:t> (quelle con capi iscritti in BDN – bovini</a:t>
                      </a:r>
                      <a:r>
                        <a:rPr lang="it" sz="1500" u="none" strike="noStrike" cap="none" baseline="0" dirty="0">
                          <a:latin typeface="Arial" panose="020B0604020202020204" pitchFamily="34" charset="0"/>
                          <a:ea typeface="Times New Roman"/>
                          <a:cs typeface="Arial" panose="020B0604020202020204" pitchFamily="34" charset="0"/>
                          <a:sym typeface="Times New Roman"/>
                        </a:rPr>
                        <a:t> e bufalini, ovi-caprini, suini, equidi e/o avicoli)</a:t>
                      </a:r>
                      <a:endParaRPr lang="it" sz="1500" u="none" strike="noStrike" cap="none" dirty="0">
                        <a:latin typeface="Arial" panose="020B0604020202020204" pitchFamily="34" charset="0"/>
                        <a:ea typeface="Times New Roman"/>
                        <a:cs typeface="Arial" panose="020B0604020202020204" pitchFamily="34" charset="0"/>
                        <a:sym typeface="Times New Roman"/>
                      </a:endParaRPr>
                    </a:p>
                    <a:p>
                      <a:pPr marL="514350" marR="0" lvl="0" indent="-285750" algn="l" rtl="0">
                        <a:lnSpc>
                          <a:spcPct val="100000"/>
                        </a:lnSpc>
                        <a:spcBef>
                          <a:spcPts val="0"/>
                        </a:spcBef>
                        <a:spcAft>
                          <a:spcPts val="0"/>
                        </a:spcAft>
                        <a:buClr>
                          <a:srgbClr val="000000"/>
                        </a:buClr>
                        <a:buSzPts val="1100"/>
                        <a:buFont typeface="Arial" panose="020B0604020202020204" pitchFamily="34" charset="0"/>
                        <a:buChar char="•"/>
                      </a:pPr>
                      <a:r>
                        <a:rPr lang="it" sz="1500" u="none" strike="noStrike" cap="none" dirty="0">
                          <a:latin typeface="Arial" panose="020B0604020202020204" pitchFamily="34" charset="0"/>
                          <a:ea typeface="Times New Roman"/>
                          <a:cs typeface="Arial" panose="020B0604020202020204" pitchFamily="34" charset="0"/>
                          <a:sym typeface="Times New Roman"/>
                        </a:rPr>
                        <a:t>Per residui che rimangono in campo</a:t>
                      </a:r>
                      <a:r>
                        <a:rPr lang="it" sz="1500" u="none" strike="noStrike" cap="none" baseline="0" dirty="0">
                          <a:latin typeface="Arial" panose="020B0604020202020204" pitchFamily="34" charset="0"/>
                          <a:ea typeface="Times New Roman"/>
                          <a:cs typeface="Arial" panose="020B0604020202020204" pitchFamily="34" charset="0"/>
                          <a:sym typeface="Times New Roman"/>
                        </a:rPr>
                        <a:t> dopo la raccolta (es. stoppie) </a:t>
                      </a:r>
                      <a:r>
                        <a:rPr lang="it" sz="1500" u="none" strike="noStrike" cap="none" dirty="0">
                          <a:latin typeface="Arial" panose="020B0604020202020204" pitchFamily="34" charset="0"/>
                          <a:ea typeface="Times New Roman"/>
                          <a:cs typeface="Arial" panose="020B0604020202020204" pitchFamily="34" charset="0"/>
                          <a:sym typeface="Times New Roman"/>
                        </a:rPr>
                        <a:t>si intendono gli stocchi delle coltivazioni e non la paglia dei cereali autunno-vernini. </a:t>
                      </a:r>
                      <a:r>
                        <a:rPr lang="it" sz="1500" u="sng" strike="noStrike" cap="none" dirty="0">
                          <a:latin typeface="Arial" panose="020B0604020202020204" pitchFamily="34" charset="0"/>
                          <a:ea typeface="Times New Roman"/>
                          <a:cs typeface="Arial" panose="020B0604020202020204" pitchFamily="34" charset="0"/>
                          <a:sym typeface="Times New Roman"/>
                        </a:rPr>
                        <a:t>Impegno non applicabile ad aziende aderenti alle tecniche di agricoltura conservativa.</a:t>
                      </a:r>
                      <a:endParaRPr sz="1500" u="sng" strike="noStrike" cap="none" dirty="0">
                        <a:latin typeface="Arial" panose="020B0604020202020204" pitchFamily="34" charset="0"/>
                        <a:ea typeface="Times New Roman"/>
                        <a:cs typeface="Arial" panose="020B0604020202020204" pitchFamily="34" charset="0"/>
                        <a:sym typeface="Times New Roman"/>
                      </a:endParaRPr>
                    </a:p>
                  </a:txBody>
                  <a:tcPr marL="84667" marR="84667" marT="84667"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bl>
          </a:graphicData>
        </a:graphic>
      </p:graphicFrame>
      <p:sp>
        <p:nvSpPr>
          <p:cNvPr id="4" name="Rettangolo con angoli arrotondati in diagonale 24">
            <a:extLst>
              <a:ext uri="{FF2B5EF4-FFF2-40B4-BE49-F238E27FC236}">
                <a16:creationId xmlns:a16="http://schemas.microsoft.com/office/drawing/2014/main" id="{E56C1847-26F1-337B-BA53-1701A556E9D0}"/>
              </a:ext>
            </a:extLst>
          </p:cNvPr>
          <p:cNvSpPr/>
          <p:nvPr/>
        </p:nvSpPr>
        <p:spPr>
          <a:xfrm>
            <a:off x="10501313" y="39688"/>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aphicFrame>
        <p:nvGraphicFramePr>
          <p:cNvPr id="374" name="Google Shape;374;p18"/>
          <p:cNvGraphicFramePr/>
          <p:nvPr>
            <p:extLst>
              <p:ext uri="{D42A27DB-BD31-4B8C-83A1-F6EECF244321}">
                <p14:modId xmlns:p14="http://schemas.microsoft.com/office/powerpoint/2010/main" val="2874432215"/>
              </p:ext>
            </p:extLst>
          </p:nvPr>
        </p:nvGraphicFramePr>
        <p:xfrm>
          <a:off x="468298" y="1311940"/>
          <a:ext cx="10947848" cy="4278824"/>
        </p:xfrm>
        <a:graphic>
          <a:graphicData uri="http://schemas.openxmlformats.org/drawingml/2006/table">
            <a:tbl>
              <a:tblPr>
                <a:noFill/>
              </a:tblPr>
              <a:tblGrid>
                <a:gridCol w="1703705">
                  <a:extLst>
                    <a:ext uri="{9D8B030D-6E8A-4147-A177-3AD203B41FA5}">
                      <a16:colId xmlns:a16="http://schemas.microsoft.com/office/drawing/2014/main" val="20000"/>
                    </a:ext>
                  </a:extLst>
                </a:gridCol>
                <a:gridCol w="9244143">
                  <a:extLst>
                    <a:ext uri="{9D8B030D-6E8A-4147-A177-3AD203B41FA5}">
                      <a16:colId xmlns:a16="http://schemas.microsoft.com/office/drawing/2014/main" val="20001"/>
                    </a:ext>
                  </a:extLst>
                </a:gridCol>
              </a:tblGrid>
              <a:tr h="1033669">
                <a:tc>
                  <a:txBody>
                    <a:bodyPr/>
                    <a:lstStyle/>
                    <a:p>
                      <a:pPr marL="0" marR="0" lvl="0" indent="0" algn="l" rtl="0">
                        <a:lnSpc>
                          <a:spcPct val="100000"/>
                        </a:lnSpc>
                        <a:spcBef>
                          <a:spcPts val="0"/>
                        </a:spcBef>
                        <a:spcAft>
                          <a:spcPts val="0"/>
                        </a:spcAft>
                        <a:buClr>
                          <a:srgbClr val="000000"/>
                        </a:buClr>
                        <a:buSzPts val="900"/>
                        <a:buFont typeface="Arial"/>
                        <a:buNone/>
                      </a:pPr>
                      <a:r>
                        <a:rPr lang="it-IT" sz="1200" b="1" u="none" strike="noStrike" cap="none" dirty="0">
                          <a:latin typeface="Arial" panose="020B0604020202020204" pitchFamily="34" charset="0"/>
                          <a:ea typeface="Times New Roman"/>
                          <a:cs typeface="Arial" panose="020B0604020202020204" pitchFamily="34" charset="0"/>
                          <a:sym typeface="Times New Roman"/>
                        </a:rPr>
                        <a:t>Impegno biennale e implicazioni</a:t>
                      </a:r>
                      <a:endParaRPr sz="1200" b="1" u="none" strike="noStrike" cap="none" dirty="0">
                        <a:latin typeface="Arial" panose="020B0604020202020204" pitchFamily="34" charset="0"/>
                        <a:ea typeface="Times New Roman"/>
                        <a:cs typeface="Arial" panose="020B0604020202020204" pitchFamily="34" charset="0"/>
                        <a:sym typeface="Times New Roman"/>
                      </a:endParaRPr>
                    </a:p>
                  </a:txBody>
                  <a:tcPr marL="84667" marR="84667" marT="84667" marB="84667">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CFF33"/>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it-IT" sz="1500" u="none" strike="noStrike" cap="none" dirty="0">
                          <a:latin typeface="Arial" panose="020B0604020202020204" pitchFamily="34" charset="0"/>
                          <a:ea typeface="Times New Roman"/>
                          <a:cs typeface="Arial" panose="020B0604020202020204" pitchFamily="34" charset="0"/>
                          <a:sym typeface="Times New Roman"/>
                        </a:rPr>
                        <a:t>Se il beneficiario cede totalmente o parzialmente</a:t>
                      </a:r>
                      <a:r>
                        <a:rPr lang="it-IT" sz="1500" u="none" strike="noStrike" cap="none" baseline="0" dirty="0">
                          <a:latin typeface="Arial" panose="020B0604020202020204" pitchFamily="34" charset="0"/>
                          <a:ea typeface="Times New Roman"/>
                          <a:cs typeface="Arial" panose="020B0604020202020204" pitchFamily="34" charset="0"/>
                          <a:sym typeface="Times New Roman"/>
                        </a:rPr>
                        <a:t> la sua azienda il soggetto subentrante assume l’impegno che corrisponde al terreno/ai capi animali trasferito/i per il restante periodo e percepisce il pagamento.</a:t>
                      </a:r>
                    </a:p>
                    <a:p>
                      <a:pPr marL="0" marR="0" lvl="0" indent="0" algn="l" rtl="0">
                        <a:lnSpc>
                          <a:spcPct val="115000"/>
                        </a:lnSpc>
                        <a:spcBef>
                          <a:spcPts val="0"/>
                        </a:spcBef>
                        <a:spcAft>
                          <a:spcPts val="0"/>
                        </a:spcAft>
                        <a:buClr>
                          <a:srgbClr val="000000"/>
                        </a:buClr>
                        <a:buSzPts val="1100"/>
                        <a:buFont typeface="Arial"/>
                        <a:buNone/>
                      </a:pPr>
                      <a:r>
                        <a:rPr lang="it-IT" sz="1500" u="none" strike="noStrike" cap="none" baseline="0" dirty="0">
                          <a:latin typeface="Arial" panose="020B0604020202020204" pitchFamily="34" charset="0"/>
                          <a:ea typeface="Times New Roman"/>
                          <a:cs typeface="Arial" panose="020B0604020202020204" pitchFamily="34" charset="0"/>
                          <a:sym typeface="Times New Roman"/>
                        </a:rPr>
                        <a:t>Nel caso di mancato subentro/mancato rispetto dell’impegno da parte subentrante, si procede al recupero dei pagamenti eventualmente erogati in favore del cedente. E’ necessario che i contratti di compravendita e di affitto prevedano clausole che assicurino il rispetto dell’impegno biennale.</a:t>
                      </a:r>
                      <a:endParaRPr sz="1500" u="none" strike="noStrike" cap="none" dirty="0">
                        <a:latin typeface="Arial" panose="020B0604020202020204" pitchFamily="34" charset="0"/>
                        <a:ea typeface="Times New Roman"/>
                        <a:cs typeface="Arial" panose="020B0604020202020204" pitchFamily="34" charset="0"/>
                        <a:sym typeface="Times New Roman"/>
                      </a:endParaRPr>
                    </a:p>
                  </a:txBody>
                  <a:tcPr marL="84667" marR="84667" marT="84667" marB="846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3346170720"/>
                  </a:ext>
                </a:extLst>
              </a:tr>
              <a:tr h="1033669">
                <a:tc>
                  <a:txBody>
                    <a:bodyPr/>
                    <a:lstStyle/>
                    <a:p>
                      <a:pPr marL="0" marR="0" lvl="0" indent="0" algn="l" rtl="0">
                        <a:lnSpc>
                          <a:spcPct val="100000"/>
                        </a:lnSpc>
                        <a:spcBef>
                          <a:spcPts val="0"/>
                        </a:spcBef>
                        <a:spcAft>
                          <a:spcPts val="0"/>
                        </a:spcAft>
                        <a:buClr>
                          <a:srgbClr val="000000"/>
                        </a:buClr>
                        <a:buSzPts val="900"/>
                        <a:buFont typeface="Arial"/>
                        <a:buNone/>
                      </a:pPr>
                      <a:r>
                        <a:rPr lang="it" sz="1200" b="1" u="none" strike="noStrike" cap="none" dirty="0">
                          <a:latin typeface="Arial" panose="020B0604020202020204" pitchFamily="34" charset="0"/>
                          <a:ea typeface="Times New Roman"/>
                          <a:cs typeface="Arial" panose="020B0604020202020204" pitchFamily="34" charset="0"/>
                          <a:sym typeface="Times New Roman"/>
                        </a:rPr>
                        <a:t>Colture considerate conformi all’eco-schema 4</a:t>
                      </a:r>
                      <a:endParaRPr sz="1200" b="1" u="none" strike="noStrike" cap="none" dirty="0">
                        <a:latin typeface="Arial" panose="020B0604020202020204" pitchFamily="34" charset="0"/>
                        <a:ea typeface="Times New Roman"/>
                        <a:cs typeface="Arial" panose="020B0604020202020204" pitchFamily="34" charset="0"/>
                        <a:sym typeface="Times New Roman"/>
                      </a:endParaRPr>
                    </a:p>
                  </a:txBody>
                  <a:tcPr marL="84667" marR="84667" marT="84667" marB="84667">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CFF33"/>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it" sz="1500" u="none" strike="noStrike" cap="none" dirty="0">
                          <a:latin typeface="Arial" panose="020B0604020202020204" pitchFamily="34" charset="0"/>
                          <a:ea typeface="Times New Roman"/>
                          <a:cs typeface="Arial" panose="020B0604020202020204" pitchFamily="34" charset="0"/>
                          <a:sym typeface="Times New Roman"/>
                        </a:rPr>
                        <a:t>Le colture pluriennali (ad esempio erba medica e carciofo), l’erba e le altre piante erbacee da foraggio (ad esempio erbai annuali) e i terreni a riposo (massimo per 4 anni) assolvono all’impegno dell’avvicendamento biennale</a:t>
                      </a:r>
                      <a:endParaRPr sz="1500" u="none" strike="noStrike" cap="none" dirty="0">
                        <a:latin typeface="Arial" panose="020B0604020202020204" pitchFamily="34" charset="0"/>
                        <a:ea typeface="Times New Roman"/>
                        <a:cs typeface="Arial" panose="020B0604020202020204" pitchFamily="34" charset="0"/>
                        <a:sym typeface="Times New Roman"/>
                      </a:endParaRPr>
                    </a:p>
                  </a:txBody>
                  <a:tcPr marL="84667" marR="84667" marT="84667" marB="846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803367">
                <a:tc>
                  <a:txBody>
                    <a:bodyPr/>
                    <a:lstStyle/>
                    <a:p>
                      <a:pPr marL="0" marR="0" lvl="0" indent="0" algn="l" rtl="0">
                        <a:lnSpc>
                          <a:spcPct val="100000"/>
                        </a:lnSpc>
                        <a:spcBef>
                          <a:spcPts val="0"/>
                        </a:spcBef>
                        <a:spcAft>
                          <a:spcPts val="0"/>
                        </a:spcAft>
                        <a:buClr>
                          <a:srgbClr val="000000"/>
                        </a:buClr>
                        <a:buSzPts val="900"/>
                        <a:buFont typeface="Arial"/>
                        <a:buNone/>
                      </a:pPr>
                      <a:r>
                        <a:rPr lang="it" sz="1200" b="1" u="none" strike="noStrike" cap="none" dirty="0">
                          <a:latin typeface="Arial" panose="020B0604020202020204" pitchFamily="34" charset="0"/>
                          <a:ea typeface="Times New Roman"/>
                          <a:cs typeface="Arial" panose="020B0604020202020204" pitchFamily="34" charset="0"/>
                          <a:sym typeface="Times New Roman"/>
                        </a:rPr>
                        <a:t>Dotazione finanziaria annuale e valore indicativo del premio</a:t>
                      </a:r>
                      <a:endParaRPr sz="1200" b="1" u="none" strike="noStrike" cap="none" dirty="0">
                        <a:latin typeface="Arial" panose="020B0604020202020204" pitchFamily="34" charset="0"/>
                        <a:ea typeface="Times New Roman"/>
                        <a:cs typeface="Arial" panose="020B0604020202020204" pitchFamily="34" charset="0"/>
                        <a:sym typeface="Times New Roman"/>
                      </a:endParaRPr>
                    </a:p>
                  </a:txBody>
                  <a:tcPr marL="84667" marR="84667" marT="84667"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solidFill>
                      <a:srgbClr val="CCFF33"/>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it" sz="1500" u="none" strike="noStrike" cap="none" dirty="0">
                          <a:latin typeface="Arial" panose="020B0604020202020204" pitchFamily="34" charset="0"/>
                          <a:ea typeface="Times New Roman"/>
                          <a:cs typeface="Arial" panose="020B0604020202020204" pitchFamily="34" charset="0"/>
                          <a:sym typeface="Times New Roman"/>
                        </a:rPr>
                        <a:t>Sono disponibili </a:t>
                      </a:r>
                      <a:r>
                        <a:rPr lang="it" sz="1500" b="1" u="sng" strike="noStrike" cap="none" dirty="0">
                          <a:latin typeface="Arial" panose="020B0604020202020204" pitchFamily="34" charset="0"/>
                          <a:ea typeface="Times New Roman"/>
                          <a:cs typeface="Arial" panose="020B0604020202020204" pitchFamily="34" charset="0"/>
                          <a:sym typeface="Times New Roman"/>
                        </a:rPr>
                        <a:t>163 milioni di euro per anno</a:t>
                      </a:r>
                      <a:r>
                        <a:rPr lang="it" sz="1500" u="none" strike="noStrike" cap="none" dirty="0">
                          <a:latin typeface="Arial" panose="020B0604020202020204" pitchFamily="34" charset="0"/>
                          <a:ea typeface="Times New Roman"/>
                          <a:cs typeface="Arial" panose="020B0604020202020204" pitchFamily="34" charset="0"/>
                          <a:sym typeface="Times New Roman"/>
                        </a:rPr>
                        <a:t>, con un importo minimo di </a:t>
                      </a:r>
                      <a:r>
                        <a:rPr lang="it" sz="1500" b="1" u="sng" strike="noStrike" cap="none" dirty="0">
                          <a:latin typeface="Arial" panose="020B0604020202020204" pitchFamily="34" charset="0"/>
                          <a:ea typeface="Times New Roman"/>
                          <a:cs typeface="Arial" panose="020B0604020202020204" pitchFamily="34" charset="0"/>
                          <a:sym typeface="Times New Roman"/>
                        </a:rPr>
                        <a:t>55 euro per ettaro</a:t>
                      </a:r>
                      <a:r>
                        <a:rPr lang="it" sz="1500" u="none" strike="noStrike" cap="none" dirty="0">
                          <a:latin typeface="Arial" panose="020B0604020202020204" pitchFamily="34" charset="0"/>
                          <a:ea typeface="Times New Roman"/>
                          <a:cs typeface="Arial" panose="020B0604020202020204" pitchFamily="34" charset="0"/>
                          <a:sym typeface="Times New Roman"/>
                        </a:rPr>
                        <a:t>, massimo </a:t>
                      </a:r>
                      <a:r>
                        <a:rPr lang="it" sz="1500" b="1" u="sng" strike="noStrike" cap="none" dirty="0">
                          <a:latin typeface="Arial" panose="020B0604020202020204" pitchFamily="34" charset="0"/>
                          <a:ea typeface="Times New Roman"/>
                          <a:cs typeface="Arial" panose="020B0604020202020204" pitchFamily="34" charset="0"/>
                          <a:sym typeface="Times New Roman"/>
                        </a:rPr>
                        <a:t>di 124 </a:t>
                      </a:r>
                      <a:r>
                        <a:rPr lang="it" sz="1500" u="none" strike="noStrike" cap="none" dirty="0">
                          <a:latin typeface="Arial" panose="020B0604020202020204" pitchFamily="34" charset="0"/>
                          <a:ea typeface="Times New Roman"/>
                          <a:cs typeface="Arial" panose="020B0604020202020204" pitchFamily="34" charset="0"/>
                          <a:sym typeface="Times New Roman"/>
                        </a:rPr>
                        <a:t>e previsionale di </a:t>
                      </a:r>
                      <a:r>
                        <a:rPr lang="it" sz="1500" b="1" u="sng" strike="noStrike" cap="none" dirty="0">
                          <a:latin typeface="Arial" panose="020B0604020202020204" pitchFamily="34" charset="0"/>
                          <a:ea typeface="Times New Roman"/>
                          <a:cs typeface="Arial" panose="020B0604020202020204" pitchFamily="34" charset="0"/>
                          <a:sym typeface="Times New Roman"/>
                        </a:rPr>
                        <a:t>110 euro per ettaro</a:t>
                      </a:r>
                      <a:r>
                        <a:rPr lang="it" sz="1500" u="none" strike="noStrike" cap="none" dirty="0">
                          <a:latin typeface="Arial" panose="020B0604020202020204" pitchFamily="34" charset="0"/>
                          <a:ea typeface="Times New Roman"/>
                          <a:cs typeface="Arial" panose="020B0604020202020204" pitchFamily="34" charset="0"/>
                          <a:sym typeface="Times New Roman"/>
                        </a:rPr>
                        <a:t>. Prevista una maggiorazione per le zone vulnerabili ai nitrati e per quelle Natura 2000 (132 €/h)</a:t>
                      </a:r>
                      <a:endParaRPr sz="1500" u="none" strike="noStrike" cap="none" dirty="0">
                        <a:latin typeface="Arial" panose="020B0604020202020204" pitchFamily="34" charset="0"/>
                        <a:ea typeface="Times New Roman"/>
                        <a:cs typeface="Arial" panose="020B0604020202020204" pitchFamily="34" charset="0"/>
                        <a:sym typeface="Times New Roman"/>
                      </a:endParaRPr>
                    </a:p>
                  </a:txBody>
                  <a:tcPr marL="84667" marR="84667" marT="84667"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803367">
                <a:tc>
                  <a:txBody>
                    <a:bodyPr/>
                    <a:lstStyle/>
                    <a:p>
                      <a:pPr marL="0" marR="0" lvl="0" indent="0" algn="l" rtl="0">
                        <a:lnSpc>
                          <a:spcPct val="100000"/>
                        </a:lnSpc>
                        <a:spcBef>
                          <a:spcPts val="0"/>
                        </a:spcBef>
                        <a:spcAft>
                          <a:spcPts val="0"/>
                        </a:spcAft>
                        <a:buClr>
                          <a:srgbClr val="000000"/>
                        </a:buClr>
                        <a:buSzPts val="900"/>
                        <a:buFont typeface="Arial"/>
                        <a:buNone/>
                      </a:pPr>
                      <a:endParaRPr lang="it-IT" sz="1200" b="1" u="none" strike="noStrike" cap="none" dirty="0">
                        <a:latin typeface="Arial" panose="020B0604020202020204" pitchFamily="34" charset="0"/>
                        <a:ea typeface="Times New Roman"/>
                        <a:cs typeface="Arial" panose="020B0604020202020204" pitchFamily="34" charset="0"/>
                        <a:sym typeface="Times New Roman"/>
                      </a:endParaRPr>
                    </a:p>
                    <a:p>
                      <a:pPr marL="0" marR="0" lvl="0" indent="0" algn="l" rtl="0">
                        <a:lnSpc>
                          <a:spcPct val="100000"/>
                        </a:lnSpc>
                        <a:spcBef>
                          <a:spcPts val="0"/>
                        </a:spcBef>
                        <a:spcAft>
                          <a:spcPts val="0"/>
                        </a:spcAft>
                        <a:buClr>
                          <a:srgbClr val="000000"/>
                        </a:buClr>
                        <a:buSzPts val="900"/>
                        <a:buFont typeface="Arial"/>
                        <a:buNone/>
                      </a:pPr>
                      <a:r>
                        <a:rPr lang="it-IT" sz="1200" b="1" u="none" strike="noStrike" cap="none" dirty="0">
                          <a:latin typeface="Arial" panose="020B0604020202020204" pitchFamily="34" charset="0"/>
                          <a:ea typeface="Times New Roman"/>
                          <a:cs typeface="Arial" panose="020B0604020202020204" pitchFamily="34" charset="0"/>
                          <a:sym typeface="Times New Roman"/>
                        </a:rPr>
                        <a:t>Cumulabilità</a:t>
                      </a:r>
                      <a:endParaRPr sz="1200" b="1" u="none" strike="noStrike" cap="none" dirty="0">
                        <a:latin typeface="Arial" panose="020B0604020202020204" pitchFamily="34" charset="0"/>
                        <a:ea typeface="Times New Roman"/>
                        <a:cs typeface="Arial" panose="020B0604020202020204" pitchFamily="34" charset="0"/>
                        <a:sym typeface="Times New Roman"/>
                      </a:endParaRPr>
                    </a:p>
                  </a:txBody>
                  <a:tcPr marL="84667" marR="84667" marT="84667" marB="84667">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CFF33"/>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it-IT" sz="1500" u="none" strike="noStrike" cap="none" dirty="0">
                          <a:latin typeface="Arial" panose="020B0604020202020204" pitchFamily="34" charset="0"/>
                          <a:ea typeface="Times New Roman"/>
                          <a:cs typeface="Arial" panose="020B0604020202020204" pitchFamily="34" charset="0"/>
                          <a:sym typeface="Times New Roman"/>
                        </a:rPr>
                        <a:t>Il pagamento </a:t>
                      </a:r>
                      <a:r>
                        <a:rPr lang="it-IT" sz="1500" b="1" u="none" strike="noStrike" cap="none" dirty="0">
                          <a:latin typeface="Arial" panose="020B0604020202020204" pitchFamily="34" charset="0"/>
                          <a:ea typeface="Times New Roman"/>
                          <a:cs typeface="Arial" panose="020B0604020202020204" pitchFamily="34" charset="0"/>
                          <a:sym typeface="Times New Roman"/>
                        </a:rPr>
                        <a:t>dell’Eco 4 è cumulabile </a:t>
                      </a:r>
                      <a:r>
                        <a:rPr lang="it-IT" sz="1500" u="none" strike="noStrike" cap="none" dirty="0">
                          <a:latin typeface="Arial" panose="020B0604020202020204" pitchFamily="34" charset="0"/>
                          <a:ea typeface="Times New Roman"/>
                          <a:cs typeface="Arial" panose="020B0604020202020204" pitchFamily="34" charset="0"/>
                          <a:sym typeface="Times New Roman"/>
                        </a:rPr>
                        <a:t>con il «</a:t>
                      </a:r>
                      <a:r>
                        <a:rPr lang="it-IT" sz="1500" i="1" u="none" strike="noStrike" cap="none" dirty="0">
                          <a:latin typeface="Arial" panose="020B0604020202020204" pitchFamily="34" charset="0"/>
                          <a:ea typeface="Times New Roman"/>
                          <a:cs typeface="Arial" panose="020B0604020202020204" pitchFamily="34" charset="0"/>
                          <a:sym typeface="Times New Roman"/>
                        </a:rPr>
                        <a:t>Pagamento per misure</a:t>
                      </a:r>
                      <a:r>
                        <a:rPr lang="it-IT" sz="1500" i="1" u="none" strike="noStrike" cap="none" baseline="0" dirty="0">
                          <a:latin typeface="Arial" panose="020B0604020202020204" pitchFamily="34" charset="0"/>
                          <a:ea typeface="Times New Roman"/>
                          <a:cs typeface="Arial" panose="020B0604020202020204" pitchFamily="34" charset="0"/>
                          <a:sym typeface="Times New Roman"/>
                        </a:rPr>
                        <a:t> a superficie per gli impollinatori» </a:t>
                      </a:r>
                      <a:r>
                        <a:rPr lang="it-IT" sz="1500" u="none" strike="noStrike" cap="none" baseline="0" dirty="0">
                          <a:latin typeface="Arial" panose="020B0604020202020204" pitchFamily="34" charset="0"/>
                          <a:ea typeface="Times New Roman"/>
                          <a:cs typeface="Arial" panose="020B0604020202020204" pitchFamily="34" charset="0"/>
                          <a:sym typeface="Times New Roman"/>
                        </a:rPr>
                        <a:t>(</a:t>
                      </a:r>
                      <a:r>
                        <a:rPr lang="it-IT" sz="1500" b="1" u="none" strike="noStrike" cap="none" baseline="0" dirty="0">
                          <a:latin typeface="Arial" panose="020B0604020202020204" pitchFamily="34" charset="0"/>
                          <a:ea typeface="Times New Roman"/>
                          <a:cs typeface="Arial" panose="020B0604020202020204" pitchFamily="34" charset="0"/>
                          <a:sym typeface="Times New Roman"/>
                        </a:rPr>
                        <a:t>Eco 5</a:t>
                      </a:r>
                      <a:r>
                        <a:rPr lang="it-IT" sz="1500" u="none" strike="noStrike" cap="none" baseline="0" dirty="0">
                          <a:latin typeface="Arial" panose="020B0604020202020204" pitchFamily="34" charset="0"/>
                          <a:ea typeface="Times New Roman"/>
                          <a:cs typeface="Arial" panose="020B0604020202020204" pitchFamily="34" charset="0"/>
                          <a:sym typeface="Times New Roman"/>
                        </a:rPr>
                        <a:t>)</a:t>
                      </a:r>
                      <a:endParaRPr sz="1500" u="none" strike="noStrike" cap="none" dirty="0">
                        <a:latin typeface="Arial" panose="020B0604020202020204" pitchFamily="34" charset="0"/>
                        <a:ea typeface="Times New Roman"/>
                        <a:cs typeface="Arial" panose="020B0604020202020204" pitchFamily="34" charset="0"/>
                        <a:sym typeface="Times New Roman"/>
                      </a:endParaRPr>
                    </a:p>
                  </a:txBody>
                  <a:tcPr marL="84667" marR="84667" marT="84667" marB="846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126203503"/>
                  </a:ext>
                </a:extLst>
              </a:tr>
            </a:tbl>
          </a:graphicData>
        </a:graphic>
      </p:graphicFrame>
      <p:sp>
        <p:nvSpPr>
          <p:cNvPr id="4" name="Rettangolo con angoli arrotondati in diagonale 24">
            <a:extLst>
              <a:ext uri="{FF2B5EF4-FFF2-40B4-BE49-F238E27FC236}">
                <a16:creationId xmlns:a16="http://schemas.microsoft.com/office/drawing/2014/main" id="{E56C1847-26F1-337B-BA53-1701A556E9D0}"/>
              </a:ext>
            </a:extLst>
          </p:cNvPr>
          <p:cNvSpPr/>
          <p:nvPr/>
        </p:nvSpPr>
        <p:spPr>
          <a:xfrm>
            <a:off x="10501313" y="39688"/>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sp>
        <p:nvSpPr>
          <p:cNvPr id="2" name="Google Shape;373;p18">
            <a:extLst>
              <a:ext uri="{FF2B5EF4-FFF2-40B4-BE49-F238E27FC236}">
                <a16:creationId xmlns:a16="http://schemas.microsoft.com/office/drawing/2014/main" id="{E5E776AF-BABF-925A-4747-074E3AAD7CEC}"/>
              </a:ext>
            </a:extLst>
          </p:cNvPr>
          <p:cNvSpPr txBox="1"/>
          <p:nvPr/>
        </p:nvSpPr>
        <p:spPr>
          <a:xfrm>
            <a:off x="648973" y="13855"/>
            <a:ext cx="9409433" cy="1046426"/>
          </a:xfrm>
          <a:prstGeom prst="rect">
            <a:avLst/>
          </a:prstGeom>
          <a:noFill/>
          <a:ln>
            <a:noFill/>
          </a:ln>
        </p:spPr>
        <p:txBody>
          <a:bodyPr spcFirstLastPara="1" wrap="square" lIns="91433" tIns="91433" rIns="91433" bIns="91433" anchor="t" anchorCtr="0">
            <a:spAutoFit/>
          </a:bodyPr>
          <a:lstStyle/>
          <a:p>
            <a:pPr>
              <a:spcBef>
                <a:spcPts val="0"/>
              </a:spcBef>
              <a:spcAft>
                <a:spcPts val="0"/>
              </a:spcAft>
              <a:buClr>
                <a:srgbClr val="000000"/>
              </a:buClr>
              <a:buSzPts val="1100"/>
            </a:pPr>
            <a:r>
              <a:rPr lang="it-IT" altLang="it-IT" sz="2800" b="1" dirty="0">
                <a:solidFill>
                  <a:srgbClr val="002060"/>
                </a:solidFill>
                <a:latin typeface="Arial" panose="020B0604020202020204" pitchFamily="34" charset="0"/>
                <a:ea typeface="Tahoma" panose="020B0604030504040204" pitchFamily="34" charset="0"/>
                <a:cs typeface="Arial" panose="020B0604020202020204" pitchFamily="34" charset="0"/>
              </a:rPr>
              <a:t>I pilastro: l’</a:t>
            </a:r>
            <a:r>
              <a:rPr lang="it-IT" altLang="it-IT" sz="2800"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Eco-schema 4</a:t>
            </a:r>
            <a:r>
              <a:rPr lang="it" sz="2800"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sym typeface="Times New Roman"/>
              </a:rPr>
              <a:t> </a:t>
            </a:r>
            <a:r>
              <a:rPr lang="it" sz="2800" b="1" dirty="0">
                <a:solidFill>
                  <a:srgbClr val="002060"/>
                </a:solidFill>
                <a:latin typeface="Arial" panose="020B0604020202020204" pitchFamily="34" charset="0"/>
                <a:ea typeface="Tahoma" panose="020B0604030504040204" pitchFamily="34" charset="0"/>
                <a:cs typeface="Arial" panose="020B0604020202020204" pitchFamily="34" charset="0"/>
                <a:sym typeface="Times New Roman"/>
              </a:rPr>
              <a:t>«Sistemi foraggeri estensivi con </a:t>
            </a:r>
            <a:r>
              <a:rPr lang="it-IT" sz="2800" b="1" dirty="0">
                <a:solidFill>
                  <a:srgbClr val="002060"/>
                </a:solidFill>
                <a:latin typeface="Arial" panose="020B0604020202020204" pitchFamily="34" charset="0"/>
                <a:ea typeface="Tahoma" panose="020B0604030504040204" pitchFamily="34" charset="0"/>
                <a:cs typeface="Arial" panose="020B0604020202020204" pitchFamily="34" charset="0"/>
                <a:sym typeface="Times New Roman"/>
              </a:rPr>
              <a:t>a</a:t>
            </a:r>
            <a:r>
              <a:rPr lang="it" sz="2800" b="1" dirty="0">
                <a:solidFill>
                  <a:srgbClr val="002060"/>
                </a:solidFill>
                <a:latin typeface="Arial" panose="020B0604020202020204" pitchFamily="34" charset="0"/>
                <a:ea typeface="Tahoma" panose="020B0604030504040204" pitchFamily="34" charset="0"/>
                <a:cs typeface="Arial" panose="020B0604020202020204" pitchFamily="34" charset="0"/>
                <a:sym typeface="Times New Roman"/>
              </a:rPr>
              <a:t>vvicendamento» 2/2</a:t>
            </a:r>
            <a:endParaRPr sz="2800" b="1" dirty="0">
              <a:solidFill>
                <a:srgbClr val="002060"/>
              </a:solidFill>
              <a:latin typeface="Arial" panose="020B0604020202020204" pitchFamily="34" charset="0"/>
              <a:ea typeface="Tahoma" panose="020B0604030504040204" pitchFamily="34" charset="0"/>
              <a:cs typeface="Arial" panose="020B0604020202020204" pitchFamily="34" charset="0"/>
              <a:sym typeface="Times New Roman"/>
            </a:endParaRPr>
          </a:p>
        </p:txBody>
      </p:sp>
    </p:spTree>
    <p:extLst>
      <p:ext uri="{BB962C8B-B14F-4D97-AF65-F5344CB8AC3E}">
        <p14:creationId xmlns:p14="http://schemas.microsoft.com/office/powerpoint/2010/main" val="1313334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losione: 8 punte 15">
            <a:extLst>
              <a:ext uri="{FF2B5EF4-FFF2-40B4-BE49-F238E27FC236}">
                <a16:creationId xmlns:a16="http://schemas.microsoft.com/office/drawing/2014/main" id="{5BC0F752-1FA0-779D-1BCE-C9B3A3DD890D}"/>
              </a:ext>
            </a:extLst>
          </p:cNvPr>
          <p:cNvSpPr/>
          <p:nvPr/>
        </p:nvSpPr>
        <p:spPr>
          <a:xfrm>
            <a:off x="108528" y="4080529"/>
            <a:ext cx="4300536" cy="2461847"/>
          </a:xfrm>
          <a:prstGeom prst="irregularSeal1">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Rettangolo 4">
            <a:extLst>
              <a:ext uri="{FF2B5EF4-FFF2-40B4-BE49-F238E27FC236}">
                <a16:creationId xmlns:a16="http://schemas.microsoft.com/office/drawing/2014/main" id="{A3087C4A-A44F-D428-13CE-3834831D43E1}"/>
              </a:ext>
            </a:extLst>
          </p:cNvPr>
          <p:cNvSpPr>
            <a:spLocks noChangeArrowheads="1"/>
          </p:cNvSpPr>
          <p:nvPr/>
        </p:nvSpPr>
        <p:spPr bwMode="auto">
          <a:xfrm>
            <a:off x="531813" y="331788"/>
            <a:ext cx="10631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I pilastro: il </a:t>
            </a:r>
            <a:r>
              <a:rPr lang="it-IT" altLang="it-IT" sz="3200"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Sostegno accoppiato</a:t>
            </a:r>
          </a:p>
        </p:txBody>
      </p:sp>
      <p:sp>
        <p:nvSpPr>
          <p:cNvPr id="4" name="Rettangolo con angoli arrotondati in diagonale 24">
            <a:extLst>
              <a:ext uri="{FF2B5EF4-FFF2-40B4-BE49-F238E27FC236}">
                <a16:creationId xmlns:a16="http://schemas.microsoft.com/office/drawing/2014/main" id="{E5E62FC2-ED28-B61A-9A6E-B65B4D8CE514}"/>
              </a:ext>
            </a:extLst>
          </p:cNvPr>
          <p:cNvSpPr/>
          <p:nvPr/>
        </p:nvSpPr>
        <p:spPr>
          <a:xfrm>
            <a:off x="10501313" y="39688"/>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pic>
        <p:nvPicPr>
          <p:cNvPr id="6" name="Immagine 5">
            <a:extLst>
              <a:ext uri="{FF2B5EF4-FFF2-40B4-BE49-F238E27FC236}">
                <a16:creationId xmlns:a16="http://schemas.microsoft.com/office/drawing/2014/main" id="{A6A3D143-0A7C-6CAC-0710-5453CC613C21}"/>
              </a:ext>
            </a:extLst>
          </p:cNvPr>
          <p:cNvPicPr>
            <a:picLocks noChangeAspect="1"/>
          </p:cNvPicPr>
          <p:nvPr/>
        </p:nvPicPr>
        <p:blipFill rotWithShape="1">
          <a:blip r:embed="rId2"/>
          <a:srcRect t="6472"/>
          <a:stretch/>
        </p:blipFill>
        <p:spPr>
          <a:xfrm>
            <a:off x="4452936" y="1066792"/>
            <a:ext cx="7267576" cy="4704886"/>
          </a:xfrm>
          <a:prstGeom prst="rect">
            <a:avLst/>
          </a:prstGeom>
          <a:ln>
            <a:solidFill>
              <a:schemeClr val="tx1"/>
            </a:solidFill>
          </a:ln>
        </p:spPr>
      </p:pic>
      <p:pic>
        <p:nvPicPr>
          <p:cNvPr id="64514" name="Picture 2" descr="Spazio aperto per vacche in stabulazione libera">
            <a:extLst>
              <a:ext uri="{FF2B5EF4-FFF2-40B4-BE49-F238E27FC236}">
                <a16:creationId xmlns:a16="http://schemas.microsoft.com/office/drawing/2014/main" id="{148B1CD3-B83F-ACF6-69F6-F9F7893F0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37" y="110064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6F25A9A8-5E66-D8D1-57D5-26CD5FB6C802}"/>
              </a:ext>
            </a:extLst>
          </p:cNvPr>
          <p:cNvPicPr>
            <a:picLocks noChangeAspect="1"/>
          </p:cNvPicPr>
          <p:nvPr/>
        </p:nvPicPr>
        <p:blipFill>
          <a:blip r:embed="rId4"/>
          <a:stretch>
            <a:fillRect/>
          </a:stretch>
        </p:blipFill>
        <p:spPr>
          <a:xfrm>
            <a:off x="593437" y="2843719"/>
            <a:ext cx="3409950" cy="1343025"/>
          </a:xfrm>
          <a:prstGeom prst="rect">
            <a:avLst/>
          </a:prstGeom>
        </p:spPr>
      </p:pic>
      <p:sp>
        <p:nvSpPr>
          <p:cNvPr id="12" name="CasellaDiTesto 11">
            <a:extLst>
              <a:ext uri="{FF2B5EF4-FFF2-40B4-BE49-F238E27FC236}">
                <a16:creationId xmlns:a16="http://schemas.microsoft.com/office/drawing/2014/main" id="{8E60BF9E-071B-23D9-0F81-A2015A7FA06C}"/>
              </a:ext>
            </a:extLst>
          </p:cNvPr>
          <p:cNvSpPr txBox="1"/>
          <p:nvPr/>
        </p:nvSpPr>
        <p:spPr>
          <a:xfrm>
            <a:off x="8950036" y="1428595"/>
            <a:ext cx="983673" cy="338554"/>
          </a:xfrm>
          <a:prstGeom prst="rect">
            <a:avLst/>
          </a:prstGeom>
          <a:noFill/>
        </p:spPr>
        <p:txBody>
          <a:bodyPr wrap="square" rtlCol="0">
            <a:spAutoFit/>
          </a:bodyPr>
          <a:lstStyle/>
          <a:p>
            <a:r>
              <a:rPr lang="it-IT" sz="1600" b="1" dirty="0"/>
              <a:t>annuale</a:t>
            </a:r>
          </a:p>
        </p:txBody>
      </p:sp>
      <p:sp>
        <p:nvSpPr>
          <p:cNvPr id="15" name="CasellaDiTesto 14">
            <a:extLst>
              <a:ext uri="{FF2B5EF4-FFF2-40B4-BE49-F238E27FC236}">
                <a16:creationId xmlns:a16="http://schemas.microsoft.com/office/drawing/2014/main" id="{5B36DD0D-7202-4FBE-40F0-84126490D710}"/>
              </a:ext>
            </a:extLst>
          </p:cNvPr>
          <p:cNvSpPr txBox="1"/>
          <p:nvPr/>
        </p:nvSpPr>
        <p:spPr>
          <a:xfrm>
            <a:off x="362744" y="4586794"/>
            <a:ext cx="3865418" cy="1754326"/>
          </a:xfrm>
          <a:prstGeom prst="rect">
            <a:avLst/>
          </a:prstGeom>
          <a:noFill/>
        </p:spPr>
        <p:txBody>
          <a:bodyPr wrap="square" rtlCol="0">
            <a:spAutoFit/>
          </a:bodyPr>
          <a:lstStyle/>
          <a:p>
            <a:pPr algn="ctr"/>
            <a:r>
              <a:rPr lang="it-IT" sz="1800" b="1" dirty="0">
                <a:latin typeface="Arial" panose="020B0604020202020204" pitchFamily="34" charset="0"/>
                <a:cs typeface="Arial" panose="020B0604020202020204" pitchFamily="34" charset="0"/>
              </a:rPr>
              <a:t>Novità PAC 2023</a:t>
            </a:r>
          </a:p>
          <a:p>
            <a:pPr algn="ctr"/>
            <a:r>
              <a:rPr lang="it-IT" sz="1800" dirty="0">
                <a:latin typeface="Arial" panose="020B0604020202020204" pitchFamily="34" charset="0"/>
                <a:cs typeface="Arial" panose="020B0604020202020204" pitchFamily="34" charset="0"/>
              </a:rPr>
              <a:t>Iscrizione obbligatoria a </a:t>
            </a:r>
            <a:r>
              <a:rPr lang="it-IT" sz="1800" i="1" dirty="0" err="1">
                <a:latin typeface="Arial" panose="020B0604020202020204" pitchFamily="34" charset="0"/>
                <a:cs typeface="Arial" panose="020B0604020202020204" pitchFamily="34" charset="0"/>
              </a:rPr>
              <a:t>Classyfarm</a:t>
            </a:r>
            <a:r>
              <a:rPr lang="it-IT" sz="1800" dirty="0">
                <a:latin typeface="Arial" panose="020B0604020202020204" pitchFamily="34" charset="0"/>
                <a:cs typeface="Arial" panose="020B0604020202020204" pitchFamily="34" charset="0"/>
              </a:rPr>
              <a:t> per il settore latte e bovini macellati ad eccezione degli allevamenti situati in zone montane.</a:t>
            </a:r>
          </a:p>
          <a:p>
            <a:pPr algn="ctr"/>
            <a:endParaRPr lang="it-IT" dirty="0"/>
          </a:p>
        </p:txBody>
      </p:sp>
    </p:spTree>
    <p:extLst>
      <p:ext uri="{BB962C8B-B14F-4D97-AF65-F5344CB8AC3E}">
        <p14:creationId xmlns:p14="http://schemas.microsoft.com/office/powerpoint/2010/main" val="1464760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96F8E010-D707-46B2-EE1C-0430E5AE951D}"/>
              </a:ext>
            </a:extLst>
          </p:cNvPr>
          <p:cNvSpPr/>
          <p:nvPr/>
        </p:nvSpPr>
        <p:spPr>
          <a:xfrm>
            <a:off x="10290175" y="6315075"/>
            <a:ext cx="1543050" cy="239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Rettangolo 6">
            <a:extLst>
              <a:ext uri="{FF2B5EF4-FFF2-40B4-BE49-F238E27FC236}">
                <a16:creationId xmlns:a16="http://schemas.microsoft.com/office/drawing/2014/main" id="{F4C7187C-1542-746A-BB61-A1C70522331B}"/>
              </a:ext>
            </a:extLst>
          </p:cNvPr>
          <p:cNvSpPr/>
          <p:nvPr/>
        </p:nvSpPr>
        <p:spPr>
          <a:xfrm>
            <a:off x="3636963" y="2117725"/>
            <a:ext cx="2795587" cy="1516063"/>
          </a:xfrm>
          <a:prstGeom prst="rect">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srgbClr val="FFFF00"/>
                </a:solidFill>
                <a:latin typeface="Arial" panose="020B0604020202020204" pitchFamily="34" charset="0"/>
                <a:cs typeface="Arial" panose="020B0604020202020204" pitchFamily="34" charset="0"/>
              </a:rPr>
              <a:t>Logo</a:t>
            </a:r>
            <a:r>
              <a:rPr lang="it-IT" sz="1600" dirty="0">
                <a:latin typeface="Arial" panose="020B0604020202020204" pitchFamily="34" charset="0"/>
                <a:cs typeface="Arial" panose="020B0604020202020204" pitchFamily="34" charset="0"/>
              </a:rPr>
              <a:t> “ABRUZZO SOSTENIBILE – CSR FEASR 2023-2027” approvato con determinazione DPD/381 del 20/12/2022</a:t>
            </a:r>
          </a:p>
        </p:txBody>
      </p:sp>
      <p:sp>
        <p:nvSpPr>
          <p:cNvPr id="58371" name="Rettangolo 4">
            <a:extLst>
              <a:ext uri="{FF2B5EF4-FFF2-40B4-BE49-F238E27FC236}">
                <a16:creationId xmlns:a16="http://schemas.microsoft.com/office/drawing/2014/main" id="{282CD344-3D55-C896-5948-FEA68A3CFC1C}"/>
              </a:ext>
            </a:extLst>
          </p:cNvPr>
          <p:cNvSpPr>
            <a:spLocks noChangeArrowheads="1"/>
          </p:cNvSpPr>
          <p:nvPr/>
        </p:nvSpPr>
        <p:spPr bwMode="auto">
          <a:xfrm>
            <a:off x="650875" y="23813"/>
            <a:ext cx="11305598" cy="95408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it-IT" altLang="it-IT" b="1" dirty="0">
                <a:solidFill>
                  <a:srgbClr val="002060"/>
                </a:solidFill>
                <a:latin typeface="Arial" panose="020B0604020202020204" pitchFamily="34" charset="0"/>
                <a:ea typeface="Tahoma" panose="020B0604030504040204" pitchFamily="34" charset="0"/>
                <a:cs typeface="Arial" panose="020B0604020202020204" pitchFamily="34" charset="0"/>
              </a:rPr>
              <a:t>II pilastro: Complemento di programmazione Abruzzo per lo </a:t>
            </a:r>
            <a:r>
              <a:rPr lang="it-IT" altLang="it-IT"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Sviluppo Rurale </a:t>
            </a:r>
            <a:r>
              <a:rPr lang="it-IT" altLang="it-IT" b="1" dirty="0">
                <a:solidFill>
                  <a:srgbClr val="002060"/>
                </a:solidFill>
                <a:latin typeface="Arial" panose="020B0604020202020204" pitchFamily="34" charset="0"/>
                <a:ea typeface="Tahoma" panose="020B0604030504040204" pitchFamily="34" charset="0"/>
                <a:cs typeface="Arial" panose="020B0604020202020204" pitchFamily="34" charset="0"/>
              </a:rPr>
              <a:t>(CSR) 2023-2027 (FEASR art. 69)</a:t>
            </a:r>
          </a:p>
        </p:txBody>
      </p:sp>
      <p:sp>
        <p:nvSpPr>
          <p:cNvPr id="4" name="Rettangolo 3">
            <a:extLst>
              <a:ext uri="{FF2B5EF4-FFF2-40B4-BE49-F238E27FC236}">
                <a16:creationId xmlns:a16="http://schemas.microsoft.com/office/drawing/2014/main" id="{027B0A19-735B-EB9A-E9ED-7213C6D4C12F}"/>
              </a:ext>
            </a:extLst>
          </p:cNvPr>
          <p:cNvSpPr/>
          <p:nvPr/>
        </p:nvSpPr>
        <p:spPr>
          <a:xfrm>
            <a:off x="661988" y="2117725"/>
            <a:ext cx="2800350" cy="1514475"/>
          </a:xfrm>
          <a:prstGeom prst="rect">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it-IT" dirty="0">
                <a:latin typeface="Arial" panose="020B0604020202020204" pitchFamily="34" charset="0"/>
                <a:cs typeface="Arial" panose="020B0604020202020204" pitchFamily="34" charset="0"/>
              </a:rPr>
              <a:t>Totale risorse</a:t>
            </a:r>
          </a:p>
          <a:p>
            <a:pPr algn="ctr">
              <a:defRPr/>
            </a:pPr>
            <a:r>
              <a:rPr lang="it-IT" sz="2400" b="1" dirty="0">
                <a:solidFill>
                  <a:srgbClr val="FFFF00"/>
                </a:solidFill>
                <a:latin typeface="Arial" panose="020B0604020202020204" pitchFamily="34" charset="0"/>
                <a:cs typeface="Arial" panose="020B0604020202020204" pitchFamily="34" charset="0"/>
              </a:rPr>
              <a:t>€ 354.295.621,19</a:t>
            </a:r>
          </a:p>
          <a:p>
            <a:pPr algn="ctr">
              <a:defRPr/>
            </a:pPr>
            <a:r>
              <a:rPr lang="it-IT" dirty="0">
                <a:latin typeface="Arial" panose="020B0604020202020204" pitchFamily="34" charset="0"/>
                <a:cs typeface="Arial" panose="020B0604020202020204" pitchFamily="34" charset="0"/>
              </a:rPr>
              <a:t>di cui</a:t>
            </a:r>
          </a:p>
          <a:p>
            <a:pPr algn="ctr">
              <a:defRPr/>
            </a:pPr>
            <a:r>
              <a:rPr lang="it-IT" sz="1600" dirty="0">
                <a:latin typeface="Arial" panose="020B0604020202020204" pitchFamily="34" charset="0"/>
                <a:cs typeface="Arial" panose="020B0604020202020204" pitchFamily="34" charset="0"/>
              </a:rPr>
              <a:t>€ 150.575.639,01 quota UE</a:t>
            </a:r>
          </a:p>
          <a:p>
            <a:pPr algn="ctr">
              <a:defRPr/>
            </a:pPr>
            <a:endParaRPr lang="it-IT" dirty="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9DC604B0-E6CE-4B1C-D454-9B142277BD16}"/>
              </a:ext>
            </a:extLst>
          </p:cNvPr>
          <p:cNvSpPr/>
          <p:nvPr/>
        </p:nvSpPr>
        <p:spPr>
          <a:xfrm>
            <a:off x="661988" y="3695700"/>
            <a:ext cx="2800350" cy="1289050"/>
          </a:xfrm>
          <a:prstGeom prst="rect">
            <a:avLst/>
          </a:prstGeom>
          <a:solidFill>
            <a:srgbClr val="CCFF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it-IT" dirty="0">
                <a:solidFill>
                  <a:schemeClr val="tx1"/>
                </a:solidFill>
                <a:latin typeface="Arial" panose="020B0604020202020204" pitchFamily="34" charset="0"/>
                <a:cs typeface="Arial" panose="020B0604020202020204" pitchFamily="34" charset="0"/>
              </a:rPr>
              <a:t>CSR Abruzzo «versione 1» approvato con </a:t>
            </a:r>
            <a:r>
              <a:rPr lang="it-IT" sz="2000" b="1" dirty="0">
                <a:solidFill>
                  <a:schemeClr val="tx1"/>
                </a:solidFill>
                <a:latin typeface="Arial" panose="020B0604020202020204" pitchFamily="34" charset="0"/>
                <a:cs typeface="Arial" panose="020B0604020202020204" pitchFamily="34" charset="0"/>
              </a:rPr>
              <a:t>DGR n. 904 del 29 dicembre 2022</a:t>
            </a:r>
          </a:p>
        </p:txBody>
      </p:sp>
      <p:sp>
        <p:nvSpPr>
          <p:cNvPr id="6" name="Rettangolo 5">
            <a:extLst>
              <a:ext uri="{FF2B5EF4-FFF2-40B4-BE49-F238E27FC236}">
                <a16:creationId xmlns:a16="http://schemas.microsoft.com/office/drawing/2014/main" id="{37AE361D-70E4-45ED-5721-2CC9D47F064D}"/>
              </a:ext>
            </a:extLst>
          </p:cNvPr>
          <p:cNvSpPr>
            <a:spLocks noChangeAspect="1"/>
          </p:cNvSpPr>
          <p:nvPr/>
        </p:nvSpPr>
        <p:spPr>
          <a:xfrm>
            <a:off x="7366245" y="5855362"/>
            <a:ext cx="686258" cy="785657"/>
          </a:xfrm>
          <a:prstGeom prst="rect">
            <a:avLst/>
          </a:prstGeom>
          <a:blipFill>
            <a:blip r:embed="rId2" cstate="print"/>
            <a:srcRect/>
            <a:stretch>
              <a:fillRect l="-3000" r="-3000"/>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6874" name="CasellaDiTesto 1">
            <a:extLst>
              <a:ext uri="{FF2B5EF4-FFF2-40B4-BE49-F238E27FC236}">
                <a16:creationId xmlns:a16="http://schemas.microsoft.com/office/drawing/2014/main" id="{775915BD-534E-DBE1-545A-CEC0C75BCF4E}"/>
              </a:ext>
            </a:extLst>
          </p:cNvPr>
          <p:cNvSpPr txBox="1">
            <a:spLocks noChangeArrowheads="1"/>
          </p:cNvSpPr>
          <p:nvPr/>
        </p:nvSpPr>
        <p:spPr bwMode="auto">
          <a:xfrm>
            <a:off x="7735888" y="1004888"/>
            <a:ext cx="3821112" cy="306387"/>
          </a:xfrm>
          <a:prstGeom prst="rect">
            <a:avLst/>
          </a:prstGeom>
          <a:solidFill>
            <a:srgbClr val="FFFF00"/>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it-IT" altLang="it-IT" sz="1400" b="1">
                <a:latin typeface="Arial" panose="020B0604020202020204" pitchFamily="34" charset="0"/>
                <a:cs typeface="Arial" panose="020B0604020202020204" pitchFamily="34" charset="0"/>
              </a:rPr>
              <a:t>Tipi di intervento e risorse assegnate</a:t>
            </a:r>
          </a:p>
        </p:txBody>
      </p:sp>
      <p:sp>
        <p:nvSpPr>
          <p:cNvPr id="11" name="Gallone 10">
            <a:extLst>
              <a:ext uri="{FF2B5EF4-FFF2-40B4-BE49-F238E27FC236}">
                <a16:creationId xmlns:a16="http://schemas.microsoft.com/office/drawing/2014/main" id="{B306428D-86A1-253A-A330-E41B11B5EF13}"/>
              </a:ext>
            </a:extLst>
          </p:cNvPr>
          <p:cNvSpPr/>
          <p:nvPr/>
        </p:nvSpPr>
        <p:spPr>
          <a:xfrm>
            <a:off x="6575425" y="3948113"/>
            <a:ext cx="485775" cy="762000"/>
          </a:xfrm>
          <a:prstGeom prst="chevron">
            <a:avLst/>
          </a:prstGeom>
          <a:solidFill>
            <a:srgbClr val="CCFF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2" name="Rettangolo 1">
            <a:extLst>
              <a:ext uri="{FF2B5EF4-FFF2-40B4-BE49-F238E27FC236}">
                <a16:creationId xmlns:a16="http://schemas.microsoft.com/office/drawing/2014/main" id="{85348AA4-305A-7DAA-FCE8-BCFAF012F8EE}"/>
              </a:ext>
            </a:extLst>
          </p:cNvPr>
          <p:cNvSpPr/>
          <p:nvPr/>
        </p:nvSpPr>
        <p:spPr>
          <a:xfrm>
            <a:off x="661988" y="952500"/>
            <a:ext cx="5770562" cy="1111250"/>
          </a:xfrm>
          <a:prstGeom prst="rect">
            <a:avLst/>
          </a:prstGeom>
          <a:solidFill>
            <a:srgbClr val="CCFF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it-IT" sz="1400" dirty="0">
                <a:solidFill>
                  <a:schemeClr val="tx1"/>
                </a:solidFill>
                <a:latin typeface="Arial" panose="020B0604020202020204" pitchFamily="34" charset="0"/>
                <a:cs typeface="Arial" panose="020B0604020202020204" pitchFamily="34" charset="0"/>
              </a:rPr>
              <a:t>Il CSR 2023-2027 è  il documento regionale che descrive l’attuazione in Abruzzo della strategia per lo sviluppo rurale rispetto al PSP per l’Italia. Il CSR non assume nuove scelte rispetto al PSP bensì riporta le indicazioni relative su come la strategia viene declinata a livello regionale.</a:t>
            </a:r>
          </a:p>
        </p:txBody>
      </p:sp>
      <p:sp>
        <p:nvSpPr>
          <p:cNvPr id="12" name="Rettangolo 11">
            <a:extLst>
              <a:ext uri="{FF2B5EF4-FFF2-40B4-BE49-F238E27FC236}">
                <a16:creationId xmlns:a16="http://schemas.microsoft.com/office/drawing/2014/main" id="{71E55603-FE69-02F0-9108-D2456223F3BF}"/>
              </a:ext>
            </a:extLst>
          </p:cNvPr>
          <p:cNvSpPr/>
          <p:nvPr/>
        </p:nvSpPr>
        <p:spPr>
          <a:xfrm>
            <a:off x="6445250" y="5929313"/>
            <a:ext cx="1714500" cy="687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Rettangolo 8">
            <a:extLst>
              <a:ext uri="{FF2B5EF4-FFF2-40B4-BE49-F238E27FC236}">
                <a16:creationId xmlns:a16="http://schemas.microsoft.com/office/drawing/2014/main" id="{6F0BE5CD-4777-1E5C-9BF3-98F32FDA2FF0}"/>
              </a:ext>
            </a:extLst>
          </p:cNvPr>
          <p:cNvSpPr/>
          <p:nvPr/>
        </p:nvSpPr>
        <p:spPr>
          <a:xfrm>
            <a:off x="661988" y="5038725"/>
            <a:ext cx="5770562" cy="1720850"/>
          </a:xfrm>
          <a:prstGeom prst="rect">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50" dirty="0">
                <a:latin typeface="Arial" panose="020B0604020202020204" pitchFamily="34" charset="0"/>
                <a:cs typeface="Arial" panose="020B0604020202020204" pitchFamily="34" charset="0"/>
              </a:rPr>
              <a:t>Principali priorità:</a:t>
            </a:r>
          </a:p>
          <a:p>
            <a:pPr marL="171450" indent="-171450">
              <a:buFont typeface="Arial" panose="020B0604020202020204" pitchFamily="34" charset="0"/>
              <a:buChar char="•"/>
              <a:defRPr/>
            </a:pPr>
            <a:r>
              <a:rPr lang="it-IT" sz="1250" dirty="0">
                <a:latin typeface="Arial" panose="020B0604020202020204" pitchFamily="34" charset="0"/>
                <a:cs typeface="Arial" panose="020B0604020202020204" pitchFamily="34" charset="0"/>
              </a:rPr>
              <a:t>favorire l’ingresso e la permanenza di </a:t>
            </a:r>
            <a:r>
              <a:rPr lang="it-IT" sz="1250" b="1" dirty="0">
                <a:solidFill>
                  <a:srgbClr val="FFFF00"/>
                </a:solidFill>
                <a:latin typeface="Arial" panose="020B0604020202020204" pitchFamily="34" charset="0"/>
                <a:cs typeface="Arial" panose="020B0604020202020204" pitchFamily="34" charset="0"/>
              </a:rPr>
              <a:t>GIOVANI</a:t>
            </a:r>
            <a:r>
              <a:rPr lang="it-IT" sz="1250" dirty="0">
                <a:latin typeface="Arial" panose="020B0604020202020204" pitchFamily="34" charset="0"/>
                <a:cs typeface="Arial" panose="020B0604020202020204" pitchFamily="34" charset="0"/>
              </a:rPr>
              <a:t> e nuovi imprenditori qualificati;</a:t>
            </a:r>
          </a:p>
          <a:p>
            <a:pPr marL="171450" indent="-171450">
              <a:buFont typeface="Arial" panose="020B0604020202020204" pitchFamily="34" charset="0"/>
              <a:buChar char="•"/>
              <a:defRPr/>
            </a:pPr>
            <a:r>
              <a:rPr lang="it-IT" sz="1250" dirty="0">
                <a:latin typeface="Arial" panose="020B0604020202020204" pitchFamily="34" charset="0"/>
                <a:cs typeface="Arial" panose="020B0604020202020204" pitchFamily="34" charset="0"/>
              </a:rPr>
              <a:t>facilitare l’</a:t>
            </a:r>
            <a:r>
              <a:rPr lang="it-IT" sz="1250" b="1" dirty="0">
                <a:solidFill>
                  <a:srgbClr val="FFFF00"/>
                </a:solidFill>
                <a:latin typeface="Arial" panose="020B0604020202020204" pitchFamily="34" charset="0"/>
                <a:cs typeface="Arial" panose="020B0604020202020204" pitchFamily="34" charset="0"/>
              </a:rPr>
              <a:t>ACCESSO AL CREDITO</a:t>
            </a:r>
            <a:r>
              <a:rPr lang="it-IT" sz="125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defRPr/>
            </a:pPr>
            <a:r>
              <a:rPr lang="it-IT" sz="1250" dirty="0">
                <a:latin typeface="Arial" panose="020B0604020202020204" pitchFamily="34" charset="0"/>
                <a:cs typeface="Arial" panose="020B0604020202020204" pitchFamily="34" charset="0"/>
              </a:rPr>
              <a:t>promuovere l’</a:t>
            </a:r>
            <a:r>
              <a:rPr lang="it-IT" sz="1250" b="1" dirty="0">
                <a:solidFill>
                  <a:srgbClr val="FFFF00"/>
                </a:solidFill>
                <a:latin typeface="Arial" panose="020B0604020202020204" pitchFamily="34" charset="0"/>
                <a:cs typeface="Arial" panose="020B0604020202020204" pitchFamily="34" charset="0"/>
              </a:rPr>
              <a:t>ORIENTAMENTO AL MERCATO </a:t>
            </a:r>
            <a:r>
              <a:rPr lang="it-IT" sz="1250" dirty="0">
                <a:latin typeface="Arial" panose="020B0604020202020204" pitchFamily="34" charset="0"/>
                <a:cs typeface="Arial" panose="020B0604020202020204" pitchFamily="34" charset="0"/>
              </a:rPr>
              <a:t>delle aziende agricole, agroalimentari e forestali;</a:t>
            </a:r>
          </a:p>
          <a:p>
            <a:pPr marL="171450" indent="-171450">
              <a:buFont typeface="Arial" panose="020B0604020202020204" pitchFamily="34" charset="0"/>
              <a:buChar char="•"/>
              <a:defRPr/>
            </a:pPr>
            <a:r>
              <a:rPr lang="it-IT" sz="1250" dirty="0">
                <a:highlight>
                  <a:srgbClr val="FF096D"/>
                </a:highlight>
                <a:latin typeface="Arial" panose="020B0604020202020204" pitchFamily="34" charset="0"/>
                <a:cs typeface="Arial" panose="020B0604020202020204" pitchFamily="34" charset="0"/>
              </a:rPr>
              <a:t>sostenere l’</a:t>
            </a:r>
            <a:r>
              <a:rPr lang="it-IT" sz="1250" b="1" dirty="0">
                <a:solidFill>
                  <a:srgbClr val="FFFF00"/>
                </a:solidFill>
                <a:highlight>
                  <a:srgbClr val="FF096D"/>
                </a:highlight>
                <a:latin typeface="Arial" panose="020B0604020202020204" pitchFamily="34" charset="0"/>
                <a:cs typeface="Arial" panose="020B0604020202020204" pitchFamily="34" charset="0"/>
              </a:rPr>
              <a:t>AGRICOLTURA E ZOOTECNIA BIOLOGICA</a:t>
            </a:r>
            <a:r>
              <a:rPr lang="it-IT" sz="125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defRPr/>
            </a:pPr>
            <a:r>
              <a:rPr lang="it-IT" sz="1250" dirty="0">
                <a:latin typeface="Arial" panose="020B0604020202020204" pitchFamily="34" charset="0"/>
                <a:cs typeface="Arial" panose="020B0604020202020204" pitchFamily="34" charset="0"/>
              </a:rPr>
              <a:t>sostenere la progettazione integrata nelle </a:t>
            </a:r>
            <a:r>
              <a:rPr lang="it-IT" sz="1250" b="1" dirty="0">
                <a:solidFill>
                  <a:srgbClr val="FFFF00"/>
                </a:solidFill>
                <a:latin typeface="Arial" panose="020B0604020202020204" pitchFamily="34" charset="0"/>
                <a:cs typeface="Arial" panose="020B0604020202020204" pitchFamily="34" charset="0"/>
              </a:rPr>
              <a:t>AREE RURALI</a:t>
            </a:r>
            <a:r>
              <a:rPr lang="it-IT" sz="125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defRPr/>
            </a:pPr>
            <a:r>
              <a:rPr lang="it-IT" sz="1250" dirty="0">
                <a:latin typeface="Arial" panose="020B0604020202020204" pitchFamily="34" charset="0"/>
                <a:cs typeface="Arial" panose="020B0604020202020204" pitchFamily="34" charset="0"/>
              </a:rPr>
              <a:t>favorire la </a:t>
            </a:r>
            <a:r>
              <a:rPr lang="it-IT" sz="1250" b="1" dirty="0">
                <a:solidFill>
                  <a:srgbClr val="FFFF00"/>
                </a:solidFill>
                <a:latin typeface="Arial" panose="020B0604020202020204" pitchFamily="34" charset="0"/>
                <a:cs typeface="Arial" panose="020B0604020202020204" pitchFamily="34" charset="0"/>
              </a:rPr>
              <a:t>DIVERSIFICAZIONE</a:t>
            </a:r>
            <a:r>
              <a:rPr lang="it-IT" sz="1250" dirty="0">
                <a:latin typeface="Arial" panose="020B0604020202020204" pitchFamily="34" charset="0"/>
                <a:cs typeface="Arial" panose="020B0604020202020204" pitchFamily="34" charset="0"/>
              </a:rPr>
              <a:t> del reddito delle aziende agricole e forestali.</a:t>
            </a:r>
          </a:p>
        </p:txBody>
      </p:sp>
      <p:graphicFrame>
        <p:nvGraphicFramePr>
          <p:cNvPr id="13" name="Grafico 12">
            <a:extLst>
              <a:ext uri="{FF2B5EF4-FFF2-40B4-BE49-F238E27FC236}">
                <a16:creationId xmlns:a16="http://schemas.microsoft.com/office/drawing/2014/main" id="{DC831F84-BF14-DDC7-D499-A86E570D55DB}"/>
              </a:ext>
            </a:extLst>
          </p:cNvPr>
          <p:cNvGraphicFramePr>
            <a:graphicFrameLocks/>
          </p:cNvGraphicFramePr>
          <p:nvPr/>
        </p:nvGraphicFramePr>
        <p:xfrm>
          <a:off x="4343546" y="1298575"/>
          <a:ext cx="10832234" cy="5289839"/>
        </p:xfrm>
        <a:graphic>
          <a:graphicData uri="http://schemas.openxmlformats.org/drawingml/2006/chart">
            <c:chart xmlns:c="http://schemas.openxmlformats.org/drawingml/2006/chart" xmlns:r="http://schemas.openxmlformats.org/officeDocument/2006/relationships" r:id="rId3"/>
          </a:graphicData>
        </a:graphic>
      </p:graphicFrame>
      <p:sp>
        <p:nvSpPr>
          <p:cNvPr id="8" name="Rettangolo 7">
            <a:extLst>
              <a:ext uri="{FF2B5EF4-FFF2-40B4-BE49-F238E27FC236}">
                <a16:creationId xmlns:a16="http://schemas.microsoft.com/office/drawing/2014/main" id="{05B25B83-9826-0210-33F9-27C4AB46006F}"/>
              </a:ext>
            </a:extLst>
          </p:cNvPr>
          <p:cNvSpPr/>
          <p:nvPr/>
        </p:nvSpPr>
        <p:spPr>
          <a:xfrm>
            <a:off x="3636963" y="3695700"/>
            <a:ext cx="2800350" cy="1289050"/>
          </a:xfrm>
          <a:prstGeom prst="rect">
            <a:avLst/>
          </a:prstGeom>
          <a:solidFill>
            <a:srgbClr val="CCFF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it-IT" b="1" dirty="0">
                <a:solidFill>
                  <a:schemeClr val="tx1"/>
                </a:solidFill>
                <a:latin typeface="Arial" panose="020B0604020202020204" pitchFamily="34" charset="0"/>
                <a:cs typeface="Arial" panose="020B0604020202020204" pitchFamily="34" charset="0"/>
              </a:rPr>
              <a:t> </a:t>
            </a:r>
            <a:r>
              <a:rPr lang="it-IT" sz="1450" b="1" dirty="0">
                <a:solidFill>
                  <a:schemeClr val="tx1"/>
                </a:solidFill>
                <a:latin typeface="Arial" panose="020B0604020202020204" pitchFamily="34" charset="0"/>
                <a:cs typeface="Arial" panose="020B0604020202020204" pitchFamily="34" charset="0"/>
              </a:rPr>
              <a:t>33 interventi </a:t>
            </a:r>
            <a:r>
              <a:rPr lang="it-IT" sz="1450" dirty="0">
                <a:solidFill>
                  <a:schemeClr val="tx1"/>
                </a:solidFill>
                <a:latin typeface="Arial" panose="020B0604020202020204" pitchFamily="34" charset="0"/>
                <a:cs typeface="Arial" panose="020B0604020202020204" pitchFamily="34" charset="0"/>
              </a:rPr>
              <a:t>di sviluppo rurale scelti tra quelli del PSP 2023-2027+</a:t>
            </a:r>
            <a:r>
              <a:rPr lang="it-IT" sz="1450" b="1" dirty="0">
                <a:solidFill>
                  <a:schemeClr val="tx1"/>
                </a:solidFill>
                <a:latin typeface="Arial" panose="020B0604020202020204" pitchFamily="34" charset="0"/>
                <a:cs typeface="Arial" panose="020B0604020202020204" pitchFamily="34" charset="0"/>
              </a:rPr>
              <a:t>Assistenza Tecnica</a:t>
            </a:r>
            <a:r>
              <a:rPr lang="it-IT" sz="1450" dirty="0">
                <a:solidFill>
                  <a:schemeClr val="tx1"/>
                </a:solidFill>
                <a:latin typeface="Arial" panose="020B0604020202020204" pitchFamily="34" charset="0"/>
                <a:cs typeface="Arial" panose="020B0604020202020204" pitchFamily="34" charset="0"/>
              </a:rPr>
              <a:t>+</a:t>
            </a:r>
            <a:r>
              <a:rPr lang="it-IT" sz="1450" b="1" dirty="0">
                <a:solidFill>
                  <a:schemeClr val="tx1"/>
                </a:solidFill>
                <a:latin typeface="Arial" panose="020B0604020202020204" pitchFamily="34" charset="0"/>
                <a:cs typeface="Arial" panose="020B0604020202020204" pitchFamily="34" charset="0"/>
              </a:rPr>
              <a:t>  interventi in transizione </a:t>
            </a:r>
            <a:r>
              <a:rPr lang="it-IT" sz="1450" dirty="0">
                <a:solidFill>
                  <a:schemeClr val="tx1"/>
                </a:solidFill>
                <a:latin typeface="Arial" panose="020B0604020202020204" pitchFamily="34" charset="0"/>
                <a:cs typeface="Arial" panose="020B0604020202020204" pitchFamily="34" charset="0"/>
              </a:rPr>
              <a:t>dal PSR 2014-2022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CD0C7CF1-0A1F-78BC-34AF-86EC77770436}"/>
              </a:ext>
            </a:extLst>
          </p:cNvPr>
          <p:cNvSpPr/>
          <p:nvPr/>
        </p:nvSpPr>
        <p:spPr>
          <a:xfrm>
            <a:off x="1984375" y="3776663"/>
            <a:ext cx="8478838" cy="3032125"/>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Titolo 1">
            <a:extLst>
              <a:ext uri="{FF2B5EF4-FFF2-40B4-BE49-F238E27FC236}">
                <a16:creationId xmlns:a16="http://schemas.microsoft.com/office/drawing/2014/main" id="{4B5B758D-9FDC-7FEF-5CBC-837E2A0AF93A}"/>
              </a:ext>
            </a:extLst>
          </p:cNvPr>
          <p:cNvSpPr>
            <a:spLocks noGrp="1"/>
          </p:cNvSpPr>
          <p:nvPr>
            <p:ph type="title"/>
          </p:nvPr>
        </p:nvSpPr>
        <p:spPr>
          <a:xfrm>
            <a:off x="728663" y="-4763"/>
            <a:ext cx="11393487" cy="1011238"/>
          </a:xfrm>
        </p:spPr>
        <p:txBody>
          <a:bodyPr rtlCol="0">
            <a:normAutofit/>
          </a:bodyPr>
          <a:lstStyle/>
          <a:p>
            <a:pPr eaLnBrk="1" fontAlgn="auto" hangingPunct="1">
              <a:spcAft>
                <a:spcPts val="0"/>
              </a:spcAft>
              <a:defRPr/>
            </a:pPr>
            <a:r>
              <a:rPr lang="en-US" sz="3200" b="1" spc="-1" dirty="0">
                <a:solidFill>
                  <a:srgbClr val="002060"/>
                </a:solidFill>
                <a:uFill>
                  <a:solidFill>
                    <a:srgbClr val="FFFFFF"/>
                  </a:solidFill>
                </a:uFill>
                <a:latin typeface="Arial" panose="020B0604020202020204" pitchFamily="34" charset="0"/>
                <a:ea typeface="Verdana"/>
                <a:cs typeface="Arial" panose="020B0604020202020204" pitchFamily="34" charset="0"/>
              </a:rPr>
              <a:t>Nuova programmazione: </a:t>
            </a:r>
            <a:r>
              <a:rPr lang="en-US" sz="3200" b="1" spc="-1" dirty="0" err="1">
                <a:solidFill>
                  <a:srgbClr val="002060"/>
                </a:solidFill>
                <a:uFill>
                  <a:solidFill>
                    <a:srgbClr val="FFFFFF"/>
                  </a:solidFill>
                </a:uFill>
                <a:latin typeface="Arial" panose="020B0604020202020204" pitchFamily="34" charset="0"/>
                <a:ea typeface="Verdana"/>
                <a:cs typeface="Arial" panose="020B0604020202020204" pitchFamily="34" charset="0"/>
              </a:rPr>
              <a:t>gli</a:t>
            </a:r>
            <a:r>
              <a:rPr lang="en-US" sz="3200" b="1" spc="-1" dirty="0">
                <a:solidFill>
                  <a:srgbClr val="002060"/>
                </a:solidFill>
                <a:uFill>
                  <a:solidFill>
                    <a:srgbClr val="FFFFFF"/>
                  </a:solidFill>
                </a:uFill>
                <a:latin typeface="Arial" panose="020B0604020202020204" pitchFamily="34" charset="0"/>
                <a:ea typeface="Verdana"/>
                <a:cs typeface="Arial" panose="020B0604020202020204" pitchFamily="34" charset="0"/>
              </a:rPr>
              <a:t> </a:t>
            </a:r>
            <a:r>
              <a:rPr lang="en-US" sz="3200" b="1" spc="-1" dirty="0" err="1">
                <a:solidFill>
                  <a:srgbClr val="002060"/>
                </a:solidFill>
                <a:uFill>
                  <a:solidFill>
                    <a:srgbClr val="FFFFFF"/>
                  </a:solidFill>
                </a:uFill>
                <a:latin typeface="Arial" panose="020B0604020202020204" pitchFamily="34" charset="0"/>
                <a:ea typeface="Verdana"/>
                <a:cs typeface="Arial" panose="020B0604020202020204" pitchFamily="34" charset="0"/>
              </a:rPr>
              <a:t>obiettivi</a:t>
            </a:r>
            <a:r>
              <a:rPr lang="en-US" sz="3200" b="1" spc="-1" dirty="0">
                <a:solidFill>
                  <a:srgbClr val="002060"/>
                </a:solidFill>
                <a:uFill>
                  <a:solidFill>
                    <a:srgbClr val="FFFFFF"/>
                  </a:solidFill>
                </a:uFill>
                <a:latin typeface="Arial" panose="020B0604020202020204" pitchFamily="34" charset="0"/>
                <a:ea typeface="Verdana"/>
                <a:cs typeface="Arial" panose="020B0604020202020204" pitchFamily="34" charset="0"/>
              </a:rPr>
              <a:t> </a:t>
            </a:r>
            <a:r>
              <a:rPr lang="en-US" sz="3200" b="1" spc="-1" dirty="0" err="1">
                <a:solidFill>
                  <a:srgbClr val="002060"/>
                </a:solidFill>
                <a:uFill>
                  <a:solidFill>
                    <a:srgbClr val="FFFFFF"/>
                  </a:solidFill>
                </a:uFill>
                <a:latin typeface="Arial" panose="020B0604020202020204" pitchFamily="34" charset="0"/>
                <a:ea typeface="Verdana"/>
                <a:cs typeface="Arial" panose="020B0604020202020204" pitchFamily="34" charset="0"/>
              </a:rPr>
              <a:t>dell’UE</a:t>
            </a:r>
            <a:r>
              <a:rPr lang="en-US" sz="3200" b="1" spc="-1" dirty="0">
                <a:solidFill>
                  <a:srgbClr val="002060"/>
                </a:solidFill>
                <a:uFill>
                  <a:solidFill>
                    <a:srgbClr val="FFFFFF"/>
                  </a:solidFill>
                </a:uFill>
                <a:latin typeface="Arial" panose="020B0604020202020204" pitchFamily="34" charset="0"/>
                <a:ea typeface="Verdana"/>
                <a:cs typeface="Arial" panose="020B0604020202020204" pitchFamily="34" charset="0"/>
              </a:rPr>
              <a:t> e il </a:t>
            </a:r>
            <a:r>
              <a:rPr lang="en-US" sz="3200" b="1" spc="-1" dirty="0" err="1">
                <a:solidFill>
                  <a:srgbClr val="002060"/>
                </a:solidFill>
                <a:uFill>
                  <a:solidFill>
                    <a:srgbClr val="FFFFFF"/>
                  </a:solidFill>
                </a:uFill>
                <a:latin typeface="Arial" panose="020B0604020202020204" pitchFamily="34" charset="0"/>
                <a:ea typeface="Verdana"/>
                <a:cs typeface="Arial" panose="020B0604020202020204" pitchFamily="34" charset="0"/>
              </a:rPr>
              <a:t>ruolo</a:t>
            </a:r>
            <a:r>
              <a:rPr lang="en-US" sz="3200" b="1" spc="-1" dirty="0">
                <a:solidFill>
                  <a:srgbClr val="002060"/>
                </a:solidFill>
                <a:uFill>
                  <a:solidFill>
                    <a:srgbClr val="FFFFFF"/>
                  </a:solidFill>
                </a:uFill>
                <a:latin typeface="Arial" panose="020B0604020202020204" pitchFamily="34" charset="0"/>
                <a:ea typeface="Verdana"/>
                <a:cs typeface="Arial" panose="020B0604020202020204" pitchFamily="34" charset="0"/>
              </a:rPr>
              <a:t> della </a:t>
            </a:r>
            <a:r>
              <a:rPr lang="en-US" sz="3200" b="1" spc="-1" dirty="0" err="1">
                <a:solidFill>
                  <a:srgbClr val="002060"/>
                </a:solidFill>
                <a:uFill>
                  <a:solidFill>
                    <a:srgbClr val="FFFFFF"/>
                  </a:solidFill>
                </a:uFill>
                <a:latin typeface="Arial" panose="020B0604020202020204" pitchFamily="34" charset="0"/>
                <a:ea typeface="Verdana"/>
                <a:cs typeface="Arial" panose="020B0604020202020204" pitchFamily="34" charset="0"/>
              </a:rPr>
              <a:t>Politica</a:t>
            </a:r>
            <a:r>
              <a:rPr lang="en-US" sz="3200" b="1" spc="-1" dirty="0">
                <a:solidFill>
                  <a:srgbClr val="002060"/>
                </a:solidFill>
                <a:uFill>
                  <a:solidFill>
                    <a:srgbClr val="FFFFFF"/>
                  </a:solidFill>
                </a:uFill>
                <a:latin typeface="Arial" panose="020B0604020202020204" pitchFamily="34" charset="0"/>
                <a:ea typeface="Verdana"/>
                <a:cs typeface="Arial" panose="020B0604020202020204" pitchFamily="34" charset="0"/>
              </a:rPr>
              <a:t> Agricola </a:t>
            </a:r>
            <a:r>
              <a:rPr lang="en-US" sz="3200" b="1" spc="-1" dirty="0" err="1">
                <a:solidFill>
                  <a:srgbClr val="002060"/>
                </a:solidFill>
                <a:uFill>
                  <a:solidFill>
                    <a:srgbClr val="FFFFFF"/>
                  </a:solidFill>
                </a:uFill>
                <a:latin typeface="Arial" panose="020B0604020202020204" pitchFamily="34" charset="0"/>
                <a:ea typeface="Verdana"/>
                <a:cs typeface="Arial" panose="020B0604020202020204" pitchFamily="34" charset="0"/>
              </a:rPr>
              <a:t>Comune</a:t>
            </a:r>
            <a:r>
              <a:rPr lang="en-US" sz="3200" b="1" spc="-1" dirty="0">
                <a:solidFill>
                  <a:srgbClr val="002060"/>
                </a:solidFill>
                <a:uFill>
                  <a:solidFill>
                    <a:srgbClr val="FFFFFF"/>
                  </a:solidFill>
                </a:uFill>
                <a:latin typeface="Arial" panose="020B0604020202020204" pitchFamily="34" charset="0"/>
                <a:ea typeface="Verdana"/>
                <a:cs typeface="Arial" panose="020B0604020202020204" pitchFamily="34" charset="0"/>
              </a:rPr>
              <a:t> (PAC)</a:t>
            </a:r>
            <a:endParaRPr lang="it-IT" sz="3200" b="1" spc="-1" dirty="0">
              <a:solidFill>
                <a:srgbClr val="002060"/>
              </a:solidFill>
              <a:uFill>
                <a:solidFill>
                  <a:srgbClr val="FFFFFF"/>
                </a:solidFill>
              </a:uFill>
              <a:latin typeface="Arial" panose="020B0604020202020204" pitchFamily="34" charset="0"/>
              <a:ea typeface="Verdana"/>
              <a:cs typeface="Arial" panose="020B0604020202020204" pitchFamily="34" charset="0"/>
            </a:endParaRPr>
          </a:p>
        </p:txBody>
      </p:sp>
      <p:sp>
        <p:nvSpPr>
          <p:cNvPr id="6" name="Rettangolo 5">
            <a:extLst>
              <a:ext uri="{FF2B5EF4-FFF2-40B4-BE49-F238E27FC236}">
                <a16:creationId xmlns:a16="http://schemas.microsoft.com/office/drawing/2014/main" id="{D5CE49FA-148F-9B7A-8DC4-CFC824AC6A86}"/>
              </a:ext>
            </a:extLst>
          </p:cNvPr>
          <p:cNvSpPr/>
          <p:nvPr/>
        </p:nvSpPr>
        <p:spPr>
          <a:xfrm>
            <a:off x="2957513" y="1006475"/>
            <a:ext cx="6276975" cy="2624138"/>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it-IT"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GREEN DEAL EUROPEO (2019)</a:t>
            </a:r>
          </a:p>
          <a:p>
            <a:pPr algn="just">
              <a:defRPr/>
            </a:pPr>
            <a:r>
              <a:rPr lang="it-IT" sz="1600" dirty="0">
                <a:solidFill>
                  <a:schemeClr val="bg1"/>
                </a:solidFill>
                <a:latin typeface="Arial" panose="020B0604020202020204" pitchFamily="34" charset="0"/>
                <a:cs typeface="Arial" panose="020B0604020202020204" pitchFamily="34" charset="0"/>
              </a:rPr>
              <a:t>Pacchetto di iniziative strategiche proposte dalla Commissione europea, in attuazione dell’Agenda ONU 2030, che mira a raggiungere tre obiettivi: </a:t>
            </a:r>
          </a:p>
          <a:p>
            <a:pPr marL="342900" indent="-342900" algn="just">
              <a:buFontTx/>
              <a:buAutoNum type="arabicPeriod"/>
              <a:defRPr/>
            </a:pPr>
            <a:r>
              <a:rPr lang="it-IT" sz="1600" dirty="0">
                <a:solidFill>
                  <a:schemeClr val="bg1"/>
                </a:solidFill>
                <a:latin typeface="Arial" panose="020B0604020202020204" pitchFamily="34" charset="0"/>
                <a:cs typeface="Arial" panose="020B0604020202020204" pitchFamily="34" charset="0"/>
              </a:rPr>
              <a:t>fare dell’Europa, entro il 2050, un continente climaticamente neutro;</a:t>
            </a:r>
          </a:p>
          <a:p>
            <a:pPr marL="342900" indent="-342900" algn="just">
              <a:buFontTx/>
              <a:buAutoNum type="arabicPeriod"/>
              <a:defRPr/>
            </a:pPr>
            <a:r>
              <a:rPr lang="it-IT" sz="1600" dirty="0">
                <a:solidFill>
                  <a:schemeClr val="bg1"/>
                </a:solidFill>
                <a:latin typeface="Arial" panose="020B0604020202020204" pitchFamily="34" charset="0"/>
                <a:cs typeface="Arial" panose="020B0604020202020204" pitchFamily="34" charset="0"/>
              </a:rPr>
              <a:t>far sì che la crescita economica diventi sostenibile sotto il profilo ambientale; </a:t>
            </a:r>
          </a:p>
          <a:p>
            <a:pPr marL="342900" indent="-342900" algn="just">
              <a:buFontTx/>
              <a:buAutoNum type="arabicPeriod"/>
              <a:defRPr/>
            </a:pPr>
            <a:r>
              <a:rPr lang="it-IT" sz="1600" dirty="0">
                <a:solidFill>
                  <a:schemeClr val="bg1"/>
                </a:solidFill>
                <a:latin typeface="Arial" panose="020B0604020202020204" pitchFamily="34" charset="0"/>
                <a:cs typeface="Arial" panose="020B0604020202020204" pitchFamily="34" charset="0"/>
              </a:rPr>
              <a:t>far sì che la transizione avvenga in modo equo, riducendo le disuguaglianze sociali.</a:t>
            </a:r>
          </a:p>
        </p:txBody>
      </p:sp>
      <p:sp>
        <p:nvSpPr>
          <p:cNvPr id="7" name="Freccia circolare a destra 6">
            <a:extLst>
              <a:ext uri="{FF2B5EF4-FFF2-40B4-BE49-F238E27FC236}">
                <a16:creationId xmlns:a16="http://schemas.microsoft.com/office/drawing/2014/main" id="{C3B3CD41-1C4F-DB9E-45AF-C60709DF8D0D}"/>
              </a:ext>
            </a:extLst>
          </p:cNvPr>
          <p:cNvSpPr/>
          <p:nvPr/>
        </p:nvSpPr>
        <p:spPr>
          <a:xfrm>
            <a:off x="1052513" y="2225675"/>
            <a:ext cx="1620837" cy="3592513"/>
          </a:xfrm>
          <a:prstGeom prst="curved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8" name="Freccia circolare a sinistra 7">
            <a:extLst>
              <a:ext uri="{FF2B5EF4-FFF2-40B4-BE49-F238E27FC236}">
                <a16:creationId xmlns:a16="http://schemas.microsoft.com/office/drawing/2014/main" id="{3E56C6BB-288C-1DDE-A8DC-FDDAD6370439}"/>
              </a:ext>
            </a:extLst>
          </p:cNvPr>
          <p:cNvSpPr/>
          <p:nvPr/>
        </p:nvSpPr>
        <p:spPr>
          <a:xfrm>
            <a:off x="9421813" y="2106613"/>
            <a:ext cx="1620837" cy="3781425"/>
          </a:xfrm>
          <a:prstGeom prst="curved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pic>
        <p:nvPicPr>
          <p:cNvPr id="25607" name="Picture 6" descr="PAC post 2020 - Il percorso UE - Versione stampabile">
            <a:extLst>
              <a:ext uri="{FF2B5EF4-FFF2-40B4-BE49-F238E27FC236}">
                <a16:creationId xmlns:a16="http://schemas.microsoft.com/office/drawing/2014/main" id="{A70886B6-FBEB-2195-6691-C81F5C8D2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913" y="3708400"/>
            <a:ext cx="31702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4" descr="PAC post 2020 - Il percorso UE - Versione stampabile">
            <a:extLst>
              <a:ext uri="{FF2B5EF4-FFF2-40B4-BE49-F238E27FC236}">
                <a16:creationId xmlns:a16="http://schemas.microsoft.com/office/drawing/2014/main" id="{19943093-F512-E17C-C975-01A6B04E1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3708400"/>
            <a:ext cx="31702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asellaDiTesto 15">
            <a:extLst>
              <a:ext uri="{FF2B5EF4-FFF2-40B4-BE49-F238E27FC236}">
                <a16:creationId xmlns:a16="http://schemas.microsoft.com/office/drawing/2014/main" id="{9A98240E-C831-929B-2DED-E2B1DB3EE91A}"/>
              </a:ext>
            </a:extLst>
          </p:cNvPr>
          <p:cNvSpPr txBox="1"/>
          <p:nvPr/>
        </p:nvSpPr>
        <p:spPr>
          <a:xfrm>
            <a:off x="5610898" y="3837710"/>
            <a:ext cx="1902819" cy="584775"/>
          </a:xfrm>
          <a:prstGeom prst="rect">
            <a:avLst/>
          </a:prstGeom>
          <a:noFill/>
        </p:spPr>
        <p:txBody>
          <a:bodyPr>
            <a:spAutoFit/>
          </a:bodyPr>
          <a:lstStyle/>
          <a:p>
            <a:pPr>
              <a:defRPr/>
            </a:pPr>
            <a:r>
              <a:rPr lang="it-IT" sz="3200" b="1" dirty="0">
                <a:ln w="10160">
                  <a:solidFill>
                    <a:schemeClr val="accent5"/>
                  </a:solidFill>
                  <a:prstDash val="solid"/>
                </a:ln>
                <a:solidFill>
                  <a:srgbClr val="FFFF00"/>
                </a:solidFill>
                <a:effectLst>
                  <a:outerShdw blurRad="38100" dist="22860" dir="5400000" algn="tl" rotWithShape="0">
                    <a:srgbClr val="000000">
                      <a:alpha val="30000"/>
                    </a:srgbClr>
                  </a:outerShdw>
                </a:effectLst>
              </a:rPr>
              <a:t>PAC</a:t>
            </a:r>
          </a:p>
        </p:txBody>
      </p:sp>
      <p:sp>
        <p:nvSpPr>
          <p:cNvPr id="17" name="Rettangolo 16">
            <a:extLst>
              <a:ext uri="{FF2B5EF4-FFF2-40B4-BE49-F238E27FC236}">
                <a16:creationId xmlns:a16="http://schemas.microsoft.com/office/drawing/2014/main" id="{BBB5DA75-ACEC-3F65-AC58-9FC349447F2A}"/>
              </a:ext>
            </a:extLst>
          </p:cNvPr>
          <p:cNvSpPr/>
          <p:nvPr/>
        </p:nvSpPr>
        <p:spPr>
          <a:xfrm>
            <a:off x="3975100" y="5611813"/>
            <a:ext cx="844550" cy="198437"/>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it-IT" sz="1600" dirty="0">
                <a:solidFill>
                  <a:schemeClr val="tx1">
                    <a:lumMod val="75000"/>
                    <a:lumOff val="25000"/>
                  </a:schemeClr>
                </a:solidFill>
              </a:rPr>
              <a:t>(2020)</a:t>
            </a:r>
          </a:p>
        </p:txBody>
      </p:sp>
      <p:sp>
        <p:nvSpPr>
          <p:cNvPr id="18" name="Rettangolo 17">
            <a:extLst>
              <a:ext uri="{FF2B5EF4-FFF2-40B4-BE49-F238E27FC236}">
                <a16:creationId xmlns:a16="http://schemas.microsoft.com/office/drawing/2014/main" id="{AF62B657-4F2B-E5D5-3DA0-E40ED5AD4EB7}"/>
              </a:ext>
            </a:extLst>
          </p:cNvPr>
          <p:cNvSpPr/>
          <p:nvPr/>
        </p:nvSpPr>
        <p:spPr>
          <a:xfrm>
            <a:off x="7319963" y="5438775"/>
            <a:ext cx="844550" cy="200025"/>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it-IT" sz="1600" dirty="0">
                <a:solidFill>
                  <a:schemeClr val="tx1">
                    <a:lumMod val="75000"/>
                    <a:lumOff val="25000"/>
                  </a:schemeClr>
                </a:solidFill>
              </a:rPr>
              <a:t>(2020)</a:t>
            </a:r>
          </a:p>
        </p:txBody>
      </p:sp>
      <p:sp>
        <p:nvSpPr>
          <p:cNvPr id="19" name="Rettangolo 18">
            <a:extLst>
              <a:ext uri="{FF2B5EF4-FFF2-40B4-BE49-F238E27FC236}">
                <a16:creationId xmlns:a16="http://schemas.microsoft.com/office/drawing/2014/main" id="{22BEF91C-33B6-FB9B-B42C-E238B93177CA}"/>
              </a:ext>
            </a:extLst>
          </p:cNvPr>
          <p:cNvSpPr/>
          <p:nvPr/>
        </p:nvSpPr>
        <p:spPr>
          <a:xfrm>
            <a:off x="3841750" y="4849813"/>
            <a:ext cx="1146175" cy="198437"/>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it-IT" b="1" dirty="0">
                <a:solidFill>
                  <a:schemeClr val="tx1">
                    <a:lumMod val="75000"/>
                    <a:lumOff val="25000"/>
                  </a:schemeClr>
                </a:solidFill>
              </a:rPr>
              <a:t>Strategia</a:t>
            </a:r>
          </a:p>
        </p:txBody>
      </p:sp>
      <p:sp>
        <p:nvSpPr>
          <p:cNvPr id="20" name="Rettangolo 19">
            <a:extLst>
              <a:ext uri="{FF2B5EF4-FFF2-40B4-BE49-F238E27FC236}">
                <a16:creationId xmlns:a16="http://schemas.microsoft.com/office/drawing/2014/main" id="{D9A27923-ADE0-428E-3553-710F29ABCB38}"/>
              </a:ext>
            </a:extLst>
          </p:cNvPr>
          <p:cNvSpPr/>
          <p:nvPr/>
        </p:nvSpPr>
        <p:spPr>
          <a:xfrm>
            <a:off x="7207250" y="4986338"/>
            <a:ext cx="1133475" cy="198437"/>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it-IT" b="1" dirty="0">
                <a:solidFill>
                  <a:schemeClr val="tx1">
                    <a:lumMod val="75000"/>
                    <a:lumOff val="25000"/>
                  </a:schemeClr>
                </a:solidFill>
              </a:rPr>
              <a:t>Strategia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DB55C17-A176-CF38-6381-329E94D402C7}"/>
              </a:ext>
            </a:extLst>
          </p:cNvPr>
          <p:cNvSpPr/>
          <p:nvPr/>
        </p:nvSpPr>
        <p:spPr>
          <a:xfrm>
            <a:off x="7294276" y="5797138"/>
            <a:ext cx="909961" cy="954087"/>
          </a:xfrm>
          <a:prstGeom prst="rect">
            <a:avLst/>
          </a:prstGeom>
          <a:blipFill>
            <a:blip r:embed="rId2" cstate="print"/>
            <a:srcRect/>
            <a:stretch>
              <a:fillRect l="-3000" r="-3000"/>
            </a:stretch>
          </a:blipFill>
        </p:spPr>
        <p:style>
          <a:lnRef idx="2">
            <a:schemeClr val="lt1">
              <a:hueOff val="0"/>
              <a:satOff val="0"/>
              <a:lumOff val="0"/>
              <a:alphaOff val="0"/>
            </a:schemeClr>
          </a:lnRef>
          <a:fillRef idx="1">
            <a:scrgbClr r="0" g="0" b="0"/>
          </a:fillRef>
          <a:effectRef idx="0">
            <a:schemeClr val="accent4">
              <a:hueOff val="5197846"/>
              <a:satOff val="-23984"/>
              <a:lumOff val="883"/>
              <a:alphaOff val="0"/>
            </a:schemeClr>
          </a:effectRef>
          <a:fontRef idx="minor">
            <a:schemeClr val="lt1"/>
          </a:fontRef>
        </p:style>
      </p:sp>
      <p:cxnSp>
        <p:nvCxnSpPr>
          <p:cNvPr id="12" name="Connettore diritto 11">
            <a:extLst>
              <a:ext uri="{FF2B5EF4-FFF2-40B4-BE49-F238E27FC236}">
                <a16:creationId xmlns:a16="http://schemas.microsoft.com/office/drawing/2014/main" id="{63CC5C72-C87D-8E22-2AE2-8688782BB9AD}"/>
              </a:ext>
            </a:extLst>
          </p:cNvPr>
          <p:cNvCxnSpPr/>
          <p:nvPr/>
        </p:nvCxnSpPr>
        <p:spPr>
          <a:xfrm>
            <a:off x="838200" y="890588"/>
            <a:ext cx="9551988" cy="0"/>
          </a:xfrm>
          <a:prstGeom prst="line">
            <a:avLst/>
          </a:prstGeom>
        </p:spPr>
        <p:style>
          <a:lnRef idx="1">
            <a:schemeClr val="dk1"/>
          </a:lnRef>
          <a:fillRef idx="0">
            <a:schemeClr val="dk1"/>
          </a:fillRef>
          <a:effectRef idx="0">
            <a:schemeClr val="dk1"/>
          </a:effectRef>
          <a:fontRef idx="minor">
            <a:schemeClr val="tx1"/>
          </a:fontRef>
        </p:style>
      </p:cxnSp>
      <p:sp>
        <p:nvSpPr>
          <p:cNvPr id="13" name="Rettangolo arrotondato 18">
            <a:extLst>
              <a:ext uri="{FF2B5EF4-FFF2-40B4-BE49-F238E27FC236}">
                <a16:creationId xmlns:a16="http://schemas.microsoft.com/office/drawing/2014/main" id="{A028780E-F521-48DA-D6CF-D87F47A55127}"/>
              </a:ext>
            </a:extLst>
          </p:cNvPr>
          <p:cNvSpPr/>
          <p:nvPr/>
        </p:nvSpPr>
        <p:spPr>
          <a:xfrm>
            <a:off x="327025" y="1100138"/>
            <a:ext cx="4395788" cy="1227137"/>
          </a:xfrm>
          <a:prstGeom prst="roundRect">
            <a:avLst/>
          </a:prstGeom>
          <a:solidFill>
            <a:srgbClr val="CCFF66"/>
          </a:solidFill>
          <a:ln w="28575">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it-IT" sz="1600" b="1" dirty="0">
                <a:latin typeface="Arial" panose="020B0604020202020204" pitchFamily="34" charset="0"/>
                <a:cs typeface="Arial" panose="020B0604020202020204" pitchFamily="34" charset="0"/>
              </a:rPr>
              <a:t>FONDO DI ROTAZIONE </a:t>
            </a:r>
            <a:r>
              <a:rPr lang="it-IT" sz="1600" dirty="0">
                <a:latin typeface="Arial" panose="020B0604020202020204" pitchFamily="34" charset="0"/>
                <a:cs typeface="Arial" panose="020B0604020202020204" pitchFamily="34" charset="0"/>
              </a:rPr>
              <a:t>per la concessione di </a:t>
            </a:r>
            <a:r>
              <a:rPr lang="it-IT" sz="1600" b="1" dirty="0">
                <a:latin typeface="Arial" panose="020B0604020202020204" pitchFamily="34" charset="0"/>
                <a:cs typeface="Arial" panose="020B0604020202020204" pitchFamily="34" charset="0"/>
              </a:rPr>
              <a:t>PRESTITI A TASSO ZERO </a:t>
            </a:r>
            <a:r>
              <a:rPr lang="it-IT" sz="1600" i="1" dirty="0">
                <a:latin typeface="Arial" panose="020B0604020202020204" pitchFamily="34" charset="0"/>
                <a:cs typeface="Arial" panose="020B0604020202020204" pitchFamily="34" charset="0"/>
              </a:rPr>
              <a:t>in combinazione</a:t>
            </a:r>
            <a:r>
              <a:rPr lang="it-IT" sz="1600" dirty="0">
                <a:latin typeface="Arial" panose="020B0604020202020204" pitchFamily="34" charset="0"/>
                <a:cs typeface="Arial" panose="020B0604020202020204" pitchFamily="34" charset="0"/>
              </a:rPr>
              <a:t> con le sovvenzioni a fondo perduto per… </a:t>
            </a:r>
          </a:p>
        </p:txBody>
      </p:sp>
      <p:sp>
        <p:nvSpPr>
          <p:cNvPr id="14" name="Rettangolo arrotondato 28">
            <a:extLst>
              <a:ext uri="{FF2B5EF4-FFF2-40B4-BE49-F238E27FC236}">
                <a16:creationId xmlns:a16="http://schemas.microsoft.com/office/drawing/2014/main" id="{3C8DBACA-4F8D-BA3D-022F-A08E47FA23FB}"/>
              </a:ext>
            </a:extLst>
          </p:cNvPr>
          <p:cNvSpPr/>
          <p:nvPr/>
        </p:nvSpPr>
        <p:spPr>
          <a:xfrm>
            <a:off x="2419927" y="2569809"/>
            <a:ext cx="2521529" cy="1544989"/>
          </a:xfrm>
          <a:prstGeom prst="roundRect">
            <a:avLst/>
          </a:prstGeom>
          <a:ln w="28575">
            <a:solidFill>
              <a:schemeClr val="tx1"/>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a:defRPr/>
            </a:pPr>
            <a:r>
              <a:rPr lang="it-IT" sz="1400" dirty="0">
                <a:latin typeface="Arial" panose="020B0604020202020204" pitchFamily="34" charset="0"/>
                <a:cs typeface="Arial" panose="020B0604020202020204" pitchFamily="34" charset="0"/>
              </a:rPr>
              <a:t>…</a:t>
            </a:r>
            <a:r>
              <a:rPr lang="it-IT" sz="1400" b="1" dirty="0">
                <a:latin typeface="Arial" panose="020B0604020202020204" pitchFamily="34" charset="0"/>
                <a:cs typeface="Arial" panose="020B0604020202020204" pitchFamily="34" charset="0"/>
              </a:rPr>
              <a:t>investimenti produttivi agricoli per la competitività delle aziende agricole </a:t>
            </a:r>
            <a:r>
              <a:rPr lang="it-IT" sz="1400" b="1" dirty="0">
                <a:highlight>
                  <a:srgbClr val="FFFF00"/>
                </a:highlight>
                <a:latin typeface="Arial" panose="020B0604020202020204" pitchFamily="34" charset="0"/>
                <a:cs typeface="Arial" panose="020B0604020202020204" pitchFamily="34" charset="0"/>
              </a:rPr>
              <a:t>(SRD01</a:t>
            </a:r>
            <a:r>
              <a:rPr lang="it-IT" sz="1400" b="1" dirty="0">
                <a:latin typeface="Arial" panose="020B0604020202020204" pitchFamily="34" charset="0"/>
                <a:cs typeface="Arial" panose="020B0604020202020204" pitchFamily="34" charset="0"/>
              </a:rPr>
              <a:t>),  e per ambiente clima e benessere animale</a:t>
            </a:r>
            <a:r>
              <a:rPr lang="it-IT" sz="1400" dirty="0">
                <a:latin typeface="Arial" panose="020B0604020202020204" pitchFamily="34" charset="0"/>
                <a:cs typeface="Arial" panose="020B0604020202020204" pitchFamily="34" charset="0"/>
              </a:rPr>
              <a:t> </a:t>
            </a:r>
            <a:r>
              <a:rPr lang="it-IT" sz="1400" b="1" dirty="0">
                <a:highlight>
                  <a:srgbClr val="FFFF00"/>
                </a:highlight>
                <a:latin typeface="Arial" panose="020B0604020202020204" pitchFamily="34" charset="0"/>
                <a:cs typeface="Arial" panose="020B0604020202020204" pitchFamily="34" charset="0"/>
              </a:rPr>
              <a:t>(SRD02)</a:t>
            </a:r>
          </a:p>
        </p:txBody>
      </p:sp>
      <p:sp>
        <p:nvSpPr>
          <p:cNvPr id="15" name="Rettangolo arrotondato 34">
            <a:extLst>
              <a:ext uri="{FF2B5EF4-FFF2-40B4-BE49-F238E27FC236}">
                <a16:creationId xmlns:a16="http://schemas.microsoft.com/office/drawing/2014/main" id="{2F59B166-9568-944E-C361-B13443F0E109}"/>
              </a:ext>
            </a:extLst>
          </p:cNvPr>
          <p:cNvSpPr/>
          <p:nvPr/>
        </p:nvSpPr>
        <p:spPr>
          <a:xfrm>
            <a:off x="270147" y="2582133"/>
            <a:ext cx="1900398" cy="1544989"/>
          </a:xfrm>
          <a:prstGeom prst="roundRect">
            <a:avLst/>
          </a:prstGeom>
          <a:ln w="28575">
            <a:solidFill>
              <a:schemeClr val="tx1"/>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a:defRPr/>
            </a:pPr>
            <a:r>
              <a:rPr lang="it-IT" sz="1400" dirty="0">
                <a:latin typeface="Arial" panose="020B0604020202020204" pitchFamily="34" charset="0"/>
                <a:cs typeface="Arial" panose="020B0604020202020204" pitchFamily="34" charset="0"/>
              </a:rPr>
              <a:t>…</a:t>
            </a:r>
            <a:r>
              <a:rPr lang="it-IT" sz="1400" b="1" dirty="0">
                <a:latin typeface="Arial" panose="020B0604020202020204" pitchFamily="34" charset="0"/>
                <a:cs typeface="Arial" panose="020B0604020202020204" pitchFamily="34" charset="0"/>
              </a:rPr>
              <a:t>investimenti per la trasformazione e commercializzazione dei prodotti agricoli </a:t>
            </a:r>
            <a:r>
              <a:rPr lang="it-IT" sz="1400" b="1" dirty="0">
                <a:highlight>
                  <a:srgbClr val="FFFF00"/>
                </a:highlight>
                <a:latin typeface="Arial" panose="020B0604020202020204" pitchFamily="34" charset="0"/>
                <a:cs typeface="Arial" panose="020B0604020202020204" pitchFamily="34" charset="0"/>
              </a:rPr>
              <a:t>(SRD13)</a:t>
            </a:r>
          </a:p>
        </p:txBody>
      </p:sp>
      <p:cxnSp>
        <p:nvCxnSpPr>
          <p:cNvPr id="16" name="Connettore 2 15">
            <a:extLst>
              <a:ext uri="{FF2B5EF4-FFF2-40B4-BE49-F238E27FC236}">
                <a16:creationId xmlns:a16="http://schemas.microsoft.com/office/drawing/2014/main" id="{5C932093-27A4-C98F-A55F-A7FC2AEB9F1D}"/>
              </a:ext>
            </a:extLst>
          </p:cNvPr>
          <p:cNvCxnSpPr>
            <a:cxnSpLocks/>
            <a:stCxn id="13" idx="2"/>
            <a:endCxn id="14" idx="0"/>
          </p:cNvCxnSpPr>
          <p:nvPr/>
        </p:nvCxnSpPr>
        <p:spPr>
          <a:xfrm>
            <a:off x="2524125" y="2327275"/>
            <a:ext cx="1157288" cy="242888"/>
          </a:xfrm>
          <a:prstGeom prst="straightConnector1">
            <a:avLst/>
          </a:prstGeom>
          <a:ln w="28575">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17" name="Connettore 2 16">
            <a:extLst>
              <a:ext uri="{FF2B5EF4-FFF2-40B4-BE49-F238E27FC236}">
                <a16:creationId xmlns:a16="http://schemas.microsoft.com/office/drawing/2014/main" id="{E990F831-8A13-9A1B-1F77-860EC44584DE}"/>
              </a:ext>
            </a:extLst>
          </p:cNvPr>
          <p:cNvCxnSpPr>
            <a:cxnSpLocks/>
            <a:stCxn id="13" idx="2"/>
            <a:endCxn id="15" idx="0"/>
          </p:cNvCxnSpPr>
          <p:nvPr/>
        </p:nvCxnSpPr>
        <p:spPr>
          <a:xfrm flipH="1">
            <a:off x="1220788" y="2327275"/>
            <a:ext cx="1303337" cy="255588"/>
          </a:xfrm>
          <a:prstGeom prst="straightConnector1">
            <a:avLst/>
          </a:prstGeom>
          <a:ln w="28575">
            <a:solidFill>
              <a:schemeClr val="tx1"/>
            </a:solidFill>
            <a:tailEnd type="triangle"/>
          </a:ln>
        </p:spPr>
        <p:style>
          <a:lnRef idx="1">
            <a:schemeClr val="accent4"/>
          </a:lnRef>
          <a:fillRef idx="0">
            <a:schemeClr val="accent4"/>
          </a:fillRef>
          <a:effectRef idx="0">
            <a:schemeClr val="accent4"/>
          </a:effectRef>
          <a:fontRef idx="minor">
            <a:schemeClr val="tx1"/>
          </a:fontRef>
        </p:style>
      </p:cxnSp>
      <p:graphicFrame>
        <p:nvGraphicFramePr>
          <p:cNvPr id="18" name="Diagramma 17">
            <a:extLst>
              <a:ext uri="{FF2B5EF4-FFF2-40B4-BE49-F238E27FC236}">
                <a16:creationId xmlns:a16="http://schemas.microsoft.com/office/drawing/2014/main" id="{5D1BEB31-A992-FE97-E244-29CE71105DC1}"/>
              </a:ext>
            </a:extLst>
          </p:cNvPr>
          <p:cNvGraphicFramePr/>
          <p:nvPr/>
        </p:nvGraphicFramePr>
        <p:xfrm>
          <a:off x="5616855" y="1037604"/>
          <a:ext cx="5940336" cy="4712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Angolo ripiegato 24">
            <a:extLst>
              <a:ext uri="{FF2B5EF4-FFF2-40B4-BE49-F238E27FC236}">
                <a16:creationId xmlns:a16="http://schemas.microsoft.com/office/drawing/2014/main" id="{4C312E28-0A5A-E22D-9FA3-01B5140B27A4}"/>
              </a:ext>
            </a:extLst>
          </p:cNvPr>
          <p:cNvSpPr/>
          <p:nvPr/>
        </p:nvSpPr>
        <p:spPr>
          <a:xfrm>
            <a:off x="387350" y="4464050"/>
            <a:ext cx="4533900" cy="1333500"/>
          </a:xfrm>
          <a:prstGeom prst="foldedCorner">
            <a:avLst/>
          </a:prstGeom>
          <a:solidFill>
            <a:srgbClr val="A4004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lstStyle/>
          <a:p>
            <a:pPr algn="just">
              <a:defRPr/>
            </a:pPr>
            <a:r>
              <a:rPr lang="it-IT" sz="1400" dirty="0">
                <a:solidFill>
                  <a:schemeClr val="bg1"/>
                </a:solidFill>
                <a:latin typeface="Arial" panose="020B0604020202020204" pitchFamily="34" charset="0"/>
                <a:cs typeface="Arial" panose="020B0604020202020204" pitchFamily="34" charset="0"/>
              </a:rPr>
              <a:t>Lo strumento finanziario è stato individuato sulla base di un approfondimento tematico del Valutatore Indipendente del PSR 2014-2022 sulla domanda potenziale di servizi finanziari da parte delle aziende agricole regionali (gennaio 2021).</a:t>
            </a:r>
          </a:p>
        </p:txBody>
      </p:sp>
      <p:sp>
        <p:nvSpPr>
          <p:cNvPr id="57357" name="Titolo 1">
            <a:extLst>
              <a:ext uri="{FF2B5EF4-FFF2-40B4-BE49-F238E27FC236}">
                <a16:creationId xmlns:a16="http://schemas.microsoft.com/office/drawing/2014/main" id="{B9599FD5-0534-8742-1FF9-07CFB6052F72}"/>
              </a:ext>
            </a:extLst>
          </p:cNvPr>
          <p:cNvSpPr txBox="1">
            <a:spLocks noChangeArrowheads="1"/>
          </p:cNvSpPr>
          <p:nvPr/>
        </p:nvSpPr>
        <p:spPr bwMode="auto">
          <a:xfrm>
            <a:off x="387350" y="317500"/>
            <a:ext cx="12082463" cy="611188"/>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defRPr/>
            </a:pPr>
            <a:r>
              <a:rPr lang="it-IT" altLang="it-IT" sz="3200" b="1" dirty="0">
                <a:solidFill>
                  <a:srgbClr val="203864"/>
                </a:solidFill>
                <a:latin typeface="Arial" panose="020B0604020202020204" pitchFamily="34" charset="0"/>
                <a:cs typeface="Arial" panose="020B0604020202020204" pitchFamily="34" charset="0"/>
              </a:rPr>
              <a:t>Novità CSR Abruzzo 2023-2027: gli </a:t>
            </a:r>
            <a:r>
              <a:rPr lang="it-IT" altLang="it-IT" sz="3200" b="1" dirty="0">
                <a:solidFill>
                  <a:srgbClr val="2038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Strumenti Finanziari </a:t>
            </a:r>
            <a:r>
              <a:rPr lang="it-IT" altLang="it-IT" sz="3200" b="1" dirty="0">
                <a:solidFill>
                  <a:srgbClr val="203864"/>
                </a:solidFill>
                <a:latin typeface="Arial" panose="020B0604020202020204" pitchFamily="34" charset="0"/>
                <a:cs typeface="Arial" panose="020B0604020202020204" pitchFamily="34" charset="0"/>
              </a:rPr>
              <a:t>(SF)</a:t>
            </a:r>
          </a:p>
        </p:txBody>
      </p:sp>
      <p:grpSp>
        <p:nvGrpSpPr>
          <p:cNvPr id="58382" name="Gruppo 5">
            <a:extLst>
              <a:ext uri="{FF2B5EF4-FFF2-40B4-BE49-F238E27FC236}">
                <a16:creationId xmlns:a16="http://schemas.microsoft.com/office/drawing/2014/main" id="{1D9ABDC2-7C89-D2F0-0581-FBB8F15A975B}"/>
              </a:ext>
            </a:extLst>
          </p:cNvPr>
          <p:cNvGrpSpPr>
            <a:grpSpLocks noChangeAspect="1"/>
          </p:cNvGrpSpPr>
          <p:nvPr/>
        </p:nvGrpSpPr>
        <p:grpSpPr bwMode="auto">
          <a:xfrm>
            <a:off x="9458325" y="4640263"/>
            <a:ext cx="2098675" cy="1327150"/>
            <a:chOff x="4105987" y="1648608"/>
            <a:chExt cx="7451204" cy="4712506"/>
          </a:xfrm>
        </p:grpSpPr>
        <p:grpSp>
          <p:nvGrpSpPr>
            <p:cNvPr id="58383" name="Gruppo 4">
              <a:extLst>
                <a:ext uri="{FF2B5EF4-FFF2-40B4-BE49-F238E27FC236}">
                  <a16:creationId xmlns:a16="http://schemas.microsoft.com/office/drawing/2014/main" id="{BE8DDE47-2551-4084-FA9B-56FB7A67F89B}"/>
                </a:ext>
              </a:extLst>
            </p:cNvPr>
            <p:cNvGrpSpPr>
              <a:grpSpLocks/>
            </p:cNvGrpSpPr>
            <p:nvPr/>
          </p:nvGrpSpPr>
          <p:grpSpPr bwMode="auto">
            <a:xfrm>
              <a:off x="4105987" y="1648608"/>
              <a:ext cx="7451204" cy="4712506"/>
              <a:chOff x="4105987" y="1190404"/>
              <a:chExt cx="7451013" cy="5170710"/>
            </a:xfrm>
          </p:grpSpPr>
          <p:pic>
            <p:nvPicPr>
              <p:cNvPr id="58385" name="Picture 2" descr="Nessuna descrizione della foto disponibile.">
                <a:extLst>
                  <a:ext uri="{FF2B5EF4-FFF2-40B4-BE49-F238E27FC236}">
                    <a16:creationId xmlns:a16="http://schemas.microsoft.com/office/drawing/2014/main" id="{CF87BABA-0968-C493-04B6-ABA02CCB1A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0930" t="27518" r="-1601" b="36241"/>
              <a:stretch>
                <a:fillRect/>
              </a:stretch>
            </p:blipFill>
            <p:spPr bwMode="auto">
              <a:xfrm>
                <a:off x="4105987" y="1190404"/>
                <a:ext cx="7451013" cy="517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a:extLst>
                  <a:ext uri="{FF2B5EF4-FFF2-40B4-BE49-F238E27FC236}">
                    <a16:creationId xmlns:a16="http://schemas.microsoft.com/office/drawing/2014/main" id="{364B7A0D-AA08-BC50-C5A6-D438578F6897}"/>
                  </a:ext>
                </a:extLst>
              </p:cNvPr>
              <p:cNvSpPr/>
              <p:nvPr/>
            </p:nvSpPr>
            <p:spPr>
              <a:xfrm>
                <a:off x="7121338" y="3794312"/>
                <a:ext cx="524162" cy="989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sp>
          <p:nvSpPr>
            <p:cNvPr id="5" name="Rettangolo 4">
              <a:extLst>
                <a:ext uri="{FF2B5EF4-FFF2-40B4-BE49-F238E27FC236}">
                  <a16:creationId xmlns:a16="http://schemas.microsoft.com/office/drawing/2014/main" id="{BC6A3233-9C3F-5B58-641A-035BDC17DBDE}"/>
                </a:ext>
              </a:extLst>
            </p:cNvPr>
            <p:cNvSpPr/>
            <p:nvPr/>
          </p:nvSpPr>
          <p:spPr>
            <a:xfrm>
              <a:off x="7944317" y="4004861"/>
              <a:ext cx="997625" cy="152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1">
            <a:extLst>
              <a:ext uri="{FF2B5EF4-FFF2-40B4-BE49-F238E27FC236}">
                <a16:creationId xmlns:a16="http://schemas.microsoft.com/office/drawing/2014/main" id="{48F37847-AE42-3266-3A64-925FF7652EE4}"/>
              </a:ext>
            </a:extLst>
          </p:cNvPr>
          <p:cNvSpPr txBox="1">
            <a:spLocks noChangeArrowheads="1"/>
          </p:cNvSpPr>
          <p:nvPr/>
        </p:nvSpPr>
        <p:spPr bwMode="auto">
          <a:xfrm>
            <a:off x="387350" y="317500"/>
            <a:ext cx="12082463" cy="611188"/>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defRPr/>
            </a:pPr>
            <a:r>
              <a:rPr lang="it-IT" altLang="it-IT" sz="3200" b="1" dirty="0">
                <a:solidFill>
                  <a:srgbClr val="203864"/>
                </a:solidFill>
                <a:latin typeface="Arial" panose="020B0604020202020204" pitchFamily="34" charset="0"/>
                <a:cs typeface="Arial" panose="020B0604020202020204" pitchFamily="34" charset="0"/>
              </a:rPr>
              <a:t>Novità CSR Abruzzo 2023-2027: </a:t>
            </a:r>
            <a:r>
              <a:rPr lang="it-IT" altLang="it-IT" sz="3200" b="1" dirty="0">
                <a:solidFill>
                  <a:srgbClr val="20386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AKIS</a:t>
            </a:r>
          </a:p>
        </p:txBody>
      </p:sp>
      <p:sp>
        <p:nvSpPr>
          <p:cNvPr id="59395" name="CasellaDiTesto 10">
            <a:extLst>
              <a:ext uri="{FF2B5EF4-FFF2-40B4-BE49-F238E27FC236}">
                <a16:creationId xmlns:a16="http://schemas.microsoft.com/office/drawing/2014/main" id="{99440574-A071-A7CB-6484-AAEC199F268E}"/>
              </a:ext>
            </a:extLst>
          </p:cNvPr>
          <p:cNvSpPr txBox="1">
            <a:spLocks noChangeArrowheads="1"/>
          </p:cNvSpPr>
          <p:nvPr/>
        </p:nvSpPr>
        <p:spPr bwMode="auto">
          <a:xfrm>
            <a:off x="352425" y="977900"/>
            <a:ext cx="11741150" cy="1477963"/>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 typeface="Wingdings" panose="05000000000000000000" pitchFamily="2" charset="2"/>
              <a:buChar char="§"/>
            </a:pPr>
            <a:r>
              <a:rPr lang="it-IT" altLang="it-IT" sz="1800">
                <a:latin typeface="Arial" panose="020B0604020202020204" pitchFamily="34" charset="0"/>
                <a:cs typeface="Arial" panose="020B0604020202020204" pitchFamily="34" charset="0"/>
              </a:rPr>
              <a:t>La nuova PAC rafforza il ruolo del </a:t>
            </a:r>
            <a:r>
              <a:rPr lang="it-IT" altLang="it-IT" sz="1800" b="1">
                <a:latin typeface="Arial" panose="020B0604020202020204" pitchFamily="34" charset="0"/>
                <a:cs typeface="Arial" panose="020B0604020202020204" pitchFamily="34" charset="0"/>
              </a:rPr>
              <a:t>Sistema dell'Innovazione e della Conoscenza in Agricoltura (AKIS);</a:t>
            </a:r>
          </a:p>
          <a:p>
            <a:pPr algn="just">
              <a:lnSpc>
                <a:spcPct val="100000"/>
              </a:lnSpc>
              <a:spcBef>
                <a:spcPct val="0"/>
              </a:spcBef>
              <a:buFont typeface="Wingdings" panose="05000000000000000000" pitchFamily="2" charset="2"/>
              <a:buChar char="§"/>
            </a:pPr>
            <a:r>
              <a:rPr lang="it-IT" altLang="it-IT" sz="1800">
                <a:latin typeface="Arial" panose="020B0604020202020204" pitchFamily="34" charset="0"/>
                <a:cs typeface="Arial" panose="020B0604020202020204" pitchFamily="34" charset="0"/>
              </a:rPr>
              <a:t>il CSR Abruzzo 2023-2027 ha individuato </a:t>
            </a:r>
            <a:r>
              <a:rPr lang="it-IT" altLang="it-IT" sz="1800" b="1">
                <a:latin typeface="Arial" panose="020B0604020202020204" pitchFamily="34" charset="0"/>
                <a:cs typeface="Arial" panose="020B0604020202020204" pitchFamily="34" charset="0"/>
              </a:rPr>
              <a:t>6 interventi AKIS,</a:t>
            </a:r>
            <a:r>
              <a:rPr lang="it-IT" altLang="it-IT" sz="1800">
                <a:latin typeface="Arial" panose="020B0604020202020204" pitchFamily="34" charset="0"/>
                <a:cs typeface="Arial" panose="020B0604020202020204" pitchFamily="34" charset="0"/>
              </a:rPr>
              <a:t> finanziati con </a:t>
            </a:r>
            <a:r>
              <a:rPr lang="it-IT" altLang="it-IT" sz="1800" b="1">
                <a:latin typeface="Arial" panose="020B0604020202020204" pitchFamily="34" charset="0"/>
                <a:cs typeface="Arial" panose="020B0604020202020204" pitchFamily="34" charset="0"/>
              </a:rPr>
              <a:t>10.500.000 di euro;</a:t>
            </a:r>
          </a:p>
          <a:p>
            <a:pPr algn="just">
              <a:lnSpc>
                <a:spcPct val="100000"/>
              </a:lnSpc>
              <a:spcBef>
                <a:spcPct val="0"/>
              </a:spcBef>
              <a:buFont typeface="Wingdings" panose="05000000000000000000" pitchFamily="2" charset="2"/>
              <a:buChar char="§"/>
            </a:pPr>
            <a:r>
              <a:rPr lang="it-IT" altLang="it-IT" sz="1800">
                <a:latin typeface="Arial" panose="020B0604020202020204" pitchFamily="34" charset="0"/>
                <a:cs typeface="Arial" panose="020B0604020202020204" pitchFamily="34" charset="0"/>
              </a:rPr>
              <a:t>istituzione di un </a:t>
            </a:r>
            <a:r>
              <a:rPr lang="it-IT" altLang="it-IT" sz="1800" b="1">
                <a:latin typeface="Arial" panose="020B0604020202020204" pitchFamily="34" charset="0"/>
                <a:cs typeface="Arial" panose="020B0604020202020204" pitchFamily="34" charset="0"/>
              </a:rPr>
              <a:t>“Tavolo regionale AKIS” </a:t>
            </a:r>
            <a:r>
              <a:rPr lang="it-IT" altLang="it-IT" sz="1800">
                <a:latin typeface="Arial" panose="020B0604020202020204" pitchFamily="34" charset="0"/>
                <a:cs typeface="Arial" panose="020B0604020202020204" pitchFamily="34" charset="0"/>
              </a:rPr>
              <a:t>composto dalle rappresentanze regionali di ciascuna categoria di attori, coordinato dalla regione, con il compito di definire l’architettura organizzativa dell’AKIS regionale, di coordinare la definizione e l’attuazione delle politiche.</a:t>
            </a:r>
          </a:p>
        </p:txBody>
      </p:sp>
      <p:sp>
        <p:nvSpPr>
          <p:cNvPr id="20" name="Rettangolo 19">
            <a:extLst>
              <a:ext uri="{FF2B5EF4-FFF2-40B4-BE49-F238E27FC236}">
                <a16:creationId xmlns:a16="http://schemas.microsoft.com/office/drawing/2014/main" id="{C74465A4-C76F-42AE-7CEC-0DB547EB70DB}"/>
              </a:ext>
            </a:extLst>
          </p:cNvPr>
          <p:cNvSpPr/>
          <p:nvPr/>
        </p:nvSpPr>
        <p:spPr>
          <a:xfrm flipV="1">
            <a:off x="2808288" y="6540500"/>
            <a:ext cx="6040437" cy="16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aphicFrame>
        <p:nvGraphicFramePr>
          <p:cNvPr id="3" name="Tabella 2">
            <a:extLst>
              <a:ext uri="{FF2B5EF4-FFF2-40B4-BE49-F238E27FC236}">
                <a16:creationId xmlns:a16="http://schemas.microsoft.com/office/drawing/2014/main" id="{4E58361B-E66E-6EC1-4F64-70BF6182D856}"/>
              </a:ext>
            </a:extLst>
          </p:cNvPr>
          <p:cNvGraphicFramePr>
            <a:graphicFrameLocks noGrp="1"/>
          </p:cNvGraphicFramePr>
          <p:nvPr/>
        </p:nvGraphicFramePr>
        <p:xfrm>
          <a:off x="352425" y="2603500"/>
          <a:ext cx="6215063" cy="3309937"/>
        </p:xfrm>
        <a:graphic>
          <a:graphicData uri="http://schemas.openxmlformats.org/drawingml/2006/table">
            <a:tbl>
              <a:tblPr>
                <a:tableStyleId>{BDBED569-4797-4DF1-A0F4-6AAB3CD982D8}</a:tableStyleId>
              </a:tblPr>
              <a:tblGrid>
                <a:gridCol w="4112154">
                  <a:extLst>
                    <a:ext uri="{9D8B030D-6E8A-4147-A177-3AD203B41FA5}">
                      <a16:colId xmlns:a16="http://schemas.microsoft.com/office/drawing/2014/main" val="20000"/>
                    </a:ext>
                  </a:extLst>
                </a:gridCol>
                <a:gridCol w="2102909">
                  <a:extLst>
                    <a:ext uri="{9D8B030D-6E8A-4147-A177-3AD203B41FA5}">
                      <a16:colId xmlns:a16="http://schemas.microsoft.com/office/drawing/2014/main" val="20001"/>
                    </a:ext>
                  </a:extLst>
                </a:gridCol>
              </a:tblGrid>
              <a:tr h="436326">
                <a:tc>
                  <a:txBody>
                    <a:bodyPr/>
                    <a:lstStyle/>
                    <a:p>
                      <a:pPr algn="ctr" fontAlgn="ctr"/>
                      <a:r>
                        <a:rPr lang="it-IT" sz="1400" b="1" u="none" strike="noStrike" dirty="0">
                          <a:solidFill>
                            <a:schemeClr val="bg1"/>
                          </a:solidFill>
                          <a:effectLst/>
                          <a:latin typeface="Arial" panose="020B0604020202020204" pitchFamily="34" charset="0"/>
                          <a:cs typeface="Arial" panose="020B0604020202020204" pitchFamily="34" charset="0"/>
                        </a:rPr>
                        <a:t>INTERVENTI AKIS CSR ABRUZZO 2023-2027</a:t>
                      </a:r>
                      <a:endParaRPr lang="it-IT" sz="1400" b="1" i="0" u="none" strike="noStrike" dirty="0">
                        <a:solidFill>
                          <a:schemeClr val="bg1"/>
                        </a:solidFill>
                        <a:effectLst/>
                        <a:latin typeface="Arial" panose="020B0604020202020204" pitchFamily="34" charset="0"/>
                        <a:cs typeface="Arial" panose="020B0604020202020204" pitchFamily="34" charset="0"/>
                      </a:endParaRPr>
                    </a:p>
                  </a:txBody>
                  <a:tcPr marL="9526" marR="9526" marT="9527" marB="0" anchor="ctr">
                    <a:solidFill>
                      <a:schemeClr val="accent6">
                        <a:lumMod val="50000"/>
                      </a:schemeClr>
                    </a:solidFill>
                  </a:tcPr>
                </a:tc>
                <a:tc>
                  <a:txBody>
                    <a:bodyPr/>
                    <a:lstStyle/>
                    <a:p>
                      <a:pPr algn="ctr" fontAlgn="ctr"/>
                      <a:r>
                        <a:rPr lang="it-IT" sz="1400" b="1" u="none" strike="noStrike" dirty="0">
                          <a:solidFill>
                            <a:schemeClr val="bg1"/>
                          </a:solidFill>
                          <a:effectLst/>
                          <a:latin typeface="Arial" panose="020B0604020202020204" pitchFamily="34" charset="0"/>
                          <a:cs typeface="Arial" panose="020B0604020202020204" pitchFamily="34" charset="0"/>
                        </a:rPr>
                        <a:t> SPESA PUBBLICA TOTALE </a:t>
                      </a:r>
                      <a:endParaRPr lang="it-IT" sz="1400" b="1" i="0" u="none" strike="noStrike" dirty="0">
                        <a:solidFill>
                          <a:schemeClr val="bg1"/>
                        </a:solidFill>
                        <a:effectLst/>
                        <a:latin typeface="Arial" panose="020B0604020202020204" pitchFamily="34" charset="0"/>
                        <a:cs typeface="Arial" panose="020B0604020202020204" pitchFamily="34" charset="0"/>
                      </a:endParaRPr>
                    </a:p>
                  </a:txBody>
                  <a:tcPr marL="9526" marR="9526" marT="9527" marB="0" anchor="ctr">
                    <a:solidFill>
                      <a:schemeClr val="accent6">
                        <a:lumMod val="50000"/>
                      </a:schemeClr>
                    </a:solidFill>
                  </a:tcPr>
                </a:tc>
                <a:extLst>
                  <a:ext uri="{0D108BD9-81ED-4DB2-BD59-A6C34878D82A}">
                    <a16:rowId xmlns:a16="http://schemas.microsoft.com/office/drawing/2014/main" val="10000"/>
                  </a:ext>
                </a:extLst>
              </a:tr>
              <a:tr h="280103">
                <a:tc>
                  <a:txBody>
                    <a:bodyPr/>
                    <a:lstStyle/>
                    <a:p>
                      <a:pPr algn="l" fontAlgn="b"/>
                      <a:r>
                        <a:rPr lang="it-IT" sz="1400" b="1" u="none" strike="noStrike" dirty="0">
                          <a:solidFill>
                            <a:srgbClr val="000000"/>
                          </a:solidFill>
                          <a:effectLst/>
                          <a:latin typeface="Arial" panose="020B0604020202020204" pitchFamily="34" charset="0"/>
                          <a:cs typeface="Arial" panose="020B0604020202020204" pitchFamily="34" charset="0"/>
                        </a:rPr>
                        <a:t>SRG 01</a:t>
                      </a:r>
                      <a:r>
                        <a:rPr lang="it-IT" sz="1400" b="0" u="none" strike="noStrike" dirty="0">
                          <a:solidFill>
                            <a:srgbClr val="000000"/>
                          </a:solidFill>
                          <a:effectLst/>
                          <a:latin typeface="Arial" panose="020B0604020202020204" pitchFamily="34" charset="0"/>
                          <a:cs typeface="Arial" panose="020B0604020202020204" pitchFamily="34" charset="0"/>
                        </a:rPr>
                        <a:t>: Sostegno ai Gruppi Operativi PEI AGRI</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7" marB="0" anchor="ctr"/>
                </a:tc>
                <a:tc>
                  <a:txBody>
                    <a:bodyPr/>
                    <a:lstStyle/>
                    <a:p>
                      <a:pPr algn="l" fontAlgn="b"/>
                      <a:r>
                        <a:rPr lang="it-IT" sz="1400" b="0" u="none" strike="noStrike" dirty="0">
                          <a:solidFill>
                            <a:srgbClr val="000000"/>
                          </a:solidFill>
                          <a:effectLst/>
                          <a:latin typeface="Arial" panose="020B0604020202020204" pitchFamily="34" charset="0"/>
                          <a:cs typeface="Arial" panose="020B0604020202020204" pitchFamily="34" charset="0"/>
                        </a:rPr>
                        <a:t> € 1.000.000,00 </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7" marB="0" anchor="ctr"/>
                </a:tc>
                <a:extLst>
                  <a:ext uri="{0D108BD9-81ED-4DB2-BD59-A6C34878D82A}">
                    <a16:rowId xmlns:a16="http://schemas.microsoft.com/office/drawing/2014/main" val="10001"/>
                  </a:ext>
                </a:extLst>
              </a:tr>
              <a:tr h="656729">
                <a:tc>
                  <a:txBody>
                    <a:bodyPr/>
                    <a:lstStyle/>
                    <a:p>
                      <a:pPr algn="l" fontAlgn="b"/>
                      <a:r>
                        <a:rPr lang="it-IT" sz="1400" b="1" u="none" strike="noStrike" dirty="0">
                          <a:solidFill>
                            <a:srgbClr val="000000"/>
                          </a:solidFill>
                          <a:effectLst/>
                          <a:latin typeface="Arial" panose="020B0604020202020204" pitchFamily="34" charset="0"/>
                          <a:cs typeface="Arial" panose="020B0604020202020204" pitchFamily="34" charset="0"/>
                        </a:rPr>
                        <a:t>SRG 09</a:t>
                      </a:r>
                      <a:r>
                        <a:rPr lang="it-IT" sz="1400" b="0" u="none" strike="noStrike" dirty="0">
                          <a:solidFill>
                            <a:srgbClr val="000000"/>
                          </a:solidFill>
                          <a:effectLst/>
                          <a:latin typeface="Arial" panose="020B0604020202020204" pitchFamily="34" charset="0"/>
                          <a:cs typeface="Arial" panose="020B0604020202020204" pitchFamily="34" charset="0"/>
                        </a:rPr>
                        <a:t>: Cooperazione per azioni di supporto all'innovazione e servizi rivolti ai settori agricolo, forestale e agroalimentare</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7" marB="0" anchor="ctr"/>
                </a:tc>
                <a:tc>
                  <a:txBody>
                    <a:bodyPr/>
                    <a:lstStyle/>
                    <a:p>
                      <a:pPr algn="l" fontAlgn="b"/>
                      <a:r>
                        <a:rPr lang="it-IT" sz="1400" b="0" u="none" strike="noStrike" dirty="0">
                          <a:solidFill>
                            <a:srgbClr val="000000"/>
                          </a:solidFill>
                          <a:effectLst/>
                          <a:latin typeface="Arial" panose="020B0604020202020204" pitchFamily="34" charset="0"/>
                          <a:cs typeface="Arial" panose="020B0604020202020204" pitchFamily="34" charset="0"/>
                        </a:rPr>
                        <a:t> € 1.500.000,00 </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7" marB="0" anchor="ctr"/>
                </a:tc>
                <a:extLst>
                  <a:ext uri="{0D108BD9-81ED-4DB2-BD59-A6C34878D82A}">
                    <a16:rowId xmlns:a16="http://schemas.microsoft.com/office/drawing/2014/main" val="10002"/>
                  </a:ext>
                </a:extLst>
              </a:tr>
              <a:tr h="280103">
                <a:tc>
                  <a:txBody>
                    <a:bodyPr/>
                    <a:lstStyle/>
                    <a:p>
                      <a:pPr algn="l" fontAlgn="b"/>
                      <a:r>
                        <a:rPr lang="it-IT" sz="1400" b="1" u="none" strike="noStrike" dirty="0">
                          <a:solidFill>
                            <a:srgbClr val="000000"/>
                          </a:solidFill>
                          <a:effectLst/>
                          <a:latin typeface="Arial" panose="020B0604020202020204" pitchFamily="34" charset="0"/>
                          <a:cs typeface="Arial" panose="020B0604020202020204" pitchFamily="34" charset="0"/>
                        </a:rPr>
                        <a:t>SRH 01</a:t>
                      </a:r>
                      <a:r>
                        <a:rPr lang="it-IT" sz="1400" b="0" u="none" strike="noStrike" dirty="0">
                          <a:solidFill>
                            <a:srgbClr val="000000"/>
                          </a:solidFill>
                          <a:effectLst/>
                          <a:latin typeface="Arial" panose="020B0604020202020204" pitchFamily="34" charset="0"/>
                          <a:cs typeface="Arial" panose="020B0604020202020204" pitchFamily="34" charset="0"/>
                        </a:rPr>
                        <a:t>: Erogazione di servizi di consulenza</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7" marB="0" anchor="ctr"/>
                </a:tc>
                <a:tc>
                  <a:txBody>
                    <a:bodyPr/>
                    <a:lstStyle/>
                    <a:p>
                      <a:pPr algn="l" fontAlgn="b"/>
                      <a:r>
                        <a:rPr lang="it-IT" sz="1400" b="0" u="none" strike="noStrike" dirty="0">
                          <a:solidFill>
                            <a:srgbClr val="000000"/>
                          </a:solidFill>
                          <a:effectLst/>
                          <a:latin typeface="Arial" panose="020B0604020202020204" pitchFamily="34" charset="0"/>
                          <a:cs typeface="Arial" panose="020B0604020202020204" pitchFamily="34" charset="0"/>
                        </a:rPr>
                        <a:t> €  4.000.000,00 </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7" marB="0" anchor="ctr"/>
                </a:tc>
                <a:extLst>
                  <a:ext uri="{0D108BD9-81ED-4DB2-BD59-A6C34878D82A}">
                    <a16:rowId xmlns:a16="http://schemas.microsoft.com/office/drawing/2014/main" val="10003"/>
                  </a:ext>
                </a:extLst>
              </a:tr>
              <a:tr h="548235">
                <a:tc>
                  <a:txBody>
                    <a:bodyPr/>
                    <a:lstStyle/>
                    <a:p>
                      <a:pPr algn="l" fontAlgn="b"/>
                      <a:r>
                        <a:rPr lang="it-IT" sz="1400" b="1" u="none" strike="noStrike" dirty="0">
                          <a:solidFill>
                            <a:srgbClr val="000000"/>
                          </a:solidFill>
                          <a:effectLst/>
                          <a:latin typeface="Arial" panose="020B0604020202020204" pitchFamily="34" charset="0"/>
                          <a:cs typeface="Arial" panose="020B0604020202020204" pitchFamily="34" charset="0"/>
                        </a:rPr>
                        <a:t>SRH 02</a:t>
                      </a:r>
                      <a:r>
                        <a:rPr lang="it-IT" sz="1400" b="0" u="none" strike="noStrike" dirty="0">
                          <a:solidFill>
                            <a:srgbClr val="000000"/>
                          </a:solidFill>
                          <a:effectLst/>
                          <a:latin typeface="Arial" panose="020B0604020202020204" pitchFamily="34" charset="0"/>
                          <a:cs typeface="Arial" panose="020B0604020202020204" pitchFamily="34" charset="0"/>
                        </a:rPr>
                        <a:t>: Scambi di conoscenze e informazioni per i consulenti e gli attori degli AKIS</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7" marB="0" anchor="ctr"/>
                </a:tc>
                <a:tc>
                  <a:txBody>
                    <a:bodyPr/>
                    <a:lstStyle/>
                    <a:p>
                      <a:pPr algn="l" fontAlgn="b"/>
                      <a:r>
                        <a:rPr lang="it-IT" sz="1400" b="0" u="none" strike="noStrike" dirty="0">
                          <a:solidFill>
                            <a:srgbClr val="000000"/>
                          </a:solidFill>
                          <a:effectLst/>
                          <a:latin typeface="Arial" panose="020B0604020202020204" pitchFamily="34" charset="0"/>
                          <a:cs typeface="Arial" panose="020B0604020202020204" pitchFamily="34" charset="0"/>
                        </a:rPr>
                        <a:t> € 500.000,00 </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7" marB="0" anchor="ctr"/>
                </a:tc>
                <a:extLst>
                  <a:ext uri="{0D108BD9-81ED-4DB2-BD59-A6C34878D82A}">
                    <a16:rowId xmlns:a16="http://schemas.microsoft.com/office/drawing/2014/main" val="10004"/>
                  </a:ext>
                </a:extLst>
              </a:tr>
              <a:tr h="548235">
                <a:tc>
                  <a:txBody>
                    <a:bodyPr/>
                    <a:lstStyle/>
                    <a:p>
                      <a:pPr algn="l" fontAlgn="b"/>
                      <a:r>
                        <a:rPr lang="it-IT" sz="1400" b="1" u="none" strike="noStrike" dirty="0">
                          <a:solidFill>
                            <a:srgbClr val="000000"/>
                          </a:solidFill>
                          <a:effectLst/>
                          <a:latin typeface="Arial" panose="020B0604020202020204" pitchFamily="34" charset="0"/>
                          <a:cs typeface="Arial" panose="020B0604020202020204" pitchFamily="34" charset="0"/>
                        </a:rPr>
                        <a:t>SRH 03</a:t>
                      </a:r>
                      <a:r>
                        <a:rPr lang="it-IT" sz="1400" b="0" u="none" strike="noStrike" dirty="0">
                          <a:solidFill>
                            <a:srgbClr val="000000"/>
                          </a:solidFill>
                          <a:effectLst/>
                          <a:latin typeface="Arial" panose="020B0604020202020204" pitchFamily="34" charset="0"/>
                          <a:cs typeface="Arial" panose="020B0604020202020204" pitchFamily="34" charset="0"/>
                        </a:rPr>
                        <a:t>: Azioni formative rivolte agli addetti del settore agricolo, forestale e dei territori rurali</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7" marB="0" anchor="ctr"/>
                </a:tc>
                <a:tc>
                  <a:txBody>
                    <a:bodyPr/>
                    <a:lstStyle/>
                    <a:p>
                      <a:pPr algn="l" fontAlgn="b"/>
                      <a:r>
                        <a:rPr lang="it-IT" sz="1400" b="0" u="none" strike="noStrike" dirty="0">
                          <a:solidFill>
                            <a:srgbClr val="000000"/>
                          </a:solidFill>
                          <a:effectLst/>
                          <a:latin typeface="Arial" panose="020B0604020202020204" pitchFamily="34" charset="0"/>
                          <a:cs typeface="Arial" panose="020B0604020202020204" pitchFamily="34" charset="0"/>
                        </a:rPr>
                        <a:t> € 3.000.000,00 </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7" marB="0" anchor="ctr"/>
                </a:tc>
                <a:extLst>
                  <a:ext uri="{0D108BD9-81ED-4DB2-BD59-A6C34878D82A}">
                    <a16:rowId xmlns:a16="http://schemas.microsoft.com/office/drawing/2014/main" val="10005"/>
                  </a:ext>
                </a:extLst>
              </a:tr>
              <a:tr h="280103">
                <a:tc>
                  <a:txBody>
                    <a:bodyPr/>
                    <a:lstStyle/>
                    <a:p>
                      <a:pPr algn="l" fontAlgn="b"/>
                      <a:r>
                        <a:rPr lang="it-IT" sz="1400" b="1" u="none" strike="noStrike" dirty="0">
                          <a:solidFill>
                            <a:srgbClr val="000000"/>
                          </a:solidFill>
                          <a:effectLst/>
                          <a:latin typeface="Arial" panose="020B0604020202020204" pitchFamily="34" charset="0"/>
                          <a:cs typeface="Arial" panose="020B0604020202020204" pitchFamily="34" charset="0"/>
                        </a:rPr>
                        <a:t>SRH 04</a:t>
                      </a:r>
                      <a:r>
                        <a:rPr lang="it-IT" sz="1400" b="0" u="none" strike="noStrike" dirty="0">
                          <a:solidFill>
                            <a:srgbClr val="000000"/>
                          </a:solidFill>
                          <a:effectLst/>
                          <a:latin typeface="Arial" panose="020B0604020202020204" pitchFamily="34" charset="0"/>
                          <a:cs typeface="Arial" panose="020B0604020202020204" pitchFamily="34" charset="0"/>
                        </a:rPr>
                        <a:t>: Azioni di informazione</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7" marB="0" anchor="ctr"/>
                </a:tc>
                <a:tc>
                  <a:txBody>
                    <a:bodyPr/>
                    <a:lstStyle/>
                    <a:p>
                      <a:pPr algn="l" fontAlgn="b"/>
                      <a:r>
                        <a:rPr lang="it-IT" sz="1400" b="0" u="none" strike="noStrike" dirty="0">
                          <a:solidFill>
                            <a:srgbClr val="000000"/>
                          </a:solidFill>
                          <a:effectLst/>
                          <a:latin typeface="Arial" panose="020B0604020202020204" pitchFamily="34" charset="0"/>
                          <a:cs typeface="Arial" panose="020B0604020202020204" pitchFamily="34" charset="0"/>
                        </a:rPr>
                        <a:t> € 500.000,00 </a:t>
                      </a: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7" marB="0" anchor="ctr"/>
                </a:tc>
                <a:extLst>
                  <a:ext uri="{0D108BD9-81ED-4DB2-BD59-A6C34878D82A}">
                    <a16:rowId xmlns:a16="http://schemas.microsoft.com/office/drawing/2014/main" val="10006"/>
                  </a:ext>
                </a:extLst>
              </a:tr>
              <a:tr h="280103">
                <a:tc>
                  <a:txBody>
                    <a:bodyPr/>
                    <a:lstStyle/>
                    <a:p>
                      <a:pPr algn="l" fontAlgn="b"/>
                      <a:r>
                        <a:rPr lang="it-IT" sz="1400" b="1" u="none" strike="noStrike" dirty="0">
                          <a:solidFill>
                            <a:srgbClr val="000000"/>
                          </a:solidFill>
                          <a:effectLst/>
                          <a:latin typeface="Arial" panose="020B0604020202020204" pitchFamily="34" charset="0"/>
                          <a:cs typeface="Arial" panose="020B0604020202020204" pitchFamily="34" charset="0"/>
                        </a:rPr>
                        <a:t>TOTALE</a:t>
                      </a:r>
                      <a:endParaRPr lang="it-IT" sz="1400" b="1" i="0" u="none" strike="noStrike" dirty="0">
                        <a:solidFill>
                          <a:srgbClr val="000000"/>
                        </a:solidFill>
                        <a:effectLst/>
                        <a:latin typeface="Arial" panose="020B0604020202020204" pitchFamily="34" charset="0"/>
                        <a:cs typeface="Arial" panose="020B0604020202020204" pitchFamily="34" charset="0"/>
                      </a:endParaRPr>
                    </a:p>
                  </a:txBody>
                  <a:tcPr marL="9526" marR="9526" marT="9527" marB="0" anchor="b">
                    <a:solidFill>
                      <a:schemeClr val="accent6">
                        <a:lumMod val="60000"/>
                        <a:lumOff val="40000"/>
                      </a:schemeClr>
                    </a:solidFill>
                  </a:tcPr>
                </a:tc>
                <a:tc>
                  <a:txBody>
                    <a:bodyPr/>
                    <a:lstStyle/>
                    <a:p>
                      <a:pPr algn="l" fontAlgn="b"/>
                      <a:r>
                        <a:rPr lang="it-IT" sz="1400" b="1" u="none" strike="noStrike" dirty="0">
                          <a:solidFill>
                            <a:srgbClr val="000000"/>
                          </a:solidFill>
                          <a:effectLst/>
                          <a:latin typeface="Arial" panose="020B0604020202020204" pitchFamily="34" charset="0"/>
                          <a:cs typeface="Arial" panose="020B0604020202020204" pitchFamily="34" charset="0"/>
                        </a:rPr>
                        <a:t> € 10.500.000,00 </a:t>
                      </a:r>
                      <a:endParaRPr lang="it-IT" sz="1400" b="1" i="0" u="none" strike="noStrike" dirty="0">
                        <a:solidFill>
                          <a:srgbClr val="000000"/>
                        </a:solidFill>
                        <a:effectLst/>
                        <a:latin typeface="Arial" panose="020B0604020202020204" pitchFamily="34" charset="0"/>
                        <a:cs typeface="Arial" panose="020B0604020202020204" pitchFamily="34" charset="0"/>
                      </a:endParaRPr>
                    </a:p>
                  </a:txBody>
                  <a:tcPr marL="9526" marR="9526" marT="9527" marB="0" anchor="b">
                    <a:solidFill>
                      <a:schemeClr val="accent6">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59426" name="Grafico 5">
            <a:extLst>
              <a:ext uri="{FF2B5EF4-FFF2-40B4-BE49-F238E27FC236}">
                <a16:creationId xmlns:a16="http://schemas.microsoft.com/office/drawing/2014/main" id="{6D5B373C-8FA1-327A-076E-531721F2ECBE}"/>
              </a:ext>
            </a:extLst>
          </p:cNvPr>
          <p:cNvGraphicFramePr>
            <a:graphicFrameLocks/>
          </p:cNvGraphicFramePr>
          <p:nvPr/>
        </p:nvGraphicFramePr>
        <p:xfrm>
          <a:off x="6516688" y="2566988"/>
          <a:ext cx="5421312" cy="3725862"/>
        </p:xfrm>
        <a:graphic>
          <a:graphicData uri="http://schemas.openxmlformats.org/presentationml/2006/ole">
            <mc:AlternateContent xmlns:mc="http://schemas.openxmlformats.org/markup-compatibility/2006">
              <mc:Choice xmlns:v="urn:schemas-microsoft-com:vml" Requires="v">
                <p:oleObj spid="_x0000_s1037" name="Chart" r:id="rId3" imgW="5432007" imgH="3737172" progId="Excel.Chart.8">
                  <p:embed/>
                </p:oleObj>
              </mc:Choice>
              <mc:Fallback>
                <p:oleObj name="Chart" r:id="rId3" imgW="5432007" imgH="3737172" progId="Excel.Chart.8">
                  <p:embed/>
                  <p:pic>
                    <p:nvPicPr>
                      <p:cNvPr id="59426" name="Grafico 5">
                        <a:extLst>
                          <a:ext uri="{FF2B5EF4-FFF2-40B4-BE49-F238E27FC236}">
                            <a16:creationId xmlns:a16="http://schemas.microsoft.com/office/drawing/2014/main" id="{6D5B373C-8FA1-327A-076E-531721F2ECB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2566988"/>
                        <a:ext cx="5421312"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olo 1">
            <a:extLst>
              <a:ext uri="{FF2B5EF4-FFF2-40B4-BE49-F238E27FC236}">
                <a16:creationId xmlns:a16="http://schemas.microsoft.com/office/drawing/2014/main" id="{69DA5ED7-ED78-B0EF-23F5-0DEEF5FADA81}"/>
              </a:ext>
            </a:extLst>
          </p:cNvPr>
          <p:cNvSpPr txBox="1">
            <a:spLocks noChangeArrowheads="1"/>
          </p:cNvSpPr>
          <p:nvPr/>
        </p:nvSpPr>
        <p:spPr bwMode="auto">
          <a:xfrm>
            <a:off x="819150" y="293688"/>
            <a:ext cx="112426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it-IT" altLang="it-IT" sz="3200" b="1" dirty="0">
                <a:solidFill>
                  <a:srgbClr val="203864"/>
                </a:solidFill>
                <a:latin typeface="Arial" panose="020B0604020202020204" pitchFamily="34" charset="0"/>
                <a:cs typeface="Arial" panose="020B0604020202020204" pitchFamily="34" charset="0"/>
              </a:rPr>
              <a:t>Ripartizione risorse per area intervento </a:t>
            </a:r>
          </a:p>
        </p:txBody>
      </p:sp>
      <p:graphicFrame>
        <p:nvGraphicFramePr>
          <p:cNvPr id="27652" name="Oggetto 9">
            <a:extLst>
              <a:ext uri="{FF2B5EF4-FFF2-40B4-BE49-F238E27FC236}">
                <a16:creationId xmlns:a16="http://schemas.microsoft.com/office/drawing/2014/main" id="{6F75BB7D-2241-6CF9-4A15-112D3481E365}"/>
              </a:ext>
            </a:extLst>
          </p:cNvPr>
          <p:cNvGraphicFramePr>
            <a:graphicFrameLocks noChangeAspect="1"/>
          </p:cNvGraphicFramePr>
          <p:nvPr>
            <p:extLst>
              <p:ext uri="{D42A27DB-BD31-4B8C-83A1-F6EECF244321}">
                <p14:modId xmlns:p14="http://schemas.microsoft.com/office/powerpoint/2010/main" val="207170527"/>
              </p:ext>
            </p:extLst>
          </p:nvPr>
        </p:nvGraphicFramePr>
        <p:xfrm>
          <a:off x="699234" y="1348151"/>
          <a:ext cx="6865348" cy="3311999"/>
        </p:xfrm>
        <a:graphic>
          <a:graphicData uri="http://schemas.openxmlformats.org/presentationml/2006/ole">
            <mc:AlternateContent xmlns:mc="http://schemas.openxmlformats.org/markup-compatibility/2006">
              <mc:Choice xmlns:v="urn:schemas-microsoft-com:vml" Requires="v">
                <p:oleObj spid="_x0000_s2061" name="Worksheet" r:id="rId3" imgW="4314733" imgH="1914637" progId="Excel.Sheet.12">
                  <p:embed/>
                </p:oleObj>
              </mc:Choice>
              <mc:Fallback>
                <p:oleObj name="Worksheet" r:id="rId3" imgW="4314733" imgH="1914637" progId="Excel.Sheet.12">
                  <p:embed/>
                  <p:pic>
                    <p:nvPicPr>
                      <p:cNvPr id="27652" name="Oggetto 9">
                        <a:extLst>
                          <a:ext uri="{FF2B5EF4-FFF2-40B4-BE49-F238E27FC236}">
                            <a16:creationId xmlns:a16="http://schemas.microsoft.com/office/drawing/2014/main" id="{6F75BB7D-2241-6CF9-4A15-112D3481E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234" y="1348151"/>
                        <a:ext cx="6865348" cy="3311999"/>
                      </a:xfrm>
                      <a:prstGeom prst="rect">
                        <a:avLst/>
                      </a:prstGeom>
                      <a:noFill/>
                      <a:ln>
                        <a:noFill/>
                      </a:ln>
                    </p:spPr>
                  </p:pic>
                </p:oleObj>
              </mc:Fallback>
            </mc:AlternateContent>
          </a:graphicData>
        </a:graphic>
      </p:graphicFrame>
      <p:sp>
        <p:nvSpPr>
          <p:cNvPr id="11" name="Callout: linea 10">
            <a:extLst>
              <a:ext uri="{FF2B5EF4-FFF2-40B4-BE49-F238E27FC236}">
                <a16:creationId xmlns:a16="http://schemas.microsoft.com/office/drawing/2014/main" id="{ED097FA4-5E9B-B448-0638-F210862F61D8}"/>
              </a:ext>
            </a:extLst>
          </p:cNvPr>
          <p:cNvSpPr/>
          <p:nvPr/>
        </p:nvSpPr>
        <p:spPr>
          <a:xfrm>
            <a:off x="5628494" y="4872229"/>
            <a:ext cx="1623986" cy="674924"/>
          </a:xfrm>
          <a:prstGeom prst="borderCallout1">
            <a:avLst>
              <a:gd name="adj1" fmla="val 9657"/>
              <a:gd name="adj2" fmla="val 88018"/>
              <a:gd name="adj3" fmla="val -45366"/>
              <a:gd name="adj4" fmla="val 33711"/>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it-IT" sz="1400" dirty="0">
                <a:latin typeface="Arial" panose="020B0604020202020204" pitchFamily="34" charset="0"/>
                <a:cs typeface="Arial" panose="020B0604020202020204" pitchFamily="34" charset="0"/>
              </a:rPr>
              <a:t>+ € 10.400.00,00 interventi in transizione</a:t>
            </a:r>
          </a:p>
        </p:txBody>
      </p:sp>
      <p:grpSp>
        <p:nvGrpSpPr>
          <p:cNvPr id="14" name="Gruppo 13">
            <a:extLst>
              <a:ext uri="{FF2B5EF4-FFF2-40B4-BE49-F238E27FC236}">
                <a16:creationId xmlns:a16="http://schemas.microsoft.com/office/drawing/2014/main" id="{5F636DFF-7B2F-3D05-8722-4AD0F7F3A59E}"/>
              </a:ext>
            </a:extLst>
          </p:cNvPr>
          <p:cNvGrpSpPr/>
          <p:nvPr/>
        </p:nvGrpSpPr>
        <p:grpSpPr>
          <a:xfrm>
            <a:off x="8060024" y="787289"/>
            <a:ext cx="3962069" cy="3312000"/>
            <a:chOff x="8099756" y="757308"/>
            <a:chExt cx="3962069" cy="3312000"/>
          </a:xfrm>
        </p:grpSpPr>
        <p:pic>
          <p:nvPicPr>
            <p:cNvPr id="3" name="Immagine 2">
              <a:extLst>
                <a:ext uri="{FF2B5EF4-FFF2-40B4-BE49-F238E27FC236}">
                  <a16:creationId xmlns:a16="http://schemas.microsoft.com/office/drawing/2014/main" id="{28733E21-E705-8A68-2B7D-3D627C06F9C9}"/>
                </a:ext>
              </a:extLst>
            </p:cNvPr>
            <p:cNvPicPr>
              <a:picLocks noChangeAspect="1"/>
            </p:cNvPicPr>
            <p:nvPr/>
          </p:nvPicPr>
          <p:blipFill rotWithShape="1">
            <a:blip r:embed="rId5"/>
            <a:srcRect l="5443" r="5097" b="1928"/>
            <a:stretch/>
          </p:blipFill>
          <p:spPr>
            <a:xfrm>
              <a:off x="8099756" y="757308"/>
              <a:ext cx="3764888" cy="3312000"/>
            </a:xfrm>
            <a:prstGeom prst="rect">
              <a:avLst/>
            </a:prstGeom>
          </p:spPr>
        </p:pic>
        <p:pic>
          <p:nvPicPr>
            <p:cNvPr id="6" name="Immagine 17">
              <a:extLst>
                <a:ext uri="{FF2B5EF4-FFF2-40B4-BE49-F238E27FC236}">
                  <a16:creationId xmlns:a16="http://schemas.microsoft.com/office/drawing/2014/main" id="{B8A396E3-1656-AF57-5809-172F12242A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30566">
              <a:off x="9891505" y="2091001"/>
              <a:ext cx="669707" cy="33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llout: linea senza bordo 6">
              <a:extLst>
                <a:ext uri="{FF2B5EF4-FFF2-40B4-BE49-F238E27FC236}">
                  <a16:creationId xmlns:a16="http://schemas.microsoft.com/office/drawing/2014/main" id="{4612436A-6A80-8A88-5558-21D9B8A0754D}"/>
                </a:ext>
              </a:extLst>
            </p:cNvPr>
            <p:cNvSpPr/>
            <p:nvPr/>
          </p:nvSpPr>
          <p:spPr>
            <a:xfrm>
              <a:off x="10463135" y="904876"/>
              <a:ext cx="1598690" cy="1016390"/>
            </a:xfrm>
            <a:prstGeom prst="callout1">
              <a:avLst>
                <a:gd name="adj1" fmla="val 33498"/>
                <a:gd name="adj2" fmla="val -4582"/>
                <a:gd name="adj3" fmla="val 130598"/>
                <a:gd name="adj4" fmla="val -20538"/>
              </a:avLst>
            </a:prstGeom>
            <a:solidFill>
              <a:srgbClr val="B000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it-IT" sz="1400" b="1" dirty="0">
                  <a:effectLst>
                    <a:outerShdw blurRad="38100" dist="38100" dir="2700000" algn="tl">
                      <a:srgbClr val="000000">
                        <a:alpha val="43137"/>
                      </a:srgbClr>
                    </a:outerShdw>
                  </a:effectLst>
                </a:rPr>
                <a:t>LAZIO 10,%</a:t>
              </a:r>
            </a:p>
            <a:p>
              <a:pPr marL="228600" indent="-228600">
                <a:buFont typeface="+mj-lt"/>
                <a:buAutoNum type="arabicPeriod"/>
              </a:pPr>
              <a:r>
                <a:rPr lang="it-IT" sz="1400" b="1" dirty="0">
                  <a:effectLst>
                    <a:outerShdw blurRad="38100" dist="38100" dir="2700000" algn="tl">
                      <a:srgbClr val="000000">
                        <a:alpha val="43137"/>
                      </a:srgbClr>
                    </a:outerShdw>
                  </a:effectLst>
                </a:rPr>
                <a:t>VENETO 8,5%</a:t>
              </a:r>
            </a:p>
            <a:p>
              <a:pPr marL="228600" indent="-228600">
                <a:buFont typeface="+mj-lt"/>
                <a:buAutoNum type="arabicPeriod"/>
              </a:pPr>
              <a:r>
                <a:rPr lang="it-IT" sz="1400" b="1" dirty="0">
                  <a:solidFill>
                    <a:srgbClr val="FFFF00"/>
                  </a:solidFill>
                  <a:effectLst>
                    <a:outerShdw blurRad="38100" dist="38100" dir="2700000" algn="tl">
                      <a:srgbClr val="000000">
                        <a:alpha val="43137"/>
                      </a:srgbClr>
                    </a:outerShdw>
                  </a:effectLst>
                </a:rPr>
                <a:t>ABRUZZO 7,3% </a:t>
              </a:r>
              <a:r>
                <a:rPr lang="it-IT" sz="1400" b="1" dirty="0">
                  <a:effectLst>
                    <a:outerShdw blurRad="38100" dist="38100" dir="2700000" algn="tl">
                      <a:srgbClr val="000000">
                        <a:alpha val="43137"/>
                      </a:srgbClr>
                    </a:outerShdw>
                  </a:effectLst>
                </a:rPr>
                <a:t> </a:t>
              </a:r>
            </a:p>
          </p:txBody>
        </p:sp>
      </p:grpSp>
      <p:pic>
        <p:nvPicPr>
          <p:cNvPr id="8" name="Immagine 17">
            <a:extLst>
              <a:ext uri="{FF2B5EF4-FFF2-40B4-BE49-F238E27FC236}">
                <a16:creationId xmlns:a16="http://schemas.microsoft.com/office/drawing/2014/main" id="{1F66C306-73BB-BD9B-FBCD-223FCC3E37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6245" y="2961394"/>
            <a:ext cx="1206787" cy="51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ttore 2 9">
            <a:extLst>
              <a:ext uri="{FF2B5EF4-FFF2-40B4-BE49-F238E27FC236}">
                <a16:creationId xmlns:a16="http://schemas.microsoft.com/office/drawing/2014/main" id="{92A90158-AD93-992B-E735-3BD37370D0E9}"/>
              </a:ext>
            </a:extLst>
          </p:cNvPr>
          <p:cNvCxnSpPr>
            <a:cxnSpLocks/>
          </p:cNvCxnSpPr>
          <p:nvPr/>
        </p:nvCxnSpPr>
        <p:spPr>
          <a:xfrm flipH="1">
            <a:off x="2523032" y="2256823"/>
            <a:ext cx="5451735" cy="960649"/>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3EAD85EA-9016-531F-BABC-DB4D93922B9D}"/>
              </a:ext>
            </a:extLst>
          </p:cNvPr>
          <p:cNvGraphicFramePr>
            <a:graphicFrameLocks noGrp="1"/>
          </p:cNvGraphicFramePr>
          <p:nvPr/>
        </p:nvGraphicFramePr>
        <p:xfrm>
          <a:off x="442913" y="928688"/>
          <a:ext cx="11458575" cy="5573710"/>
        </p:xfrm>
        <a:graphic>
          <a:graphicData uri="http://schemas.openxmlformats.org/drawingml/2006/table">
            <a:tbl>
              <a:tblPr/>
              <a:tblGrid>
                <a:gridCol w="843071">
                  <a:extLst>
                    <a:ext uri="{9D8B030D-6E8A-4147-A177-3AD203B41FA5}">
                      <a16:colId xmlns:a16="http://schemas.microsoft.com/office/drawing/2014/main" val="20000"/>
                    </a:ext>
                  </a:extLst>
                </a:gridCol>
                <a:gridCol w="6888349">
                  <a:extLst>
                    <a:ext uri="{9D8B030D-6E8A-4147-A177-3AD203B41FA5}">
                      <a16:colId xmlns:a16="http://schemas.microsoft.com/office/drawing/2014/main" val="20001"/>
                    </a:ext>
                  </a:extLst>
                </a:gridCol>
                <a:gridCol w="2175327">
                  <a:extLst>
                    <a:ext uri="{9D8B030D-6E8A-4147-A177-3AD203B41FA5}">
                      <a16:colId xmlns:a16="http://schemas.microsoft.com/office/drawing/2014/main" val="20002"/>
                    </a:ext>
                  </a:extLst>
                </a:gridCol>
                <a:gridCol w="1551828">
                  <a:extLst>
                    <a:ext uri="{9D8B030D-6E8A-4147-A177-3AD203B41FA5}">
                      <a16:colId xmlns:a16="http://schemas.microsoft.com/office/drawing/2014/main" val="20003"/>
                    </a:ext>
                  </a:extLst>
                </a:gridCol>
              </a:tblGrid>
              <a:tr h="290956">
                <a:tc>
                  <a:txBody>
                    <a:bodyPr/>
                    <a:lstStyle/>
                    <a:p>
                      <a:pPr algn="ctr" fontAlgn="ctr"/>
                      <a:r>
                        <a:rPr lang="it-IT" sz="1600" b="1" i="0" u="none" strike="noStrike" dirty="0">
                          <a:solidFill>
                            <a:srgbClr val="FFFFFF"/>
                          </a:solidFill>
                          <a:effectLst/>
                          <a:latin typeface="Arial" panose="020B0604020202020204" pitchFamily="34" charset="0"/>
                          <a:cs typeface="Arial" panose="020B0604020202020204" pitchFamily="34" charset="0"/>
                        </a:rPr>
                        <a:t>COD.</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1600" b="1" i="0" u="none" strike="noStrike" dirty="0">
                          <a:solidFill>
                            <a:srgbClr val="FFFFFF"/>
                          </a:solidFill>
                          <a:effectLst/>
                          <a:latin typeface="Arial" panose="020B0604020202020204" pitchFamily="34" charset="0"/>
                          <a:cs typeface="Arial" panose="020B0604020202020204" pitchFamily="34" charset="0"/>
                        </a:rPr>
                        <a:t>TIPOLOGIA INTERVENTO</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1600" b="1" i="0" u="none" strike="noStrike">
                          <a:solidFill>
                            <a:srgbClr val="FFFFFF"/>
                          </a:solidFill>
                          <a:effectLst/>
                          <a:latin typeface="Arial" panose="020B0604020202020204" pitchFamily="34" charset="0"/>
                          <a:cs typeface="Arial" panose="020B0604020202020204" pitchFamily="34" charset="0"/>
                        </a:rPr>
                        <a:t> SPESA PUBBLICA (€)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1600" b="1" i="0" u="none" strike="noStrike" dirty="0">
                          <a:solidFill>
                            <a:srgbClr val="FFFFFF"/>
                          </a:solidFill>
                          <a:effectLst/>
                          <a:latin typeface="Arial" panose="020B0604020202020204" pitchFamily="34" charset="0"/>
                          <a:cs typeface="Arial" panose="020B0604020202020204" pitchFamily="34" charset="0"/>
                        </a:rPr>
                        <a:t>FEASR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53374">
                <a:tc>
                  <a:txBody>
                    <a:bodyPr/>
                    <a:lstStyle/>
                    <a:p>
                      <a:pPr algn="l" fontAlgn="b"/>
                      <a:r>
                        <a:rPr lang="it-IT" sz="1600" b="1" i="0" u="none" strike="noStrike" dirty="0">
                          <a:solidFill>
                            <a:srgbClr val="000000"/>
                          </a:solidFill>
                          <a:effectLst/>
                          <a:latin typeface="Arial" panose="020B0604020202020204" pitchFamily="34" charset="0"/>
                          <a:cs typeface="Arial" panose="020B0604020202020204" pitchFamily="34" charset="0"/>
                        </a:rPr>
                        <a:t>SRA01</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ACA 1 - Produzione integrata</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a:solidFill>
                            <a:srgbClr val="000000"/>
                          </a:solidFill>
                          <a:effectLst/>
                          <a:latin typeface="Arial" panose="020B0604020202020204" pitchFamily="34" charset="0"/>
                          <a:cs typeface="Arial" panose="020B0604020202020204" pitchFamily="34" charset="0"/>
                        </a:rPr>
                        <a:t> € 30.000.000,00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a:solidFill>
                            <a:srgbClr val="000000"/>
                          </a:solidFill>
                          <a:effectLst/>
                          <a:latin typeface="Arial" panose="020B0604020202020204" pitchFamily="34" charset="0"/>
                          <a:cs typeface="Arial" panose="020B0604020202020204" pitchFamily="34" charset="0"/>
                        </a:rPr>
                        <a:t>12.750.000,00 €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3374">
                <a:tc>
                  <a:txBody>
                    <a:bodyPr/>
                    <a:lstStyle/>
                    <a:p>
                      <a:pPr algn="l" fontAlgn="b"/>
                      <a:r>
                        <a:rPr lang="it-IT" sz="1600" b="1" i="0" u="none" strike="noStrike" dirty="0">
                          <a:solidFill>
                            <a:srgbClr val="000000"/>
                          </a:solidFill>
                          <a:effectLst/>
                          <a:latin typeface="Arial" panose="020B0604020202020204" pitchFamily="34" charset="0"/>
                          <a:cs typeface="Arial" panose="020B0604020202020204" pitchFamily="34" charset="0"/>
                        </a:rPr>
                        <a:t>SRA03</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ACA 3 - Tecniche lavorazione ridotta dei suoli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 €  7.000.000,00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a:solidFill>
                            <a:srgbClr val="000000"/>
                          </a:solidFill>
                          <a:effectLst/>
                          <a:latin typeface="Arial" panose="020B0604020202020204" pitchFamily="34" charset="0"/>
                          <a:cs typeface="Arial" panose="020B0604020202020204" pitchFamily="34" charset="0"/>
                        </a:rPr>
                        <a:t>2.975.000,00 €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3374">
                <a:tc>
                  <a:txBody>
                    <a:bodyPr/>
                    <a:lstStyle/>
                    <a:p>
                      <a:pPr algn="l" fontAlgn="b"/>
                      <a:r>
                        <a:rPr lang="it-IT" sz="1600" b="1" i="0" u="none" strike="noStrike">
                          <a:solidFill>
                            <a:srgbClr val="000000"/>
                          </a:solidFill>
                          <a:effectLst/>
                          <a:latin typeface="Arial" panose="020B0604020202020204" pitchFamily="34" charset="0"/>
                          <a:cs typeface="Arial" panose="020B0604020202020204" pitchFamily="34" charset="0"/>
                        </a:rPr>
                        <a:t>SRA06</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ACA 6 - Cover </a:t>
                      </a:r>
                      <a:r>
                        <a:rPr lang="it-IT" sz="1600" b="0" i="0" u="none" strike="noStrike" dirty="0" err="1">
                          <a:solidFill>
                            <a:srgbClr val="000000"/>
                          </a:solidFill>
                          <a:effectLst/>
                          <a:latin typeface="Arial" panose="020B0604020202020204" pitchFamily="34" charset="0"/>
                          <a:cs typeface="Arial" panose="020B0604020202020204" pitchFamily="34" charset="0"/>
                        </a:rPr>
                        <a:t>crops</a:t>
                      </a:r>
                      <a:endParaRPr lang="it-IT" sz="1600" b="0" i="0" u="none" strike="noStrike" dirty="0">
                        <a:solidFill>
                          <a:srgbClr val="000000"/>
                        </a:solidFill>
                        <a:effectLst/>
                        <a:latin typeface="Arial" panose="020B0604020202020204" pitchFamily="34" charset="0"/>
                        <a:cs typeface="Arial" panose="020B0604020202020204" pitchFamily="34" charset="0"/>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 €  3.000.000,00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a:solidFill>
                            <a:srgbClr val="000000"/>
                          </a:solidFill>
                          <a:effectLst/>
                          <a:latin typeface="Arial" panose="020B0604020202020204" pitchFamily="34" charset="0"/>
                          <a:cs typeface="Arial" panose="020B0604020202020204" pitchFamily="34" charset="0"/>
                        </a:rPr>
                        <a:t>1.275.000,00 €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3374">
                <a:tc>
                  <a:txBody>
                    <a:bodyPr/>
                    <a:lstStyle/>
                    <a:p>
                      <a:pPr algn="l" fontAlgn="b"/>
                      <a:r>
                        <a:rPr lang="it-IT" sz="1600" b="1" i="0" u="none" strike="noStrike">
                          <a:solidFill>
                            <a:srgbClr val="000000"/>
                          </a:solidFill>
                          <a:effectLst/>
                          <a:latin typeface="Arial" panose="020B0604020202020204" pitchFamily="34" charset="0"/>
                          <a:cs typeface="Arial" panose="020B0604020202020204" pitchFamily="34" charset="0"/>
                        </a:rPr>
                        <a:t>SRA16</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ACA 16 - Conservazione agrobiodiversità - banche del germoplasma</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 €  2.000.000,00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a:solidFill>
                            <a:srgbClr val="000000"/>
                          </a:solidFill>
                          <a:effectLst/>
                          <a:latin typeface="Arial" panose="020B0604020202020204" pitchFamily="34" charset="0"/>
                          <a:cs typeface="Arial" panose="020B0604020202020204" pitchFamily="34" charset="0"/>
                        </a:rPr>
                        <a:t>850.000,00 €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3374">
                <a:tc>
                  <a:txBody>
                    <a:bodyPr/>
                    <a:lstStyle/>
                    <a:p>
                      <a:pPr algn="l" fontAlgn="b"/>
                      <a:r>
                        <a:rPr lang="it-IT" sz="1600" b="1" i="0" u="none" strike="noStrike">
                          <a:solidFill>
                            <a:srgbClr val="000000"/>
                          </a:solidFill>
                          <a:effectLst/>
                          <a:latin typeface="Arial" panose="020B0604020202020204" pitchFamily="34" charset="0"/>
                          <a:cs typeface="Arial" panose="020B0604020202020204" pitchFamily="34" charset="0"/>
                        </a:rPr>
                        <a:t>SRA18</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ACA 18 – Impegni per l’apicoltura</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 €  1.000.000,00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a:solidFill>
                            <a:srgbClr val="000000"/>
                          </a:solidFill>
                          <a:effectLst/>
                          <a:latin typeface="Arial" panose="020B0604020202020204" pitchFamily="34" charset="0"/>
                          <a:cs typeface="Arial" panose="020B0604020202020204" pitchFamily="34" charset="0"/>
                        </a:rPr>
                        <a:t>425.000,00 €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3374">
                <a:tc>
                  <a:txBody>
                    <a:bodyPr/>
                    <a:lstStyle/>
                    <a:p>
                      <a:pPr algn="l" fontAlgn="b"/>
                      <a:r>
                        <a:rPr lang="it-IT" sz="1600" b="1" i="0" u="none" strike="noStrike">
                          <a:solidFill>
                            <a:srgbClr val="000000"/>
                          </a:solidFill>
                          <a:effectLst/>
                          <a:latin typeface="Arial" panose="020B0604020202020204" pitchFamily="34" charset="0"/>
                          <a:cs typeface="Arial" panose="020B0604020202020204" pitchFamily="34" charset="0"/>
                        </a:rPr>
                        <a:t>SRA19</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ACA 19 - Riduzione impiego fitofarmaci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 €  2.300.000,00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a:solidFill>
                            <a:srgbClr val="000000"/>
                          </a:solidFill>
                          <a:effectLst/>
                          <a:latin typeface="Arial" panose="020B0604020202020204" pitchFamily="34" charset="0"/>
                          <a:cs typeface="Arial" panose="020B0604020202020204" pitchFamily="34" charset="0"/>
                        </a:rPr>
                        <a:t>977.500,00 €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3374">
                <a:tc>
                  <a:txBody>
                    <a:bodyPr/>
                    <a:lstStyle/>
                    <a:p>
                      <a:pPr algn="l" fontAlgn="b"/>
                      <a:r>
                        <a:rPr lang="it-IT" sz="1600" b="1" i="0" u="none" strike="noStrike">
                          <a:solidFill>
                            <a:srgbClr val="000000"/>
                          </a:solidFill>
                          <a:effectLst/>
                          <a:latin typeface="Arial" panose="020B0604020202020204" pitchFamily="34" charset="0"/>
                          <a:cs typeface="Arial" panose="020B0604020202020204" pitchFamily="34" charset="0"/>
                        </a:rPr>
                        <a:t>SRA27</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Pagamento per impegni silvoambientali e impegni in materia di clima</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 €  2.500.000,00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dirty="0">
                          <a:solidFill>
                            <a:srgbClr val="000000"/>
                          </a:solidFill>
                          <a:effectLst/>
                          <a:latin typeface="Arial" panose="020B0604020202020204" pitchFamily="34" charset="0"/>
                          <a:cs typeface="Arial" panose="020B0604020202020204" pitchFamily="34" charset="0"/>
                        </a:rPr>
                        <a:t>1.062.500,00 €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97223">
                <a:tc>
                  <a:txBody>
                    <a:bodyPr/>
                    <a:lstStyle/>
                    <a:p>
                      <a:pPr algn="l" fontAlgn="b"/>
                      <a:r>
                        <a:rPr lang="it-IT" sz="1600" b="1" i="0" u="none" strike="noStrike">
                          <a:solidFill>
                            <a:srgbClr val="000000"/>
                          </a:solidFill>
                          <a:effectLst/>
                          <a:latin typeface="Arial" panose="020B0604020202020204" pitchFamily="34" charset="0"/>
                          <a:cs typeface="Arial" panose="020B0604020202020204" pitchFamily="34" charset="0"/>
                        </a:rPr>
                        <a:t>SRA29</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Pagamento al fine di adottare e mantenere pratiche e metodi di produzione biologica</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a:solidFill>
                            <a:srgbClr val="000000"/>
                          </a:solidFill>
                          <a:effectLst/>
                          <a:latin typeface="Arial" panose="020B0604020202020204" pitchFamily="34" charset="0"/>
                          <a:cs typeface="Arial" panose="020B0604020202020204" pitchFamily="34" charset="0"/>
                        </a:rPr>
                        <a:t> € 47.395.621,19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dirty="0">
                          <a:solidFill>
                            <a:srgbClr val="000000"/>
                          </a:solidFill>
                          <a:effectLst/>
                          <a:latin typeface="Arial" panose="020B0604020202020204" pitchFamily="34" charset="0"/>
                          <a:cs typeface="Arial" panose="020B0604020202020204" pitchFamily="34" charset="0"/>
                        </a:rPr>
                        <a:t>20.143.139,01 €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3374">
                <a:tc>
                  <a:txBody>
                    <a:bodyPr/>
                    <a:lstStyle/>
                    <a:p>
                      <a:pPr algn="l" fontAlgn="b"/>
                      <a:r>
                        <a:rPr lang="it-IT" sz="1600" b="1" i="0" u="none" strike="noStrike" dirty="0">
                          <a:solidFill>
                            <a:srgbClr val="000000"/>
                          </a:solidFill>
                          <a:effectLst/>
                          <a:latin typeface="Arial" panose="020B0604020202020204" pitchFamily="34" charset="0"/>
                          <a:cs typeface="Arial" panose="020B0604020202020204" pitchFamily="34" charset="0"/>
                        </a:rPr>
                        <a:t>SRA30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Benessere animale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a:solidFill>
                            <a:srgbClr val="000000"/>
                          </a:solidFill>
                          <a:effectLst/>
                          <a:latin typeface="Arial" panose="020B0604020202020204" pitchFamily="34" charset="0"/>
                          <a:cs typeface="Arial" panose="020B0604020202020204" pitchFamily="34" charset="0"/>
                        </a:rPr>
                        <a:t> € 29.150.000,00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dirty="0">
                          <a:solidFill>
                            <a:srgbClr val="000000"/>
                          </a:solidFill>
                          <a:effectLst/>
                          <a:latin typeface="Arial" panose="020B0604020202020204" pitchFamily="34" charset="0"/>
                          <a:cs typeface="Arial" panose="020B0604020202020204" pitchFamily="34" charset="0"/>
                        </a:rPr>
                        <a:t>12.388.750,00 €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97223">
                <a:tc>
                  <a:txBody>
                    <a:bodyPr/>
                    <a:lstStyle/>
                    <a:p>
                      <a:pPr algn="l" fontAlgn="b"/>
                      <a:r>
                        <a:rPr lang="it-IT" sz="1600" b="1" i="0" u="none" strike="noStrike">
                          <a:solidFill>
                            <a:srgbClr val="000000"/>
                          </a:solidFill>
                          <a:effectLst/>
                          <a:latin typeface="Arial" panose="020B0604020202020204" pitchFamily="34" charset="0"/>
                          <a:cs typeface="Arial" panose="020B0604020202020204" pitchFamily="34" charset="0"/>
                        </a:rPr>
                        <a:t>SRA31</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Sostegno per la conservazione, l’uso e lo sviluppo sostenibile delle risorse genetiche forestali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 € 500.000,00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dirty="0">
                          <a:solidFill>
                            <a:srgbClr val="000000"/>
                          </a:solidFill>
                          <a:effectLst/>
                          <a:latin typeface="Arial" panose="020B0604020202020204" pitchFamily="34" charset="0"/>
                          <a:cs typeface="Arial" panose="020B0604020202020204" pitchFamily="34" charset="0"/>
                        </a:rPr>
                        <a:t>212.500,00 €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3374">
                <a:tc>
                  <a:txBody>
                    <a:bodyPr/>
                    <a:lstStyle/>
                    <a:p>
                      <a:pPr algn="l" fontAlgn="b"/>
                      <a:r>
                        <a:rPr lang="it-IT" sz="1600" b="1" i="0" u="none" strike="noStrike">
                          <a:solidFill>
                            <a:srgbClr val="000000"/>
                          </a:solidFill>
                          <a:effectLst/>
                          <a:latin typeface="Arial" panose="020B0604020202020204" pitchFamily="34" charset="0"/>
                          <a:cs typeface="Arial" panose="020B0604020202020204" pitchFamily="34" charset="0"/>
                        </a:rPr>
                        <a:t>SRB01</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F0DC"/>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Sostegno zone con svantaggi naturali montagna</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a:solidFill>
                            <a:srgbClr val="000000"/>
                          </a:solidFill>
                          <a:effectLst/>
                          <a:latin typeface="Arial" panose="020B0604020202020204" pitchFamily="34" charset="0"/>
                          <a:cs typeface="Arial" panose="020B0604020202020204" pitchFamily="34" charset="0"/>
                        </a:rPr>
                        <a:t> € 44.000.000,00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dirty="0">
                          <a:solidFill>
                            <a:srgbClr val="000000"/>
                          </a:solidFill>
                          <a:effectLst/>
                          <a:latin typeface="Arial" panose="020B0604020202020204" pitchFamily="34" charset="0"/>
                          <a:cs typeface="Arial" panose="020B0604020202020204" pitchFamily="34" charset="0"/>
                        </a:rPr>
                        <a:t>18.700.000,00 €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3374">
                <a:tc>
                  <a:txBody>
                    <a:bodyPr/>
                    <a:lstStyle/>
                    <a:p>
                      <a:pPr algn="l" fontAlgn="b"/>
                      <a:r>
                        <a:rPr lang="it-IT" sz="1600" b="1" i="0" u="none" strike="noStrike" dirty="0">
                          <a:solidFill>
                            <a:srgbClr val="000000"/>
                          </a:solidFill>
                          <a:effectLst/>
                          <a:latin typeface="Arial" panose="020B0604020202020204" pitchFamily="34" charset="0"/>
                          <a:cs typeface="Arial" panose="020B0604020202020204" pitchFamily="34" charset="0"/>
                        </a:rPr>
                        <a:t>SRC02</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Pagamento compensativo per zone forestali natura 2000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 € 1.000.000,00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dirty="0">
                          <a:solidFill>
                            <a:srgbClr val="000000"/>
                          </a:solidFill>
                          <a:effectLst/>
                          <a:latin typeface="Arial" panose="020B0604020202020204" pitchFamily="34" charset="0"/>
                          <a:cs typeface="Arial" panose="020B0604020202020204" pitchFamily="34" charset="0"/>
                        </a:rPr>
                        <a:t>425.000,00 €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53374">
                <a:tc>
                  <a:txBody>
                    <a:bodyPr/>
                    <a:lstStyle/>
                    <a:p>
                      <a:pPr algn="l" fontAlgn="b"/>
                      <a:r>
                        <a:rPr lang="it-IT" sz="1600" b="1" i="0" u="none" strike="noStrike" dirty="0">
                          <a:solidFill>
                            <a:srgbClr val="000000"/>
                          </a:solidFill>
                          <a:effectLst/>
                          <a:latin typeface="Arial" panose="020B0604020202020204" pitchFamily="34" charset="0"/>
                          <a:cs typeface="Arial" panose="020B0604020202020204" pitchFamily="34" charset="0"/>
                        </a:rPr>
                        <a:t>SRD01</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600" b="0" i="0" u="none" strike="noStrike">
                          <a:solidFill>
                            <a:srgbClr val="000000"/>
                          </a:solidFill>
                          <a:effectLst/>
                          <a:latin typeface="Arial" panose="020B0604020202020204" pitchFamily="34" charset="0"/>
                          <a:cs typeface="Arial" panose="020B0604020202020204" pitchFamily="34" charset="0"/>
                        </a:rPr>
                        <a:t>Investimenti produttivi agricoli per la competitività delle aziende agricole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 € 40.000.000,00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dirty="0">
                          <a:solidFill>
                            <a:srgbClr val="000000"/>
                          </a:solidFill>
                          <a:effectLst/>
                          <a:latin typeface="Arial" panose="020B0604020202020204" pitchFamily="34" charset="0"/>
                          <a:cs typeface="Arial" panose="020B0604020202020204" pitchFamily="34" charset="0"/>
                        </a:rPr>
                        <a:t>17.000.000,00 €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53374">
                <a:tc>
                  <a:txBody>
                    <a:bodyPr/>
                    <a:lstStyle/>
                    <a:p>
                      <a:pPr algn="l" fontAlgn="b"/>
                      <a:r>
                        <a:rPr lang="it-IT" sz="1600" b="1" i="0" u="none" strike="noStrike">
                          <a:solidFill>
                            <a:srgbClr val="000000"/>
                          </a:solidFill>
                          <a:effectLst/>
                          <a:latin typeface="Arial" panose="020B0604020202020204" pitchFamily="34" charset="0"/>
                          <a:cs typeface="Arial" panose="020B0604020202020204" pitchFamily="34" charset="0"/>
                        </a:rPr>
                        <a:t>SRD02</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600" b="0" i="0" u="none" strike="noStrike">
                          <a:solidFill>
                            <a:srgbClr val="000000"/>
                          </a:solidFill>
                          <a:effectLst/>
                          <a:latin typeface="Arial" panose="020B0604020202020204" pitchFamily="34" charset="0"/>
                          <a:cs typeface="Arial" panose="020B0604020202020204" pitchFamily="34" charset="0"/>
                        </a:rPr>
                        <a:t>Investimenti produttivi agricoli per ambiente, clima e benessere animale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 € 7.600.000,00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dirty="0">
                          <a:solidFill>
                            <a:srgbClr val="000000"/>
                          </a:solidFill>
                          <a:effectLst/>
                          <a:latin typeface="Arial" panose="020B0604020202020204" pitchFamily="34" charset="0"/>
                          <a:cs typeface="Arial" panose="020B0604020202020204" pitchFamily="34" charset="0"/>
                        </a:rPr>
                        <a:t>3.230.000,00 €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497223">
                <a:tc>
                  <a:txBody>
                    <a:bodyPr/>
                    <a:lstStyle/>
                    <a:p>
                      <a:pPr algn="l" fontAlgn="b"/>
                      <a:r>
                        <a:rPr lang="it-IT" sz="1600" b="1" i="0" u="none" strike="noStrike">
                          <a:solidFill>
                            <a:srgbClr val="000000"/>
                          </a:solidFill>
                          <a:effectLst/>
                          <a:latin typeface="Arial" panose="020B0604020202020204" pitchFamily="34" charset="0"/>
                          <a:cs typeface="Arial" panose="020B0604020202020204" pitchFamily="34" charset="0"/>
                        </a:rPr>
                        <a:t>SRD03</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600" b="0" i="0" u="none" strike="noStrike">
                          <a:solidFill>
                            <a:srgbClr val="000000"/>
                          </a:solidFill>
                          <a:effectLst/>
                          <a:latin typeface="Arial" panose="020B0604020202020204" pitchFamily="34" charset="0"/>
                          <a:cs typeface="Arial" panose="020B0604020202020204" pitchFamily="34" charset="0"/>
                        </a:rPr>
                        <a:t>Investimenti nelle aziende agricole per la diversificazione in attività non agricole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 € 6.000.000,00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dirty="0">
                          <a:solidFill>
                            <a:srgbClr val="000000"/>
                          </a:solidFill>
                          <a:effectLst/>
                          <a:latin typeface="Arial" panose="020B0604020202020204" pitchFamily="34" charset="0"/>
                          <a:cs typeface="Arial" panose="020B0604020202020204" pitchFamily="34" charset="0"/>
                        </a:rPr>
                        <a:t>2.550.000,00 €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53374">
                <a:tc>
                  <a:txBody>
                    <a:bodyPr/>
                    <a:lstStyle/>
                    <a:p>
                      <a:pPr algn="l" fontAlgn="b"/>
                      <a:r>
                        <a:rPr lang="it-IT" sz="1600" b="1" i="0" u="none" strike="noStrike">
                          <a:solidFill>
                            <a:srgbClr val="000000"/>
                          </a:solidFill>
                          <a:effectLst/>
                          <a:latin typeface="Arial" panose="020B0604020202020204" pitchFamily="34" charset="0"/>
                          <a:cs typeface="Arial" panose="020B0604020202020204" pitchFamily="34" charset="0"/>
                        </a:rPr>
                        <a:t>SRD04</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600" b="0" i="0" u="none" strike="noStrike">
                          <a:solidFill>
                            <a:srgbClr val="000000"/>
                          </a:solidFill>
                          <a:effectLst/>
                          <a:latin typeface="Arial" panose="020B0604020202020204" pitchFamily="34" charset="0"/>
                          <a:cs typeface="Arial" panose="020B0604020202020204" pitchFamily="34" charset="0"/>
                        </a:rPr>
                        <a:t>Investimenti non produttivi agricoli con finalità ambientale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 € 1.000.000,00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dirty="0">
                          <a:solidFill>
                            <a:srgbClr val="000000"/>
                          </a:solidFill>
                          <a:effectLst/>
                          <a:latin typeface="Arial" panose="020B0604020202020204" pitchFamily="34" charset="0"/>
                          <a:cs typeface="Arial" panose="020B0604020202020204" pitchFamily="34" charset="0"/>
                        </a:rPr>
                        <a:t>425.000,00 €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497223">
                <a:tc>
                  <a:txBody>
                    <a:bodyPr/>
                    <a:lstStyle/>
                    <a:p>
                      <a:pPr algn="l" fontAlgn="b"/>
                      <a:r>
                        <a:rPr lang="it-IT" sz="1600" b="1" i="0" u="none" strike="noStrike">
                          <a:solidFill>
                            <a:srgbClr val="000000"/>
                          </a:solidFill>
                          <a:effectLst/>
                          <a:latin typeface="Arial" panose="020B0604020202020204" pitchFamily="34" charset="0"/>
                          <a:cs typeface="Arial" panose="020B0604020202020204" pitchFamily="34" charset="0"/>
                        </a:rPr>
                        <a:t>SRD05</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600" b="0" i="0" u="none" strike="noStrike">
                          <a:solidFill>
                            <a:srgbClr val="000000"/>
                          </a:solidFill>
                          <a:effectLst/>
                          <a:latin typeface="Arial" panose="020B0604020202020204" pitchFamily="34" charset="0"/>
                          <a:cs typeface="Arial" panose="020B0604020202020204" pitchFamily="34" charset="0"/>
                        </a:rPr>
                        <a:t>Impianti forestazione/imboschimento e sistemi agroforestali su terreni agricoli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dirty="0">
                          <a:solidFill>
                            <a:srgbClr val="000000"/>
                          </a:solidFill>
                          <a:effectLst/>
                          <a:latin typeface="Arial" panose="020B0604020202020204" pitchFamily="34" charset="0"/>
                          <a:cs typeface="Arial" panose="020B0604020202020204" pitchFamily="34" charset="0"/>
                        </a:rPr>
                        <a:t> € 1.000.000,00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dirty="0">
                          <a:solidFill>
                            <a:srgbClr val="000000"/>
                          </a:solidFill>
                          <a:effectLst/>
                          <a:latin typeface="Arial" panose="020B0604020202020204" pitchFamily="34" charset="0"/>
                          <a:cs typeface="Arial" panose="020B0604020202020204" pitchFamily="34" charset="0"/>
                        </a:rPr>
                        <a:t>425.000,00 €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bl>
          </a:graphicData>
        </a:graphic>
      </p:graphicFrame>
      <p:sp>
        <p:nvSpPr>
          <p:cNvPr id="60515" name="Titolo 1">
            <a:extLst>
              <a:ext uri="{FF2B5EF4-FFF2-40B4-BE49-F238E27FC236}">
                <a16:creationId xmlns:a16="http://schemas.microsoft.com/office/drawing/2014/main" id="{D5274629-CDC5-58AE-D2FB-5612A98E9413}"/>
              </a:ext>
            </a:extLst>
          </p:cNvPr>
          <p:cNvSpPr txBox="1">
            <a:spLocks noChangeArrowheads="1"/>
          </p:cNvSpPr>
          <p:nvPr/>
        </p:nvSpPr>
        <p:spPr bwMode="auto">
          <a:xfrm>
            <a:off x="179388" y="317500"/>
            <a:ext cx="119856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it-IT" altLang="it-IT" sz="3200" b="1">
                <a:solidFill>
                  <a:srgbClr val="203864"/>
                </a:solidFill>
                <a:latin typeface="Arial" panose="020B0604020202020204" pitchFamily="34" charset="0"/>
                <a:cs typeface="Arial" panose="020B0604020202020204" pitchFamily="34" charset="0"/>
              </a:rPr>
              <a:t>Interventi del CSR Abruzzo 2023-2027 e dotazione finanziaria</a:t>
            </a:r>
            <a:endParaRPr lang="it-IT" altLang="it-IT" sz="1200" b="1">
              <a:solidFill>
                <a:srgbClr val="FF0000"/>
              </a:solidFill>
              <a:latin typeface="Arial" panose="020B0604020202020204" pitchFamily="34" charset="0"/>
              <a:cs typeface="Arial" panose="020B0604020202020204" pitchFamily="34" charset="0"/>
            </a:endParaRPr>
          </a:p>
        </p:txBody>
      </p:sp>
      <p:pic>
        <p:nvPicPr>
          <p:cNvPr id="60516" name="Picture 4" descr="New Label Icon Vector Design Symbol Royalty Free SVG, Cliparts, Vectors,  And Stock Illustration. Image 141090332.">
            <a:extLst>
              <a:ext uri="{FF2B5EF4-FFF2-40B4-BE49-F238E27FC236}">
                <a16:creationId xmlns:a16="http://schemas.microsoft.com/office/drawing/2014/main" id="{5F6624C0-C23D-ACE1-893D-077E2E0B6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675" b="40552"/>
          <a:stretch>
            <a:fillRect/>
          </a:stretch>
        </p:blipFill>
        <p:spPr bwMode="auto">
          <a:xfrm>
            <a:off x="2905125" y="3487738"/>
            <a:ext cx="14589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517" name="Picture 4" descr="New Label Icon Vector Design Symbol Royalty Free SVG, Cliparts, Vectors,  And Stock Illustration. Image 141090332.">
            <a:extLst>
              <a:ext uri="{FF2B5EF4-FFF2-40B4-BE49-F238E27FC236}">
                <a16:creationId xmlns:a16="http://schemas.microsoft.com/office/drawing/2014/main" id="{6C259585-3FB4-9CE9-5E12-8F478D994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675" b="40552"/>
          <a:stretch>
            <a:fillRect/>
          </a:stretch>
        </p:blipFill>
        <p:spPr bwMode="auto">
          <a:xfrm>
            <a:off x="4830763" y="2476500"/>
            <a:ext cx="145891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518" name="Picture 4" descr="New Label Icon Vector Design Symbol Royalty Free SVG, Cliparts, Vectors,  And Stock Illustration. Image 141090332.">
            <a:extLst>
              <a:ext uri="{FF2B5EF4-FFF2-40B4-BE49-F238E27FC236}">
                <a16:creationId xmlns:a16="http://schemas.microsoft.com/office/drawing/2014/main" id="{281B40A7-720F-8559-A5BF-986EA9021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675" b="40552"/>
          <a:stretch>
            <a:fillRect/>
          </a:stretch>
        </p:blipFill>
        <p:spPr bwMode="auto">
          <a:xfrm>
            <a:off x="4100513" y="2222500"/>
            <a:ext cx="146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DBF4E4ED-9763-E3A0-895F-A11277212F15}"/>
              </a:ext>
            </a:extLst>
          </p:cNvPr>
          <p:cNvGraphicFramePr>
            <a:graphicFrameLocks noGrp="1"/>
          </p:cNvGraphicFramePr>
          <p:nvPr/>
        </p:nvGraphicFramePr>
        <p:xfrm>
          <a:off x="442913" y="928688"/>
          <a:ext cx="11514137" cy="290512"/>
        </p:xfrm>
        <a:graphic>
          <a:graphicData uri="http://schemas.openxmlformats.org/drawingml/2006/table">
            <a:tbl>
              <a:tblPr/>
              <a:tblGrid>
                <a:gridCol w="847158">
                  <a:extLst>
                    <a:ext uri="{9D8B030D-6E8A-4147-A177-3AD203B41FA5}">
                      <a16:colId xmlns:a16="http://schemas.microsoft.com/office/drawing/2014/main" val="20000"/>
                    </a:ext>
                  </a:extLst>
                </a:gridCol>
                <a:gridCol w="6921750">
                  <a:extLst>
                    <a:ext uri="{9D8B030D-6E8A-4147-A177-3AD203B41FA5}">
                      <a16:colId xmlns:a16="http://schemas.microsoft.com/office/drawing/2014/main" val="20001"/>
                    </a:ext>
                  </a:extLst>
                </a:gridCol>
                <a:gridCol w="2185876">
                  <a:extLst>
                    <a:ext uri="{9D8B030D-6E8A-4147-A177-3AD203B41FA5}">
                      <a16:colId xmlns:a16="http://schemas.microsoft.com/office/drawing/2014/main" val="20002"/>
                    </a:ext>
                  </a:extLst>
                </a:gridCol>
                <a:gridCol w="1559353">
                  <a:extLst>
                    <a:ext uri="{9D8B030D-6E8A-4147-A177-3AD203B41FA5}">
                      <a16:colId xmlns:a16="http://schemas.microsoft.com/office/drawing/2014/main" val="20003"/>
                    </a:ext>
                  </a:extLst>
                </a:gridCol>
              </a:tblGrid>
              <a:tr h="290512">
                <a:tc>
                  <a:txBody>
                    <a:bodyPr/>
                    <a:lstStyle/>
                    <a:p>
                      <a:pPr algn="ctr" fontAlgn="ctr"/>
                      <a:r>
                        <a:rPr lang="it-IT" sz="1600" b="1" i="0" u="none" strike="noStrike" dirty="0">
                          <a:solidFill>
                            <a:srgbClr val="FFFFFF"/>
                          </a:solidFill>
                          <a:effectLst/>
                          <a:latin typeface="Arial" panose="020B0604020202020204" pitchFamily="34" charset="0"/>
                          <a:cs typeface="Arial" panose="020B0604020202020204" pitchFamily="34" charset="0"/>
                        </a:rPr>
                        <a:t>COD.</a:t>
                      </a:r>
                    </a:p>
                  </a:txBody>
                  <a:tcPr marL="9526" marR="9526" marT="9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1600" b="1" i="0" u="none" strike="noStrike" dirty="0">
                          <a:solidFill>
                            <a:srgbClr val="FFFFFF"/>
                          </a:solidFill>
                          <a:effectLst/>
                          <a:latin typeface="Arial" panose="020B0604020202020204" pitchFamily="34" charset="0"/>
                          <a:cs typeface="Arial" panose="020B0604020202020204" pitchFamily="34" charset="0"/>
                        </a:rPr>
                        <a:t>TIPOLOGIA INTERVENTO</a:t>
                      </a:r>
                    </a:p>
                  </a:txBody>
                  <a:tcPr marL="9526" marR="9526" marT="9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1600" b="1" i="0" u="none" strike="noStrike">
                          <a:solidFill>
                            <a:srgbClr val="FFFFFF"/>
                          </a:solidFill>
                          <a:effectLst/>
                          <a:latin typeface="Arial" panose="020B0604020202020204" pitchFamily="34" charset="0"/>
                          <a:cs typeface="Arial" panose="020B0604020202020204" pitchFamily="34" charset="0"/>
                        </a:rPr>
                        <a:t> SPESA PUBBLICA (€) </a:t>
                      </a:r>
                    </a:p>
                  </a:txBody>
                  <a:tcPr marL="9526" marR="9526" marT="9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it-IT" sz="1600" b="1" i="0" u="none" strike="noStrike" dirty="0">
                          <a:solidFill>
                            <a:srgbClr val="FFFFFF"/>
                          </a:solidFill>
                          <a:effectLst/>
                          <a:latin typeface="Arial" panose="020B0604020202020204" pitchFamily="34" charset="0"/>
                          <a:cs typeface="Arial" panose="020B0604020202020204" pitchFamily="34" charset="0"/>
                        </a:rPr>
                        <a:t>FEASR (€)</a:t>
                      </a:r>
                    </a:p>
                  </a:txBody>
                  <a:tcPr marL="9526" marR="9526" marT="9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graphicFrame>
        <p:nvGraphicFramePr>
          <p:cNvPr id="5" name="Tabella 4">
            <a:extLst>
              <a:ext uri="{FF2B5EF4-FFF2-40B4-BE49-F238E27FC236}">
                <a16:creationId xmlns:a16="http://schemas.microsoft.com/office/drawing/2014/main" id="{DAD32783-C951-9F9D-3779-F581B09DCFF1}"/>
              </a:ext>
            </a:extLst>
          </p:cNvPr>
          <p:cNvGraphicFramePr>
            <a:graphicFrameLocks noGrp="1"/>
          </p:cNvGraphicFramePr>
          <p:nvPr/>
        </p:nvGraphicFramePr>
        <p:xfrm>
          <a:off x="442913" y="1219200"/>
          <a:ext cx="11514137" cy="5181600"/>
        </p:xfrm>
        <a:graphic>
          <a:graphicData uri="http://schemas.openxmlformats.org/drawingml/2006/table">
            <a:tbl>
              <a:tblPr/>
              <a:tblGrid>
                <a:gridCol w="837446">
                  <a:extLst>
                    <a:ext uri="{9D8B030D-6E8A-4147-A177-3AD203B41FA5}">
                      <a16:colId xmlns:a16="http://schemas.microsoft.com/office/drawing/2014/main" val="20000"/>
                    </a:ext>
                  </a:extLst>
                </a:gridCol>
                <a:gridCol w="6977202">
                  <a:extLst>
                    <a:ext uri="{9D8B030D-6E8A-4147-A177-3AD203B41FA5}">
                      <a16:colId xmlns:a16="http://schemas.microsoft.com/office/drawing/2014/main" val="20001"/>
                    </a:ext>
                  </a:extLst>
                </a:gridCol>
                <a:gridCol w="2092220">
                  <a:extLst>
                    <a:ext uri="{9D8B030D-6E8A-4147-A177-3AD203B41FA5}">
                      <a16:colId xmlns:a16="http://schemas.microsoft.com/office/drawing/2014/main" val="20002"/>
                    </a:ext>
                  </a:extLst>
                </a:gridCol>
                <a:gridCol w="1607269">
                  <a:extLst>
                    <a:ext uri="{9D8B030D-6E8A-4147-A177-3AD203B41FA5}">
                      <a16:colId xmlns:a16="http://schemas.microsoft.com/office/drawing/2014/main" val="20003"/>
                    </a:ext>
                  </a:extLst>
                </a:gridCol>
              </a:tblGrid>
              <a:tr h="227731">
                <a:tc>
                  <a:txBody>
                    <a:bodyPr/>
                    <a:lstStyle/>
                    <a:p>
                      <a:pPr algn="l" fontAlgn="b"/>
                      <a:r>
                        <a:rPr lang="it-IT" sz="1500" b="1" i="0" u="none" strike="noStrike" dirty="0">
                          <a:solidFill>
                            <a:srgbClr val="000000"/>
                          </a:solidFill>
                          <a:effectLst/>
                          <a:latin typeface="Arial" panose="020B0604020202020204" pitchFamily="34" charset="0"/>
                          <a:cs typeface="Arial" panose="020B0604020202020204" pitchFamily="34" charset="0"/>
                        </a:rPr>
                        <a:t>SRD08</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Investimenti in infrastrutture con finalità ambientali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 €    8.000.000,00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 €    3.400.000,00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7731">
                <a:tc>
                  <a:txBody>
                    <a:bodyPr/>
                    <a:lstStyle/>
                    <a:p>
                      <a:pPr algn="l" fontAlgn="b"/>
                      <a:r>
                        <a:rPr lang="it-IT" sz="1500" b="1" i="0" u="none" strike="noStrike">
                          <a:solidFill>
                            <a:srgbClr val="000000"/>
                          </a:solidFill>
                          <a:effectLst/>
                          <a:latin typeface="Arial" panose="020B0604020202020204" pitchFamily="34" charset="0"/>
                          <a:cs typeface="Arial" panose="020B0604020202020204" pitchFamily="34" charset="0"/>
                        </a:rPr>
                        <a:t>SRD09</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Investimenti non produttivi nelle aree rurali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 €    1.500.000,00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 €        637.500,00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7731">
                <a:tc>
                  <a:txBody>
                    <a:bodyPr/>
                    <a:lstStyle/>
                    <a:p>
                      <a:pPr algn="l" fontAlgn="b"/>
                      <a:r>
                        <a:rPr lang="it-IT" sz="1500" b="1" i="0" u="none" strike="noStrike">
                          <a:solidFill>
                            <a:srgbClr val="000000"/>
                          </a:solidFill>
                          <a:effectLst/>
                          <a:latin typeface="Arial" panose="020B0604020202020204" pitchFamily="34" charset="0"/>
                          <a:cs typeface="Arial" panose="020B0604020202020204" pitchFamily="34" charset="0"/>
                        </a:rPr>
                        <a:t>SRD12</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Investimenti per la prevenzione ed il ripristino danni foreste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 €    4.000.000,00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 €    1.700.000,00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7731">
                <a:tc>
                  <a:txBody>
                    <a:bodyPr/>
                    <a:lstStyle/>
                    <a:p>
                      <a:pPr algn="l" fontAlgn="b"/>
                      <a:r>
                        <a:rPr lang="it-IT" sz="1500" b="1" i="0" u="none" strike="noStrike">
                          <a:solidFill>
                            <a:srgbClr val="000000"/>
                          </a:solidFill>
                          <a:effectLst/>
                          <a:latin typeface="Arial" panose="020B0604020202020204" pitchFamily="34" charset="0"/>
                          <a:cs typeface="Arial" panose="020B0604020202020204" pitchFamily="34" charset="0"/>
                        </a:rPr>
                        <a:t>SRD13</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Investimenti per la trasformazione e commercializzazione dei prodotti agricoli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€ 10.000.000,00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 €    4.250.000,00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2595">
                <a:tc>
                  <a:txBody>
                    <a:bodyPr/>
                    <a:lstStyle/>
                    <a:p>
                      <a:pPr algn="l" fontAlgn="b"/>
                      <a:r>
                        <a:rPr lang="it-IT" sz="1500" b="1" i="0" u="none" strike="noStrike">
                          <a:solidFill>
                            <a:srgbClr val="000000"/>
                          </a:solidFill>
                          <a:effectLst/>
                          <a:latin typeface="Arial" panose="020B0604020202020204" pitchFamily="34" charset="0"/>
                          <a:cs typeface="Arial" panose="020B0604020202020204" pitchFamily="34" charset="0"/>
                        </a:rPr>
                        <a:t>SRD18</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STRUMENTI FINANZIARI: FONDO DI ROTAZIONE per investimenti produttivi agricoli per la competitività delle aziende agricole e per ambiente, clima e benessere animale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€ 11.900.000,00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 €    5.057.500,00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2193">
                <a:tc>
                  <a:txBody>
                    <a:bodyPr/>
                    <a:lstStyle/>
                    <a:p>
                      <a:pPr algn="l" fontAlgn="b"/>
                      <a:r>
                        <a:rPr lang="it-IT" sz="1500" b="1" i="0" u="none" strike="noStrike">
                          <a:solidFill>
                            <a:srgbClr val="000000"/>
                          </a:solidFill>
                          <a:effectLst/>
                          <a:latin typeface="Arial" panose="020B0604020202020204" pitchFamily="34" charset="0"/>
                          <a:cs typeface="Arial" panose="020B0604020202020204" pitchFamily="34" charset="0"/>
                        </a:rPr>
                        <a:t>SRD19</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STRUMENTI FINANZIARI: FONDO DI ROTAZIONE per investimenti per la trasformazione e commercializzazione dei prodotti agricoli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5.000.000,00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 €    2.125.000,00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7731">
                <a:tc>
                  <a:txBody>
                    <a:bodyPr/>
                    <a:lstStyle/>
                    <a:p>
                      <a:pPr algn="l" fontAlgn="b"/>
                      <a:r>
                        <a:rPr lang="it-IT" sz="1500" b="1" i="0" u="none" strike="noStrike" dirty="0">
                          <a:solidFill>
                            <a:srgbClr val="FFFFFF"/>
                          </a:solidFill>
                          <a:effectLst/>
                          <a:latin typeface="Arial" panose="020B0604020202020204" pitchFamily="34" charset="0"/>
                          <a:cs typeface="Arial" panose="020B0604020202020204" pitchFamily="34" charset="0"/>
                        </a:rPr>
                        <a:t>SRE01</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Insediamento giovani agricoltori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€ 26.000.000,00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 € 11.050.000,00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7731">
                <a:tc>
                  <a:txBody>
                    <a:bodyPr/>
                    <a:lstStyle/>
                    <a:p>
                      <a:pPr algn="l" fontAlgn="b"/>
                      <a:r>
                        <a:rPr lang="it-IT" sz="1500" b="1" i="0" u="none" strike="noStrike">
                          <a:solidFill>
                            <a:srgbClr val="000000"/>
                          </a:solidFill>
                          <a:effectLst/>
                          <a:latin typeface="Arial" panose="020B0604020202020204" pitchFamily="34" charset="0"/>
                          <a:cs typeface="Arial" panose="020B0604020202020204" pitchFamily="34" charset="0"/>
                        </a:rPr>
                        <a:t>SRG01</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Sostegno gruppi operativi PEI AGRI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1.000.000,00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 €        425.000,00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7731">
                <a:tc>
                  <a:txBody>
                    <a:bodyPr/>
                    <a:lstStyle/>
                    <a:p>
                      <a:pPr algn="l" fontAlgn="b"/>
                      <a:r>
                        <a:rPr lang="it-IT" sz="1500" b="1" i="0" u="none" strike="noStrike" dirty="0">
                          <a:solidFill>
                            <a:srgbClr val="000000"/>
                          </a:solidFill>
                          <a:effectLst/>
                          <a:latin typeface="Arial" panose="020B0604020202020204" pitchFamily="34" charset="0"/>
                          <a:cs typeface="Arial" panose="020B0604020202020204" pitchFamily="34" charset="0"/>
                        </a:rPr>
                        <a:t>SRG03</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Partecipazione a regimi di qualità</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1.500.000,00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637.500,00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7731">
                <a:tc>
                  <a:txBody>
                    <a:bodyPr/>
                    <a:lstStyle/>
                    <a:p>
                      <a:pPr algn="l" fontAlgn="b"/>
                      <a:r>
                        <a:rPr lang="it-IT" sz="1500" b="1" i="0" u="none" strike="noStrike">
                          <a:solidFill>
                            <a:srgbClr val="000000"/>
                          </a:solidFill>
                          <a:effectLst/>
                          <a:latin typeface="Arial" panose="020B0604020202020204" pitchFamily="34" charset="0"/>
                          <a:cs typeface="Arial" panose="020B0604020202020204" pitchFamily="34" charset="0"/>
                        </a:rPr>
                        <a:t>SRG06</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LEADER-Attuazione strategie di sviluppo locale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€ 21.850.000,00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9.286.250,00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12193">
                <a:tc>
                  <a:txBody>
                    <a:bodyPr/>
                    <a:lstStyle/>
                    <a:p>
                      <a:pPr algn="l" fontAlgn="b"/>
                      <a:r>
                        <a:rPr lang="it-IT" sz="1500" b="1" i="0" u="none" strike="noStrike">
                          <a:solidFill>
                            <a:srgbClr val="000000"/>
                          </a:solidFill>
                          <a:effectLst/>
                          <a:latin typeface="Arial" panose="020B0604020202020204" pitchFamily="34" charset="0"/>
                          <a:cs typeface="Arial" panose="020B0604020202020204" pitchFamily="34" charset="0"/>
                        </a:rPr>
                        <a:t>SRG09</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Cooperazione per azioni di supporto all’innovazione e servizi rivolti ai settori agricolo, forestale e agroalimentare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1.500.000,00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637.500,00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7731">
                <a:tc>
                  <a:txBody>
                    <a:bodyPr/>
                    <a:lstStyle/>
                    <a:p>
                      <a:pPr algn="l" fontAlgn="b"/>
                      <a:r>
                        <a:rPr lang="it-IT" sz="1500" b="1" i="0" u="none" strike="noStrike">
                          <a:solidFill>
                            <a:srgbClr val="000000"/>
                          </a:solidFill>
                          <a:effectLst/>
                          <a:latin typeface="Arial" panose="020B0604020202020204" pitchFamily="34" charset="0"/>
                          <a:cs typeface="Arial" panose="020B0604020202020204" pitchFamily="34" charset="0"/>
                        </a:rPr>
                        <a:t>SRG10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Promozione dei prodotti di qualità</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6.000.000,00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2.550.000,00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7731">
                <a:tc>
                  <a:txBody>
                    <a:bodyPr/>
                    <a:lstStyle/>
                    <a:p>
                      <a:pPr algn="l" fontAlgn="b"/>
                      <a:r>
                        <a:rPr lang="it-IT" sz="1500" b="1" i="0" u="none" strike="noStrike" dirty="0">
                          <a:solidFill>
                            <a:srgbClr val="000000"/>
                          </a:solidFill>
                          <a:effectLst/>
                          <a:latin typeface="Arial" panose="020B0604020202020204" pitchFamily="34" charset="0"/>
                          <a:cs typeface="Arial" panose="020B0604020202020204" pitchFamily="34" charset="0"/>
                        </a:rPr>
                        <a:t>SRH01</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Erogazione servizi di consulenza</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4.000.000,00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1.700.000,00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7731">
                <a:tc>
                  <a:txBody>
                    <a:bodyPr/>
                    <a:lstStyle/>
                    <a:p>
                      <a:pPr algn="l" fontAlgn="b"/>
                      <a:r>
                        <a:rPr lang="it-IT" sz="1500" b="1" i="0" u="none" strike="noStrike" dirty="0">
                          <a:solidFill>
                            <a:srgbClr val="000000"/>
                          </a:solidFill>
                          <a:effectLst/>
                          <a:latin typeface="Arial" panose="020B0604020202020204" pitchFamily="34" charset="0"/>
                          <a:cs typeface="Arial" panose="020B0604020202020204" pitchFamily="34" charset="0"/>
                        </a:rPr>
                        <a:t>SRH02</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Formazione dei consulenti</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500.000,00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212.500,00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612595">
                <a:tc>
                  <a:txBody>
                    <a:bodyPr/>
                    <a:lstStyle/>
                    <a:p>
                      <a:pPr algn="l" fontAlgn="b"/>
                      <a:r>
                        <a:rPr lang="it-IT" sz="1500" b="1" i="0" u="none" strike="noStrike">
                          <a:solidFill>
                            <a:srgbClr val="000000"/>
                          </a:solidFill>
                          <a:effectLst/>
                          <a:latin typeface="Arial" panose="020B0604020202020204" pitchFamily="34" charset="0"/>
                          <a:cs typeface="Arial" panose="020B0604020202020204" pitchFamily="34" charset="0"/>
                        </a:rPr>
                        <a:t>SRH03</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Formazione degli imprenditori agricoli, degli addetti alle imprese operanti nei settori agricoltura, zootecnia, industrie alimentari e degli altri soggetti privati e pubblici funzionali allo sviluppo rurale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3.000.000,00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1.275.000,00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27731">
                <a:tc>
                  <a:txBody>
                    <a:bodyPr/>
                    <a:lstStyle/>
                    <a:p>
                      <a:pPr algn="l" fontAlgn="b"/>
                      <a:r>
                        <a:rPr lang="it-IT" sz="1500" b="1" i="0" u="none" strike="noStrike">
                          <a:solidFill>
                            <a:srgbClr val="000000"/>
                          </a:solidFill>
                          <a:effectLst/>
                          <a:latin typeface="Arial" panose="020B0604020202020204" pitchFamily="34" charset="0"/>
                          <a:cs typeface="Arial" panose="020B0604020202020204" pitchFamily="34" charset="0"/>
                        </a:rPr>
                        <a:t>SRH04</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l" fontAlgn="b"/>
                      <a:r>
                        <a:rPr lang="it-IT" sz="1500" b="0" i="0" u="none" strike="noStrike">
                          <a:solidFill>
                            <a:srgbClr val="000000"/>
                          </a:solidFill>
                          <a:effectLst/>
                          <a:latin typeface="Arial" panose="020B0604020202020204" pitchFamily="34" charset="0"/>
                          <a:cs typeface="Arial" panose="020B0604020202020204" pitchFamily="34" charset="0"/>
                        </a:rPr>
                        <a:t>Azioni di informazione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500.000,00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500" b="0" i="0" u="none" strike="noStrike" dirty="0">
                          <a:solidFill>
                            <a:srgbClr val="000000"/>
                          </a:solidFill>
                          <a:effectLst/>
                          <a:latin typeface="Arial" panose="020B0604020202020204" pitchFamily="34" charset="0"/>
                          <a:cs typeface="Arial" panose="020B0604020202020204" pitchFamily="34" charset="0"/>
                        </a:rPr>
                        <a:t> €        212.500,00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
        <p:nvSpPr>
          <p:cNvPr id="61541" name="Titolo 1">
            <a:extLst>
              <a:ext uri="{FF2B5EF4-FFF2-40B4-BE49-F238E27FC236}">
                <a16:creationId xmlns:a16="http://schemas.microsoft.com/office/drawing/2014/main" id="{3B05D4B9-1C9A-C21C-3484-0E269E47C773}"/>
              </a:ext>
            </a:extLst>
          </p:cNvPr>
          <p:cNvSpPr txBox="1">
            <a:spLocks noChangeArrowheads="1"/>
          </p:cNvSpPr>
          <p:nvPr/>
        </p:nvSpPr>
        <p:spPr bwMode="auto">
          <a:xfrm>
            <a:off x="179388" y="317500"/>
            <a:ext cx="119856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it-IT" altLang="it-IT" sz="3200" b="1">
                <a:solidFill>
                  <a:srgbClr val="203864"/>
                </a:solidFill>
                <a:latin typeface="Arial" panose="020B0604020202020204" pitchFamily="34" charset="0"/>
                <a:cs typeface="Arial" panose="020B0604020202020204" pitchFamily="34" charset="0"/>
              </a:rPr>
              <a:t>Interventi del CSR Abruzzo 2023-2027 e dotazione finanziaria</a:t>
            </a:r>
            <a:endParaRPr lang="it-IT" altLang="it-IT" sz="1200" b="1">
              <a:solidFill>
                <a:srgbClr val="FF0000"/>
              </a:solidFill>
              <a:latin typeface="Arial" panose="020B0604020202020204" pitchFamily="34" charset="0"/>
              <a:cs typeface="Arial" panose="020B0604020202020204" pitchFamily="34" charset="0"/>
            </a:endParaRPr>
          </a:p>
        </p:txBody>
      </p:sp>
      <p:pic>
        <p:nvPicPr>
          <p:cNvPr id="2" name="Picture 4" descr="New Label Icon Vector Design Symbol Royalty Free SVG, Cliparts, Vectors,  And Stock Illustration. Image 141090332.">
            <a:extLst>
              <a:ext uri="{FF2B5EF4-FFF2-40B4-BE49-F238E27FC236}">
                <a16:creationId xmlns:a16="http://schemas.microsoft.com/office/drawing/2014/main" id="{E25760E9-29F2-4AF5-CEF0-D35608DC9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675" b="40552"/>
          <a:stretch>
            <a:fillRect/>
          </a:stretch>
        </p:blipFill>
        <p:spPr bwMode="auto">
          <a:xfrm>
            <a:off x="2600325" y="2614902"/>
            <a:ext cx="14589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New Label Icon Vector Design Symbol Royalty Free SVG, Cliparts, Vectors,  And Stock Illustration. Image 141090332.">
            <a:extLst>
              <a:ext uri="{FF2B5EF4-FFF2-40B4-BE49-F238E27FC236}">
                <a16:creationId xmlns:a16="http://schemas.microsoft.com/office/drawing/2014/main" id="{8C05E037-EFE7-6FAC-C6CC-85B62199A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675" b="40552"/>
          <a:stretch>
            <a:fillRect/>
          </a:stretch>
        </p:blipFill>
        <p:spPr bwMode="auto">
          <a:xfrm>
            <a:off x="5939270" y="3075278"/>
            <a:ext cx="14589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C7CF353-1C0B-7681-E1B3-DF430D7B4939}"/>
              </a:ext>
            </a:extLst>
          </p:cNvPr>
          <p:cNvSpPr txBox="1"/>
          <p:nvPr/>
        </p:nvSpPr>
        <p:spPr>
          <a:xfrm>
            <a:off x="696567" y="1157764"/>
            <a:ext cx="6050598" cy="4893647"/>
          </a:xfrm>
          <a:prstGeom prst="rect">
            <a:avLst/>
          </a:prstGeom>
          <a:noFill/>
        </p:spPr>
        <p:txBody>
          <a:bodyPr wrap="square" rtlCol="0">
            <a:spAutoFit/>
          </a:bodyPr>
          <a:lstStyle/>
          <a:p>
            <a:pPr algn="just"/>
            <a:r>
              <a:rPr lang="it-IT" sz="2400" b="0" u="none" strike="noStrike" baseline="0" dirty="0">
                <a:latin typeface="Arial" panose="020B0604020202020204" pitchFamily="34" charset="0"/>
                <a:cs typeface="Arial" panose="020B0604020202020204" pitchFamily="34" charset="0"/>
              </a:rPr>
              <a:t>Principali obiettivi:</a:t>
            </a:r>
          </a:p>
          <a:p>
            <a:pPr marL="457200" indent="-457200" algn="just">
              <a:buFont typeface="Wingdings" panose="05000000000000000000" pitchFamily="2" charset="2"/>
              <a:buChar char="ü"/>
            </a:pPr>
            <a:r>
              <a:rPr lang="it-IT" sz="2400" dirty="0">
                <a:latin typeface="Arial" panose="020B0604020202020204" pitchFamily="34" charset="0"/>
                <a:cs typeface="Arial" panose="020B0604020202020204" pitchFamily="34" charset="0"/>
              </a:rPr>
              <a:t>p</a:t>
            </a:r>
            <a:r>
              <a:rPr lang="it-IT" sz="2400" b="0" u="none" strike="noStrike" baseline="0" dirty="0">
                <a:latin typeface="Arial" panose="020B0604020202020204" pitchFamily="34" charset="0"/>
                <a:cs typeface="Arial" panose="020B0604020202020204" pitchFamily="34" charset="0"/>
              </a:rPr>
              <a:t>romuovere un </a:t>
            </a:r>
            <a:r>
              <a:rPr lang="it-IT" sz="2400" b="1" u="none" strike="noStrike" baseline="0" dirty="0">
                <a:latin typeface="Arial" panose="020B0604020202020204" pitchFamily="34" charset="0"/>
                <a:cs typeface="Arial" panose="020B0604020202020204" pitchFamily="34" charset="0"/>
              </a:rPr>
              <a:t>modello di allevamento biologico</a:t>
            </a:r>
            <a:r>
              <a:rPr lang="it-IT" sz="2400" b="0" u="none" strike="noStrike" baseline="0" dirty="0">
                <a:latin typeface="Arial" panose="020B0604020202020204" pitchFamily="34" charset="0"/>
                <a:cs typeface="Arial" panose="020B0604020202020204" pitchFamily="34" charset="0"/>
              </a:rPr>
              <a:t> basato sul benessere animale e sul rispetto dell’ambiente;</a:t>
            </a:r>
          </a:p>
          <a:p>
            <a:pPr marL="457200" indent="-457200" algn="just">
              <a:buFont typeface="Wingdings" panose="05000000000000000000" pitchFamily="2" charset="2"/>
              <a:buChar char="ü"/>
            </a:pPr>
            <a:r>
              <a:rPr lang="it-IT" sz="2400" b="1" u="none" strike="noStrike" baseline="0" dirty="0">
                <a:latin typeface="Arial" panose="020B0604020202020204" pitchFamily="34" charset="0"/>
                <a:cs typeface="Arial" panose="020B0604020202020204" pitchFamily="34" charset="0"/>
              </a:rPr>
              <a:t>potenziare la competitività </a:t>
            </a:r>
            <a:r>
              <a:rPr lang="it-IT" sz="2400" b="0" u="none" strike="noStrike" baseline="0" dirty="0">
                <a:latin typeface="Arial" panose="020B0604020202020204" pitchFamily="34" charset="0"/>
                <a:cs typeface="Arial" panose="020B0604020202020204" pitchFamily="34" charset="0"/>
              </a:rPr>
              <a:t>del settore in ottica sostenibile, favorendo l’organizzazione delle filiere e rafforzando le connessioni fra produttori e consumatori;</a:t>
            </a:r>
          </a:p>
          <a:p>
            <a:pPr marL="457200" indent="-457200" algn="just">
              <a:buFont typeface="Wingdings" panose="05000000000000000000" pitchFamily="2" charset="2"/>
              <a:buChar char="ü"/>
            </a:pPr>
            <a:r>
              <a:rPr lang="it-IT" sz="2400" dirty="0">
                <a:latin typeface="Arial" panose="020B0604020202020204" pitchFamily="34" charset="0"/>
                <a:cs typeface="Arial" panose="020B0604020202020204" pitchFamily="34" charset="0"/>
              </a:rPr>
              <a:t>favorire la </a:t>
            </a:r>
            <a:r>
              <a:rPr lang="it-IT" sz="2400" b="1" dirty="0">
                <a:latin typeface="Arial" panose="020B0604020202020204" pitchFamily="34" charset="0"/>
                <a:cs typeface="Arial" panose="020B0604020202020204" pitchFamily="34" charset="0"/>
              </a:rPr>
              <a:t>trasmissione generazionale </a:t>
            </a:r>
            <a:r>
              <a:rPr lang="it-IT" sz="2400" dirty="0">
                <a:latin typeface="Arial" panose="020B0604020202020204" pitchFamily="34" charset="0"/>
                <a:cs typeface="Arial" panose="020B0604020202020204" pitchFamily="34" charset="0"/>
              </a:rPr>
              <a:t>della professione;</a:t>
            </a:r>
          </a:p>
          <a:p>
            <a:pPr marL="457200" indent="-457200" algn="just">
              <a:buFont typeface="Wingdings" panose="05000000000000000000" pitchFamily="2" charset="2"/>
              <a:buChar char="ü"/>
            </a:pPr>
            <a:r>
              <a:rPr lang="it-IT" sz="2400" dirty="0">
                <a:latin typeface="Arial" panose="020B0604020202020204" pitchFamily="34" charset="0"/>
                <a:cs typeface="Arial" panose="020B0604020202020204" pitchFamily="34" charset="0"/>
              </a:rPr>
              <a:t>facilitare la vita nelle </a:t>
            </a:r>
            <a:r>
              <a:rPr lang="it-IT" sz="2400" b="1" dirty="0">
                <a:latin typeface="Arial" panose="020B0604020202020204" pitchFamily="34" charset="0"/>
                <a:cs typeface="Arial" panose="020B0604020202020204" pitchFamily="34" charset="0"/>
              </a:rPr>
              <a:t>aree interne</a:t>
            </a:r>
            <a:r>
              <a:rPr lang="it-IT" sz="2400" dirty="0">
                <a:latin typeface="Arial" panose="020B0604020202020204" pitchFamily="34" charset="0"/>
                <a:cs typeface="Arial" panose="020B0604020202020204" pitchFamily="34" charset="0"/>
              </a:rPr>
              <a:t>.</a:t>
            </a:r>
          </a:p>
        </p:txBody>
      </p:sp>
      <p:sp>
        <p:nvSpPr>
          <p:cNvPr id="4" name="Titolo 1">
            <a:extLst>
              <a:ext uri="{FF2B5EF4-FFF2-40B4-BE49-F238E27FC236}">
                <a16:creationId xmlns:a16="http://schemas.microsoft.com/office/drawing/2014/main" id="{7CAEF223-68D1-F22A-5EAE-55001AE841D4}"/>
              </a:ext>
            </a:extLst>
          </p:cNvPr>
          <p:cNvSpPr txBox="1">
            <a:spLocks noChangeArrowheads="1"/>
          </p:cNvSpPr>
          <p:nvPr/>
        </p:nvSpPr>
        <p:spPr bwMode="auto">
          <a:xfrm>
            <a:off x="803563" y="195476"/>
            <a:ext cx="1058487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it-IT" altLang="it-IT" sz="3200" b="1" dirty="0">
                <a:solidFill>
                  <a:srgbClr val="203864"/>
                </a:solidFill>
                <a:latin typeface="Arial" panose="020B0604020202020204" pitchFamily="34" charset="0"/>
                <a:cs typeface="Arial" panose="020B0604020202020204" pitchFamily="34" charset="0"/>
              </a:rPr>
              <a:t>Il supporto del CSR all’agricoltura di montagna e alla zootecnia</a:t>
            </a:r>
          </a:p>
        </p:txBody>
      </p:sp>
      <p:pic>
        <p:nvPicPr>
          <p:cNvPr id="6" name="Elemento grafico 5" descr="Freccia leggermente curva">
            <a:extLst>
              <a:ext uri="{FF2B5EF4-FFF2-40B4-BE49-F238E27FC236}">
                <a16:creationId xmlns:a16="http://schemas.microsoft.com/office/drawing/2014/main" id="{08C3BA17-BF75-93AC-DDDF-461C09865A4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20334607">
            <a:off x="6788729" y="2971800"/>
            <a:ext cx="914400" cy="914400"/>
          </a:xfrm>
          <a:prstGeom prst="rect">
            <a:avLst/>
          </a:prstGeom>
        </p:spPr>
      </p:pic>
      <p:sp>
        <p:nvSpPr>
          <p:cNvPr id="7" name="Rettangolo 6">
            <a:extLst>
              <a:ext uri="{FF2B5EF4-FFF2-40B4-BE49-F238E27FC236}">
                <a16:creationId xmlns:a16="http://schemas.microsoft.com/office/drawing/2014/main" id="{1CD2A687-BF67-D219-406C-4553B351B737}"/>
              </a:ext>
            </a:extLst>
          </p:cNvPr>
          <p:cNvSpPr/>
          <p:nvPr/>
        </p:nvSpPr>
        <p:spPr>
          <a:xfrm>
            <a:off x="7647710" y="884582"/>
            <a:ext cx="4336476" cy="5405386"/>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t-IT" sz="1200" b="1" dirty="0">
                <a:solidFill>
                  <a:srgbClr val="333333"/>
                </a:solidFill>
                <a:latin typeface="Arial" panose="020B0604020202020204" pitchFamily="34" charset="0"/>
                <a:cs typeface="Arial" panose="020B0604020202020204" pitchFamily="34" charset="0"/>
              </a:rPr>
              <a:t>*</a:t>
            </a:r>
            <a:endParaRPr lang="it-IT" sz="1200" b="1" i="0" dirty="0">
              <a:solidFill>
                <a:srgbClr val="333333"/>
              </a:solidFill>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it-IT" sz="1400" b="1" i="0" dirty="0">
                <a:solidFill>
                  <a:srgbClr val="333333"/>
                </a:solidFill>
                <a:effectLst/>
                <a:latin typeface="Arial" panose="020B0604020202020204" pitchFamily="34" charset="0"/>
                <a:cs typeface="Arial" panose="020B0604020202020204" pitchFamily="34" charset="0"/>
              </a:rPr>
              <a:t>SRA29 </a:t>
            </a:r>
            <a:r>
              <a:rPr lang="it-IT" sz="1400" i="0" dirty="0">
                <a:solidFill>
                  <a:srgbClr val="333333"/>
                </a:solidFill>
                <a:effectLst/>
                <a:latin typeface="Arial" panose="020B0604020202020204" pitchFamily="34" charset="0"/>
                <a:cs typeface="Arial" panose="020B0604020202020204" pitchFamily="34" charset="0"/>
              </a:rPr>
              <a:t>Pagamento al fine di adottare e mantenere pratiche e metodi di produzione biologica</a:t>
            </a:r>
          </a:p>
          <a:p>
            <a:pPr marL="285750" indent="-285750" algn="just">
              <a:buFont typeface="Wingdings" panose="05000000000000000000" pitchFamily="2" charset="2"/>
              <a:buChar char="q"/>
            </a:pPr>
            <a:r>
              <a:rPr lang="it-IT" sz="1400" b="1" dirty="0">
                <a:solidFill>
                  <a:srgbClr val="333333"/>
                </a:solidFill>
                <a:latin typeface="Arial" panose="020B0604020202020204" pitchFamily="34" charset="0"/>
                <a:cs typeface="Arial" panose="020B0604020202020204" pitchFamily="34" charset="0"/>
              </a:rPr>
              <a:t>S</a:t>
            </a:r>
            <a:r>
              <a:rPr lang="it-IT" sz="1400" b="1" i="0" dirty="0">
                <a:solidFill>
                  <a:srgbClr val="333333"/>
                </a:solidFill>
                <a:effectLst/>
                <a:latin typeface="Arial" panose="020B0604020202020204" pitchFamily="34" charset="0"/>
                <a:cs typeface="Arial" panose="020B0604020202020204" pitchFamily="34" charset="0"/>
              </a:rPr>
              <a:t>RA30</a:t>
            </a:r>
            <a:r>
              <a:rPr lang="it-IT" sz="1400" b="0" i="0" dirty="0">
                <a:solidFill>
                  <a:srgbClr val="333333"/>
                </a:solidFill>
                <a:effectLst/>
                <a:latin typeface="Arial" panose="020B0604020202020204" pitchFamily="34" charset="0"/>
                <a:cs typeface="Arial" panose="020B0604020202020204" pitchFamily="34" charset="0"/>
              </a:rPr>
              <a:t> Pagamento per il miglioramento del benessere animale</a:t>
            </a:r>
          </a:p>
          <a:p>
            <a:pPr marL="285750" indent="-285750" algn="just">
              <a:buFont typeface="Wingdings" panose="05000000000000000000" pitchFamily="2" charset="2"/>
              <a:buChar char="q"/>
            </a:pPr>
            <a:r>
              <a:rPr lang="it-IT" sz="1400" b="1" i="0" dirty="0">
                <a:solidFill>
                  <a:srgbClr val="333333"/>
                </a:solidFill>
                <a:effectLst/>
                <a:latin typeface="Arial" panose="020B0604020202020204" pitchFamily="34" charset="0"/>
                <a:cs typeface="Arial" panose="020B0604020202020204" pitchFamily="34" charset="0"/>
              </a:rPr>
              <a:t>SRB01</a:t>
            </a:r>
            <a:r>
              <a:rPr lang="it-IT" sz="1400" b="0" i="0" dirty="0">
                <a:solidFill>
                  <a:srgbClr val="333333"/>
                </a:solidFill>
                <a:effectLst/>
                <a:latin typeface="Arial" panose="020B0604020202020204" pitchFamily="34" charset="0"/>
                <a:cs typeface="Arial" panose="020B0604020202020204" pitchFamily="34" charset="0"/>
              </a:rPr>
              <a:t> Sostegno zone con svantaggi naturali montagna </a:t>
            </a:r>
          </a:p>
          <a:p>
            <a:pPr marL="285750" indent="-285750" algn="just">
              <a:buFont typeface="Wingdings" panose="05000000000000000000" pitchFamily="2" charset="2"/>
              <a:buChar char="q"/>
            </a:pPr>
            <a:r>
              <a:rPr lang="it-IT" sz="1400" b="1" i="0" dirty="0">
                <a:solidFill>
                  <a:srgbClr val="333333"/>
                </a:solidFill>
                <a:effectLst/>
                <a:latin typeface="Arial" panose="020B0604020202020204" pitchFamily="34" charset="0"/>
                <a:cs typeface="Arial" panose="020B0604020202020204" pitchFamily="34" charset="0"/>
              </a:rPr>
              <a:t>SRD02</a:t>
            </a:r>
            <a:r>
              <a:rPr lang="it-IT" sz="1400" b="0" i="0" dirty="0">
                <a:solidFill>
                  <a:srgbClr val="333333"/>
                </a:solidFill>
                <a:effectLst/>
                <a:latin typeface="Arial" panose="020B0604020202020204" pitchFamily="34" charset="0"/>
                <a:cs typeface="Arial" panose="020B0604020202020204" pitchFamily="34" charset="0"/>
              </a:rPr>
              <a:t> Investimenti produttivi agricoli per ambiente, clima e benessere animale</a:t>
            </a:r>
          </a:p>
          <a:p>
            <a:pPr marL="285750" indent="-285750" algn="just">
              <a:buFont typeface="Wingdings" panose="05000000000000000000" pitchFamily="2" charset="2"/>
              <a:buChar char="q"/>
            </a:pPr>
            <a:r>
              <a:rPr lang="it-IT" sz="1400" b="1" dirty="0">
                <a:solidFill>
                  <a:srgbClr val="333333"/>
                </a:solidFill>
                <a:latin typeface="Arial" panose="020B0604020202020204" pitchFamily="34" charset="0"/>
                <a:cs typeface="Arial" panose="020B0604020202020204" pitchFamily="34" charset="0"/>
              </a:rPr>
              <a:t>SRE01 </a:t>
            </a:r>
            <a:r>
              <a:rPr lang="it-IT" sz="1400" dirty="0">
                <a:solidFill>
                  <a:srgbClr val="333333"/>
                </a:solidFill>
                <a:latin typeface="Arial" panose="020B0604020202020204" pitchFamily="34" charset="0"/>
                <a:cs typeface="Arial" panose="020B0604020202020204" pitchFamily="34" charset="0"/>
              </a:rPr>
              <a:t>Insediamento giovani agricoltori</a:t>
            </a:r>
          </a:p>
          <a:p>
            <a:pPr marL="285750" indent="-285750" algn="just">
              <a:buFont typeface="Wingdings" panose="05000000000000000000" pitchFamily="2" charset="2"/>
              <a:buChar char="q"/>
            </a:pPr>
            <a:r>
              <a:rPr lang="it-IT" sz="1400" b="1" dirty="0">
                <a:solidFill>
                  <a:srgbClr val="333333"/>
                </a:solidFill>
                <a:latin typeface="Arial" panose="020B0604020202020204" pitchFamily="34" charset="0"/>
                <a:cs typeface="Arial" panose="020B0604020202020204" pitchFamily="34" charset="0"/>
              </a:rPr>
              <a:t>SRG03</a:t>
            </a:r>
            <a:r>
              <a:rPr lang="it-IT" sz="1400" dirty="0">
                <a:solidFill>
                  <a:srgbClr val="333333"/>
                </a:solidFill>
                <a:latin typeface="Arial" panose="020B0604020202020204" pitchFamily="34" charset="0"/>
                <a:cs typeface="Arial" panose="020B0604020202020204" pitchFamily="34" charset="0"/>
              </a:rPr>
              <a:t> - Partecipazione a regimi di qualità</a:t>
            </a:r>
          </a:p>
          <a:p>
            <a:pPr marL="285750" indent="-285750" algn="just">
              <a:buFont typeface="Wingdings" panose="05000000000000000000" pitchFamily="2" charset="2"/>
              <a:buChar char="q"/>
            </a:pPr>
            <a:r>
              <a:rPr lang="it-IT" sz="1400" b="1" dirty="0">
                <a:solidFill>
                  <a:srgbClr val="333333"/>
                </a:solidFill>
                <a:latin typeface="Arial" panose="020B0604020202020204" pitchFamily="34" charset="0"/>
                <a:cs typeface="Arial" panose="020B0604020202020204" pitchFamily="34" charset="0"/>
              </a:rPr>
              <a:t>SRG10</a:t>
            </a:r>
            <a:r>
              <a:rPr lang="it-IT" sz="1400" dirty="0">
                <a:solidFill>
                  <a:srgbClr val="333333"/>
                </a:solidFill>
                <a:latin typeface="Arial" panose="020B0604020202020204" pitchFamily="34" charset="0"/>
                <a:cs typeface="Arial" panose="020B0604020202020204" pitchFamily="34" charset="0"/>
              </a:rPr>
              <a:t> Promozione dei prodotti di qualità </a:t>
            </a:r>
          </a:p>
          <a:p>
            <a:pPr marL="285750" indent="-285750" algn="just">
              <a:buFont typeface="Wingdings" panose="05000000000000000000" pitchFamily="2" charset="2"/>
              <a:buChar char="q"/>
            </a:pPr>
            <a:r>
              <a:rPr lang="it-IT" sz="1400" b="1" dirty="0">
                <a:solidFill>
                  <a:srgbClr val="333333"/>
                </a:solidFill>
                <a:latin typeface="Arial" panose="020B0604020202020204" pitchFamily="34" charset="0"/>
                <a:cs typeface="Arial" panose="020B0604020202020204" pitchFamily="34" charset="0"/>
              </a:rPr>
              <a:t>SRH01</a:t>
            </a:r>
            <a:r>
              <a:rPr lang="it-IT" sz="1400" dirty="0">
                <a:solidFill>
                  <a:srgbClr val="333333"/>
                </a:solidFill>
                <a:latin typeface="Arial" panose="020B0604020202020204" pitchFamily="34" charset="0"/>
                <a:cs typeface="Arial" panose="020B0604020202020204" pitchFamily="34" charset="0"/>
              </a:rPr>
              <a:t> Erogazione servizi di consulenza</a:t>
            </a:r>
          </a:p>
          <a:p>
            <a:pPr marL="285750" indent="-285750" algn="just">
              <a:buFont typeface="Wingdings" panose="05000000000000000000" pitchFamily="2" charset="2"/>
              <a:buChar char="q"/>
            </a:pPr>
            <a:r>
              <a:rPr lang="it-IT" sz="1400" b="1" dirty="0">
                <a:solidFill>
                  <a:srgbClr val="333333"/>
                </a:solidFill>
                <a:latin typeface="Arial" panose="020B0604020202020204" pitchFamily="34" charset="0"/>
                <a:cs typeface="Arial" panose="020B0604020202020204" pitchFamily="34" charset="0"/>
              </a:rPr>
              <a:t>SRH03</a:t>
            </a:r>
            <a:r>
              <a:rPr lang="it-IT" sz="1400" dirty="0">
                <a:solidFill>
                  <a:srgbClr val="333333"/>
                </a:solidFill>
                <a:latin typeface="Arial" panose="020B0604020202020204" pitchFamily="34" charset="0"/>
                <a:cs typeface="Arial" panose="020B0604020202020204" pitchFamily="34" charset="0"/>
              </a:rPr>
              <a:t> Formazione degli imprenditori agricoli, degli addetti alle imprese operanti nei settori agricoltura, zootecnia</a:t>
            </a:r>
          </a:p>
          <a:p>
            <a:pPr algn="just"/>
            <a:endParaRPr lang="it-IT" sz="1400" dirty="0">
              <a:solidFill>
                <a:srgbClr val="333333"/>
              </a:solidFill>
              <a:latin typeface="Arial" panose="020B0604020202020204" pitchFamily="34" charset="0"/>
              <a:cs typeface="Arial" panose="020B0604020202020204" pitchFamily="34" charset="0"/>
            </a:endParaRPr>
          </a:p>
          <a:p>
            <a:pPr algn="just"/>
            <a:r>
              <a:rPr lang="it-IT" sz="1400" b="1" i="1" dirty="0">
                <a:solidFill>
                  <a:srgbClr val="333333"/>
                </a:solidFill>
                <a:latin typeface="Arial" panose="020B0604020202020204" pitchFamily="34" charset="0"/>
                <a:cs typeface="Arial" panose="020B0604020202020204" pitchFamily="34" charset="0"/>
              </a:rPr>
              <a:t>+ 2 nuovi interventi </a:t>
            </a:r>
            <a:r>
              <a:rPr lang="it-IT" sz="1400" i="1" dirty="0">
                <a:solidFill>
                  <a:srgbClr val="333333"/>
                </a:solidFill>
                <a:latin typeface="Arial" panose="020B0604020202020204" pitchFamily="34" charset="0"/>
                <a:cs typeface="Arial" panose="020B0604020202020204" pitchFamily="34" charset="0"/>
              </a:rPr>
              <a:t>in corso di approvazione da parte della Commissione europea</a:t>
            </a:r>
          </a:p>
          <a:p>
            <a:pPr algn="just"/>
            <a:endParaRPr lang="it-IT" sz="1400" dirty="0">
              <a:solidFill>
                <a:srgbClr val="333333"/>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it-IT" sz="1400" b="1" dirty="0">
                <a:solidFill>
                  <a:srgbClr val="333333"/>
                </a:solidFill>
                <a:latin typeface="Arial" panose="020B0604020202020204" pitchFamily="34" charset="0"/>
                <a:cs typeface="Arial" panose="020B0604020202020204" pitchFamily="34" charset="0"/>
              </a:rPr>
              <a:t>SRA08 - ACA8 </a:t>
            </a:r>
            <a:r>
              <a:rPr lang="it-IT" sz="1400" dirty="0">
                <a:solidFill>
                  <a:srgbClr val="333333"/>
                </a:solidFill>
                <a:latin typeface="Arial" panose="020B0604020202020204" pitchFamily="34" charset="0"/>
                <a:cs typeface="Arial" panose="020B0604020202020204" pitchFamily="34" charset="0"/>
              </a:rPr>
              <a:t>- gestione prati e pascoli permanenti</a:t>
            </a:r>
          </a:p>
          <a:p>
            <a:pPr marL="285750" indent="-285750" algn="just">
              <a:buFont typeface="Wingdings" panose="05000000000000000000" pitchFamily="2" charset="2"/>
              <a:buChar char="q"/>
            </a:pPr>
            <a:r>
              <a:rPr lang="it-IT" sz="1400" b="1" dirty="0">
                <a:solidFill>
                  <a:srgbClr val="333333"/>
                </a:solidFill>
                <a:latin typeface="Arial" panose="020B0604020202020204" pitchFamily="34" charset="0"/>
                <a:cs typeface="Arial" panose="020B0604020202020204" pitchFamily="34" charset="0"/>
              </a:rPr>
              <a:t>SRA14 - ACA14 </a:t>
            </a:r>
            <a:r>
              <a:rPr lang="it-IT" sz="1400" dirty="0">
                <a:solidFill>
                  <a:srgbClr val="333333"/>
                </a:solidFill>
                <a:latin typeface="Arial" panose="020B0604020202020204" pitchFamily="34" charset="0"/>
                <a:cs typeface="Arial" panose="020B0604020202020204" pitchFamily="34" charset="0"/>
              </a:rPr>
              <a:t>- allevatori custodi dell'agrobiodiversità</a:t>
            </a:r>
          </a:p>
          <a:p>
            <a:pPr marL="285750" indent="-285750" algn="just">
              <a:buFont typeface="Wingdings" panose="05000000000000000000" pitchFamily="2" charset="2"/>
              <a:buChar char="q"/>
            </a:pPr>
            <a:endParaRPr lang="it-IT" sz="1200" dirty="0">
              <a:latin typeface="Arial" panose="020B0604020202020204" pitchFamily="34" charset="0"/>
              <a:cs typeface="Arial" panose="020B0604020202020204" pitchFamily="34" charset="0"/>
            </a:endParaRPr>
          </a:p>
        </p:txBody>
      </p:sp>
      <p:sp>
        <p:nvSpPr>
          <p:cNvPr id="2" name="Rettangolo 1">
            <a:extLst>
              <a:ext uri="{FF2B5EF4-FFF2-40B4-BE49-F238E27FC236}">
                <a16:creationId xmlns:a16="http://schemas.microsoft.com/office/drawing/2014/main" id="{25B20796-E06A-C591-5E2D-44EE18B707B1}"/>
              </a:ext>
            </a:extLst>
          </p:cNvPr>
          <p:cNvSpPr/>
          <p:nvPr/>
        </p:nvSpPr>
        <p:spPr>
          <a:xfrm>
            <a:off x="6081330" y="6336086"/>
            <a:ext cx="5958271" cy="4361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900" dirty="0">
                <a:solidFill>
                  <a:schemeClr val="tx1"/>
                </a:solidFill>
                <a:latin typeface="Arial" panose="020B0604020202020204" pitchFamily="34" charset="0"/>
                <a:cs typeface="Arial" panose="020B0604020202020204" pitchFamily="34" charset="0"/>
              </a:rPr>
              <a:t>*Nella presentazione delle schede che segue, sono state evidenziate in corsivo e con il colore rosso le proposte di </a:t>
            </a:r>
            <a:r>
              <a:rPr lang="it-IT" sz="900" b="1" dirty="0">
                <a:solidFill>
                  <a:schemeClr val="tx1"/>
                </a:solidFill>
                <a:latin typeface="Arial" panose="020B0604020202020204" pitchFamily="34" charset="0"/>
                <a:cs typeface="Arial" panose="020B0604020202020204" pitchFamily="34" charset="0"/>
              </a:rPr>
              <a:t>modifica/integrazioni</a:t>
            </a:r>
            <a:r>
              <a:rPr lang="it-IT" sz="900" dirty="0">
                <a:solidFill>
                  <a:schemeClr val="tx1"/>
                </a:solidFill>
                <a:latin typeface="Arial" panose="020B0604020202020204" pitchFamily="34" charset="0"/>
                <a:cs typeface="Arial" panose="020B0604020202020204" pitchFamily="34" charset="0"/>
              </a:rPr>
              <a:t> che la Regione Abruzzo ha richiesto di apportare al PSP approvato il 2 dicembre 2022 e che il Ministero presenterà alla Commissione europea entro il mese di giugno 2023</a:t>
            </a:r>
            <a:endParaRPr lang="it-IT" sz="9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519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1">
            <a:extLst>
              <a:ext uri="{FF2B5EF4-FFF2-40B4-BE49-F238E27FC236}">
                <a16:creationId xmlns:a16="http://schemas.microsoft.com/office/drawing/2014/main" id="{D61E59A4-357E-2009-CA89-C1A3C76DE78D}"/>
              </a:ext>
            </a:extLst>
          </p:cNvPr>
          <p:cNvSpPr txBox="1">
            <a:spLocks noChangeArrowheads="1"/>
          </p:cNvSpPr>
          <p:nvPr/>
        </p:nvSpPr>
        <p:spPr bwMode="auto">
          <a:xfrm>
            <a:off x="747713" y="276225"/>
            <a:ext cx="104330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it-IT" altLang="it-IT" sz="3200" b="1">
                <a:solidFill>
                  <a:srgbClr val="203864"/>
                </a:solidFill>
                <a:latin typeface="Arial" panose="020B0604020202020204" pitchFamily="34" charset="0"/>
                <a:cs typeface="Arial" panose="020B0604020202020204" pitchFamily="34" charset="0"/>
              </a:rPr>
              <a:t>Cronoprogramma BANDI 2023-2027*</a:t>
            </a:r>
            <a:r>
              <a:rPr lang="it-IT" altLang="it-IT" sz="1800" b="1">
                <a:solidFill>
                  <a:srgbClr val="002060"/>
                </a:solidFill>
                <a:latin typeface="Arial" panose="020B0604020202020204" pitchFamily="34" charset="0"/>
                <a:cs typeface="Arial" panose="020B0604020202020204" pitchFamily="34" charset="0"/>
              </a:rPr>
              <a:t>(DPD/71 del 29/03/2023)</a:t>
            </a:r>
            <a:endParaRPr lang="it-IT" altLang="it-IT" sz="1200" b="1">
              <a:solidFill>
                <a:srgbClr val="002060"/>
              </a:solidFill>
              <a:latin typeface="Arial" panose="020B0604020202020204" pitchFamily="34" charset="0"/>
              <a:cs typeface="Arial" panose="020B0604020202020204" pitchFamily="34" charset="0"/>
            </a:endParaRPr>
          </a:p>
        </p:txBody>
      </p:sp>
      <p:graphicFrame>
        <p:nvGraphicFramePr>
          <p:cNvPr id="5" name="Tabella 4">
            <a:extLst>
              <a:ext uri="{FF2B5EF4-FFF2-40B4-BE49-F238E27FC236}">
                <a16:creationId xmlns:a16="http://schemas.microsoft.com/office/drawing/2014/main" id="{C358F2D5-A9BA-1725-EF8F-1F9326626986}"/>
              </a:ext>
            </a:extLst>
          </p:cNvPr>
          <p:cNvGraphicFramePr>
            <a:graphicFrameLocks noGrp="1"/>
          </p:cNvGraphicFramePr>
          <p:nvPr>
            <p:extLst>
              <p:ext uri="{D42A27DB-BD31-4B8C-83A1-F6EECF244321}">
                <p14:modId xmlns:p14="http://schemas.microsoft.com/office/powerpoint/2010/main" val="2028530509"/>
              </p:ext>
            </p:extLst>
          </p:nvPr>
        </p:nvGraphicFramePr>
        <p:xfrm>
          <a:off x="838200" y="928688"/>
          <a:ext cx="9766300" cy="5602287"/>
        </p:xfrm>
        <a:graphic>
          <a:graphicData uri="http://schemas.openxmlformats.org/drawingml/2006/table">
            <a:tbl>
              <a:tblPr>
                <a:tableStyleId>{16D9F66E-5EB9-4882-86FB-DCBF35E3C3E4}</a:tableStyleId>
              </a:tblPr>
              <a:tblGrid>
                <a:gridCol w="1484981">
                  <a:extLst>
                    <a:ext uri="{9D8B030D-6E8A-4147-A177-3AD203B41FA5}">
                      <a16:colId xmlns:a16="http://schemas.microsoft.com/office/drawing/2014/main" val="20000"/>
                    </a:ext>
                  </a:extLst>
                </a:gridCol>
                <a:gridCol w="1808226">
                  <a:extLst>
                    <a:ext uri="{9D8B030D-6E8A-4147-A177-3AD203B41FA5}">
                      <a16:colId xmlns:a16="http://schemas.microsoft.com/office/drawing/2014/main" val="20001"/>
                    </a:ext>
                  </a:extLst>
                </a:gridCol>
                <a:gridCol w="1671390">
                  <a:extLst>
                    <a:ext uri="{9D8B030D-6E8A-4147-A177-3AD203B41FA5}">
                      <a16:colId xmlns:a16="http://schemas.microsoft.com/office/drawing/2014/main" val="20002"/>
                    </a:ext>
                  </a:extLst>
                </a:gridCol>
                <a:gridCol w="1558075">
                  <a:extLst>
                    <a:ext uri="{9D8B030D-6E8A-4147-A177-3AD203B41FA5}">
                      <a16:colId xmlns:a16="http://schemas.microsoft.com/office/drawing/2014/main" val="20003"/>
                    </a:ext>
                  </a:extLst>
                </a:gridCol>
                <a:gridCol w="1614733">
                  <a:extLst>
                    <a:ext uri="{9D8B030D-6E8A-4147-A177-3AD203B41FA5}">
                      <a16:colId xmlns:a16="http://schemas.microsoft.com/office/drawing/2014/main" val="20004"/>
                    </a:ext>
                  </a:extLst>
                </a:gridCol>
                <a:gridCol w="1628895">
                  <a:extLst>
                    <a:ext uri="{9D8B030D-6E8A-4147-A177-3AD203B41FA5}">
                      <a16:colId xmlns:a16="http://schemas.microsoft.com/office/drawing/2014/main" val="20005"/>
                    </a:ext>
                  </a:extLst>
                </a:gridCol>
              </a:tblGrid>
              <a:tr h="236597">
                <a:tc>
                  <a:txBody>
                    <a:bodyPr/>
                    <a:lstStyle/>
                    <a:p>
                      <a:pPr algn="l" fontAlgn="ctr"/>
                      <a:r>
                        <a:rPr lang="it-IT" sz="1500" b="0" u="none" strike="noStrike" dirty="0">
                          <a:solidFill>
                            <a:srgbClr val="000000"/>
                          </a:solidFill>
                          <a:effectLst/>
                        </a:rPr>
                        <a:t> </a:t>
                      </a:r>
                      <a:endParaRPr lang="it-IT" sz="1500" b="0"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noFill/>
                  </a:tcPr>
                </a:tc>
                <a:tc>
                  <a:txBody>
                    <a:bodyPr/>
                    <a:lstStyle/>
                    <a:p>
                      <a:pPr algn="ctr" fontAlgn="ctr"/>
                      <a:r>
                        <a:rPr lang="it-IT" sz="1500" b="1" u="none" strike="noStrike" dirty="0">
                          <a:solidFill>
                            <a:schemeClr val="bg1"/>
                          </a:solidFill>
                          <a:effectLst/>
                        </a:rPr>
                        <a:t>2022</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dirty="0">
                          <a:solidFill>
                            <a:schemeClr val="bg1"/>
                          </a:solidFill>
                          <a:effectLst/>
                        </a:rPr>
                        <a:t>2023</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dirty="0">
                          <a:solidFill>
                            <a:schemeClr val="bg1"/>
                          </a:solidFill>
                          <a:effectLst/>
                        </a:rPr>
                        <a:t>2024</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dirty="0">
                          <a:solidFill>
                            <a:schemeClr val="bg1"/>
                          </a:solidFill>
                          <a:effectLst/>
                        </a:rPr>
                        <a:t>2025</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dirty="0">
                          <a:solidFill>
                            <a:schemeClr val="bg1"/>
                          </a:solidFill>
                          <a:effectLst/>
                        </a:rPr>
                        <a:t>2026</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extLst>
                  <a:ext uri="{0D108BD9-81ED-4DB2-BD59-A6C34878D82A}">
                    <a16:rowId xmlns:a16="http://schemas.microsoft.com/office/drawing/2014/main" val="10000"/>
                  </a:ext>
                </a:extLst>
              </a:tr>
              <a:tr h="491922">
                <a:tc>
                  <a:txBody>
                    <a:bodyPr/>
                    <a:lstStyle/>
                    <a:p>
                      <a:pPr algn="ctr" fontAlgn="ctr"/>
                      <a:r>
                        <a:rPr lang="it-IT" sz="1500" b="1" u="none" strike="noStrike" dirty="0">
                          <a:solidFill>
                            <a:schemeClr val="bg1"/>
                          </a:solidFill>
                          <a:effectLst/>
                        </a:rPr>
                        <a:t>GENNAIO</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SRG01-</a:t>
                      </a:r>
                      <a:r>
                        <a:rPr lang="it-IT" sz="1500" b="1" u="none" strike="noStrike" dirty="0">
                          <a:solidFill>
                            <a:srgbClr val="000000"/>
                          </a:solidFill>
                          <a:effectLst/>
                          <a:highlight>
                            <a:srgbClr val="00FFFF"/>
                          </a:highlight>
                        </a:rPr>
                        <a:t>SRH01</a:t>
                      </a:r>
                      <a:br>
                        <a:rPr lang="it-IT" sz="1500" b="1" u="none" strike="noStrike" dirty="0">
                          <a:solidFill>
                            <a:srgbClr val="000000"/>
                          </a:solidFill>
                          <a:effectLst/>
                          <a:highlight>
                            <a:srgbClr val="00FFFF"/>
                          </a:highlight>
                        </a:rPr>
                      </a:br>
                      <a:r>
                        <a:rPr lang="it-IT" sz="1500" b="1" u="none" strike="noStrike" dirty="0">
                          <a:solidFill>
                            <a:srgbClr val="000000"/>
                          </a:solidFill>
                          <a:effectLst/>
                          <a:highlight>
                            <a:srgbClr val="00FFFF"/>
                          </a:highlight>
                        </a:rPr>
                        <a:t>SRH03</a:t>
                      </a:r>
                      <a:endParaRPr lang="it-IT" sz="1500" b="1" i="0" u="none" strike="noStrike" dirty="0">
                        <a:solidFill>
                          <a:srgbClr val="000000"/>
                        </a:solidFill>
                        <a:effectLst/>
                        <a:highlight>
                          <a:srgbClr val="00FFFF"/>
                        </a:highlight>
                        <a:latin typeface="Arial" panose="020B0604020202020204" pitchFamily="34" charset="0"/>
                        <a:cs typeface="Arial" panose="020B0604020202020204" pitchFamily="34" charset="0"/>
                      </a:endParaRPr>
                    </a:p>
                  </a:txBody>
                  <a:tcPr marL="7998" marR="7998" marT="7997" marB="0" anchor="ctr">
                    <a:solidFill>
                      <a:schemeClr val="accent4"/>
                    </a:solidFill>
                  </a:tcP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SRG01</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chemeClr val="accent4"/>
                    </a:solidFill>
                  </a:tcPr>
                </a:tc>
                <a:extLst>
                  <a:ext uri="{0D108BD9-81ED-4DB2-BD59-A6C34878D82A}">
                    <a16:rowId xmlns:a16="http://schemas.microsoft.com/office/drawing/2014/main" val="10001"/>
                  </a:ext>
                </a:extLst>
              </a:tr>
              <a:tr h="491922">
                <a:tc>
                  <a:txBody>
                    <a:bodyPr/>
                    <a:lstStyle/>
                    <a:p>
                      <a:pPr algn="ctr" fontAlgn="ctr"/>
                      <a:r>
                        <a:rPr lang="it-IT" sz="1500" b="1" u="none" strike="noStrike" dirty="0">
                          <a:solidFill>
                            <a:schemeClr val="bg1"/>
                          </a:solidFill>
                          <a:effectLst/>
                        </a:rPr>
                        <a:t>FEBBRAIO</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SRA16-SRD04</a:t>
                      </a:r>
                      <a:br>
                        <a:rPr lang="it-IT" sz="1500" b="1" u="none" strike="noStrike" dirty="0">
                          <a:solidFill>
                            <a:srgbClr val="000000"/>
                          </a:solidFill>
                          <a:effectLst/>
                        </a:rPr>
                      </a:br>
                      <a:r>
                        <a:rPr lang="it-IT" sz="1500" b="1" u="none" strike="noStrike" dirty="0">
                          <a:solidFill>
                            <a:srgbClr val="000000"/>
                          </a:solidFill>
                          <a:effectLst/>
                        </a:rPr>
                        <a:t>SRD05</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chemeClr val="accent4"/>
                    </a:solidFill>
                  </a:tcP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extLst>
                  <a:ext uri="{0D108BD9-81ED-4DB2-BD59-A6C34878D82A}">
                    <a16:rowId xmlns:a16="http://schemas.microsoft.com/office/drawing/2014/main" val="10002"/>
                  </a:ext>
                </a:extLst>
              </a:tr>
              <a:tr h="465196">
                <a:tc>
                  <a:txBody>
                    <a:bodyPr/>
                    <a:lstStyle/>
                    <a:p>
                      <a:pPr algn="ctr" fontAlgn="ctr"/>
                      <a:r>
                        <a:rPr lang="it-IT" sz="1500" b="1" u="none" strike="noStrike" dirty="0">
                          <a:solidFill>
                            <a:schemeClr val="bg1"/>
                          </a:solidFill>
                          <a:effectLst/>
                        </a:rPr>
                        <a:t>MARZO</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SRC02-SRD01-SRD02</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chemeClr val="accent4"/>
                    </a:solidFill>
                  </a:tcP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extLst>
                  <a:ext uri="{0D108BD9-81ED-4DB2-BD59-A6C34878D82A}">
                    <a16:rowId xmlns:a16="http://schemas.microsoft.com/office/drawing/2014/main" val="10003"/>
                  </a:ext>
                </a:extLst>
              </a:tr>
              <a:tr h="327948">
                <a:tc>
                  <a:txBody>
                    <a:bodyPr/>
                    <a:lstStyle/>
                    <a:p>
                      <a:pPr algn="ctr" fontAlgn="ctr"/>
                      <a:r>
                        <a:rPr lang="it-IT" sz="1500" b="1" u="none" strike="noStrike">
                          <a:solidFill>
                            <a:schemeClr val="bg1"/>
                          </a:solidFill>
                          <a:effectLst/>
                        </a:rPr>
                        <a:t>APRILE</a:t>
                      </a:r>
                      <a:endParaRPr lang="it-IT" sz="1500" b="1" i="0" u="none" strike="noStrike">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SRD12-SRH04</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chemeClr val="accent4"/>
                    </a:solidFill>
                  </a:tcP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SRH02</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chemeClr val="accent4"/>
                    </a:solidFill>
                  </a:tcPr>
                </a:tc>
                <a:extLst>
                  <a:ext uri="{0D108BD9-81ED-4DB2-BD59-A6C34878D82A}">
                    <a16:rowId xmlns:a16="http://schemas.microsoft.com/office/drawing/2014/main" val="10004"/>
                  </a:ext>
                </a:extLst>
              </a:tr>
              <a:tr h="236597">
                <a:tc>
                  <a:txBody>
                    <a:bodyPr/>
                    <a:lstStyle/>
                    <a:p>
                      <a:pPr algn="ctr" fontAlgn="ctr"/>
                      <a:r>
                        <a:rPr lang="it-IT" sz="1500" b="1" u="none" strike="noStrike" dirty="0">
                          <a:solidFill>
                            <a:schemeClr val="bg1"/>
                          </a:solidFill>
                          <a:effectLst/>
                        </a:rPr>
                        <a:t>MAGGIO</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extLst>
                  <a:ext uri="{0D108BD9-81ED-4DB2-BD59-A6C34878D82A}">
                    <a16:rowId xmlns:a16="http://schemas.microsoft.com/office/drawing/2014/main" val="10005"/>
                  </a:ext>
                </a:extLst>
              </a:tr>
              <a:tr h="327948">
                <a:tc>
                  <a:txBody>
                    <a:bodyPr/>
                    <a:lstStyle/>
                    <a:p>
                      <a:pPr algn="ctr" fontAlgn="ctr"/>
                      <a:r>
                        <a:rPr lang="it-IT" sz="1500" b="1" u="none" strike="noStrike" dirty="0">
                          <a:solidFill>
                            <a:schemeClr val="bg1"/>
                          </a:solidFill>
                          <a:effectLst/>
                        </a:rPr>
                        <a:t>GIUGNO</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SRA27-SRG06</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chemeClr val="accent4"/>
                    </a:solidFill>
                  </a:tcP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highlight>
                            <a:srgbClr val="00FFFF"/>
                          </a:highlight>
                        </a:rPr>
                        <a:t>SRE01</a:t>
                      </a: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rgbClr val="FFC000"/>
                    </a:solidFill>
                  </a:tcP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extLst>
                  <a:ext uri="{0D108BD9-81ED-4DB2-BD59-A6C34878D82A}">
                    <a16:rowId xmlns:a16="http://schemas.microsoft.com/office/drawing/2014/main" val="10006"/>
                  </a:ext>
                </a:extLst>
              </a:tr>
              <a:tr h="491922">
                <a:tc>
                  <a:txBody>
                    <a:bodyPr/>
                    <a:lstStyle/>
                    <a:p>
                      <a:pPr algn="ctr" fontAlgn="ctr"/>
                      <a:r>
                        <a:rPr lang="it-IT" sz="1500" b="1" u="none" strike="noStrike" dirty="0">
                          <a:solidFill>
                            <a:schemeClr val="bg1"/>
                          </a:solidFill>
                          <a:effectLst/>
                        </a:rPr>
                        <a:t>LUGLIO</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SRD08-SRD18</a:t>
                      </a:r>
                      <a:br>
                        <a:rPr lang="it-IT" sz="1500" b="1" u="none" strike="noStrike" dirty="0">
                          <a:solidFill>
                            <a:srgbClr val="000000"/>
                          </a:solidFill>
                          <a:effectLst/>
                        </a:rPr>
                      </a:br>
                      <a:r>
                        <a:rPr lang="it-IT" sz="1500" b="1" u="none" strike="noStrike" dirty="0">
                          <a:solidFill>
                            <a:srgbClr val="000000"/>
                          </a:solidFill>
                          <a:effectLst/>
                        </a:rPr>
                        <a:t>SRD19</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chemeClr val="accent4"/>
                    </a:solidFill>
                  </a:tcP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extLst>
                  <a:ext uri="{0D108BD9-81ED-4DB2-BD59-A6C34878D82A}">
                    <a16:rowId xmlns:a16="http://schemas.microsoft.com/office/drawing/2014/main" val="10007"/>
                  </a:ext>
                </a:extLst>
              </a:tr>
              <a:tr h="236597">
                <a:tc>
                  <a:txBody>
                    <a:bodyPr/>
                    <a:lstStyle/>
                    <a:p>
                      <a:pPr algn="ctr" fontAlgn="ctr"/>
                      <a:r>
                        <a:rPr lang="it-IT" sz="1500" b="1" u="none" strike="noStrike" dirty="0">
                          <a:solidFill>
                            <a:schemeClr val="bg1"/>
                          </a:solidFill>
                          <a:effectLst/>
                        </a:rPr>
                        <a:t>AGOSTO</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rgbClr val="EBF1E9"/>
                    </a:solidFill>
                  </a:tcP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extLst>
                  <a:ext uri="{0D108BD9-81ED-4DB2-BD59-A6C34878D82A}">
                    <a16:rowId xmlns:a16="http://schemas.microsoft.com/office/drawing/2014/main" val="10008"/>
                  </a:ext>
                </a:extLst>
              </a:tr>
              <a:tr h="491922">
                <a:tc>
                  <a:txBody>
                    <a:bodyPr/>
                    <a:lstStyle/>
                    <a:p>
                      <a:pPr algn="ctr" fontAlgn="ctr"/>
                      <a:r>
                        <a:rPr lang="it-IT" sz="1500" b="1" u="none" strike="noStrike" dirty="0">
                          <a:solidFill>
                            <a:schemeClr val="bg1"/>
                          </a:solidFill>
                          <a:effectLst/>
                        </a:rPr>
                        <a:t>SETTEMBRE</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highlight>
                            <a:srgbClr val="00FFFF"/>
                          </a:highlight>
                        </a:rPr>
                        <a:t>SRA29-SRA30</a:t>
                      </a:r>
                      <a:r>
                        <a:rPr lang="it-IT" sz="1500" b="1" u="none" strike="noStrike" dirty="0">
                          <a:solidFill>
                            <a:srgbClr val="000000"/>
                          </a:solidFill>
                          <a:effectLst/>
                        </a:rPr>
                        <a:t/>
                      </a:r>
                      <a:br>
                        <a:rPr lang="it-IT" sz="1500" b="1" u="none" strike="noStrike" dirty="0">
                          <a:solidFill>
                            <a:srgbClr val="000000"/>
                          </a:solidFill>
                          <a:effectLst/>
                        </a:rPr>
                      </a:br>
                      <a:r>
                        <a:rPr lang="it-IT" sz="1500" b="1" u="none" strike="noStrike" dirty="0">
                          <a:solidFill>
                            <a:srgbClr val="000000"/>
                          </a:solidFill>
                          <a:effectLst/>
                        </a:rPr>
                        <a:t>SRG09</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chemeClr val="accent4"/>
                    </a:solidFill>
                  </a:tcP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rgbClr val="EBF1E9"/>
                    </a:solidFill>
                  </a:tcPr>
                </a:tc>
                <a:extLst>
                  <a:ext uri="{0D108BD9-81ED-4DB2-BD59-A6C34878D82A}">
                    <a16:rowId xmlns:a16="http://schemas.microsoft.com/office/drawing/2014/main" val="10009"/>
                  </a:ext>
                </a:extLst>
              </a:tr>
              <a:tr h="491922">
                <a:tc>
                  <a:txBody>
                    <a:bodyPr/>
                    <a:lstStyle/>
                    <a:p>
                      <a:pPr algn="ctr" fontAlgn="ctr"/>
                      <a:r>
                        <a:rPr lang="it-IT" sz="1500" b="1" u="none" strike="noStrike" dirty="0">
                          <a:solidFill>
                            <a:schemeClr val="bg1"/>
                          </a:solidFill>
                          <a:effectLst/>
                        </a:rPr>
                        <a:t>OTTOBRE</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highlight>
                            <a:srgbClr val="00FFFF"/>
                          </a:highlight>
                        </a:rPr>
                        <a:t>SRB01</a:t>
                      </a:r>
                      <a:r>
                        <a:rPr lang="it-IT" sz="1500" b="1" u="none" strike="noStrike" dirty="0">
                          <a:solidFill>
                            <a:srgbClr val="000000"/>
                          </a:solidFill>
                          <a:effectLst/>
                        </a:rPr>
                        <a:t>-SRD03</a:t>
                      </a:r>
                      <a:br>
                        <a:rPr lang="it-IT" sz="1500" b="1" u="none" strike="noStrike" dirty="0">
                          <a:solidFill>
                            <a:srgbClr val="000000"/>
                          </a:solidFill>
                          <a:effectLst/>
                        </a:rPr>
                      </a:br>
                      <a:r>
                        <a:rPr lang="it-IT" sz="1500" b="1" u="none" strike="noStrike" dirty="0">
                          <a:solidFill>
                            <a:srgbClr val="000000"/>
                          </a:solidFill>
                          <a:effectLst/>
                          <a:highlight>
                            <a:srgbClr val="00FFFF"/>
                          </a:highlight>
                        </a:rPr>
                        <a:t>SRG03</a:t>
                      </a:r>
                      <a:endParaRPr lang="it-IT" sz="1500" b="1" i="0" u="none" strike="noStrike" dirty="0">
                        <a:solidFill>
                          <a:srgbClr val="000000"/>
                        </a:solidFill>
                        <a:effectLst/>
                        <a:highlight>
                          <a:srgbClr val="00FFFF"/>
                        </a:highlight>
                        <a:latin typeface="Arial" panose="020B0604020202020204" pitchFamily="34" charset="0"/>
                        <a:cs typeface="Arial" panose="020B0604020202020204" pitchFamily="34" charset="0"/>
                      </a:endParaRPr>
                    </a:p>
                  </a:txBody>
                  <a:tcPr marL="7998" marR="7998" marT="7997" marB="0" anchor="ctr">
                    <a:solidFill>
                      <a:schemeClr val="accent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u="none" strike="noStrike" dirty="0">
                          <a:solidFill>
                            <a:srgbClr val="000000"/>
                          </a:solidFill>
                          <a:effectLst/>
                          <a:highlight>
                            <a:srgbClr val="00FFFF"/>
                          </a:highlight>
                        </a:rPr>
                        <a:t>SRB01-SRG03-</a:t>
                      </a:r>
                      <a:endParaRPr lang="it-IT" sz="1500" b="1" i="0" u="none" strike="noStrike" dirty="0">
                        <a:solidFill>
                          <a:srgbClr val="000000"/>
                        </a:solidFill>
                        <a:effectLst/>
                        <a:highlight>
                          <a:srgbClr val="00FFFF"/>
                        </a:highlight>
                        <a:latin typeface="Arial" panose="020B0604020202020204" pitchFamily="34" charset="0"/>
                        <a:cs typeface="Arial" panose="020B0604020202020204" pitchFamily="34" charset="0"/>
                      </a:endParaRPr>
                    </a:p>
                    <a:p>
                      <a:pPr algn="ctr" fontAlgn="ctr"/>
                      <a:r>
                        <a:rPr lang="it-IT" sz="1500" b="1" u="none" strike="noStrike" dirty="0">
                          <a:solidFill>
                            <a:srgbClr val="000000"/>
                          </a:solidFill>
                          <a:effectLst/>
                          <a:highlight>
                            <a:srgbClr val="00FFFF"/>
                          </a:highlight>
                        </a:rPr>
                        <a:t>SRG10</a:t>
                      </a:r>
                      <a:endParaRPr lang="it-IT" sz="1500" b="1" i="0" u="none" strike="noStrike" dirty="0">
                        <a:solidFill>
                          <a:srgbClr val="000000"/>
                        </a:solidFill>
                        <a:effectLst/>
                        <a:highlight>
                          <a:srgbClr val="00FFFF"/>
                        </a:highlight>
                        <a:latin typeface="Arial" panose="020B0604020202020204" pitchFamily="34" charset="0"/>
                        <a:cs typeface="Arial" panose="020B0604020202020204" pitchFamily="34" charset="0"/>
                      </a:endParaRPr>
                    </a:p>
                  </a:txBody>
                  <a:tcPr marL="7998" marR="7998" marT="7997" marB="0" anchor="ctr">
                    <a:solidFill>
                      <a:schemeClr val="accent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500" b="1" u="none" strike="noStrike" dirty="0">
                          <a:solidFill>
                            <a:srgbClr val="000000"/>
                          </a:solidFill>
                          <a:effectLst/>
                          <a:highlight>
                            <a:srgbClr val="00FFFF"/>
                          </a:highlight>
                        </a:rPr>
                        <a:t>SRG03-SRG10</a:t>
                      </a:r>
                      <a:endParaRPr lang="it-IT" sz="1500" b="1" i="0" u="none" strike="noStrike" dirty="0">
                        <a:solidFill>
                          <a:srgbClr val="000000"/>
                        </a:solidFill>
                        <a:effectLst/>
                        <a:highlight>
                          <a:srgbClr val="00FFFF"/>
                        </a:highlight>
                        <a:latin typeface="Arial" panose="020B0604020202020204" pitchFamily="34" charset="0"/>
                        <a:cs typeface="Arial" panose="020B0604020202020204" pitchFamily="34" charset="0"/>
                      </a:endParaRPr>
                    </a:p>
                  </a:txBody>
                  <a:tcPr marL="7998" marR="7998" marT="7997" marB="0" anchor="ctr">
                    <a:solidFill>
                      <a:srgbClr val="FFC000"/>
                    </a:solidFill>
                  </a:tcPr>
                </a:tc>
                <a:tc>
                  <a:txBody>
                    <a:bodyPr/>
                    <a:lstStyle/>
                    <a:p>
                      <a:pPr algn="ctr" fontAlgn="ct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rgbClr val="EBF1E9"/>
                    </a:solidFill>
                  </a:tcPr>
                </a:tc>
                <a:extLst>
                  <a:ext uri="{0D108BD9-81ED-4DB2-BD59-A6C34878D82A}">
                    <a16:rowId xmlns:a16="http://schemas.microsoft.com/office/drawing/2014/main" val="10010"/>
                  </a:ext>
                </a:extLst>
              </a:tr>
              <a:tr h="491922">
                <a:tc>
                  <a:txBody>
                    <a:bodyPr/>
                    <a:lstStyle/>
                    <a:p>
                      <a:pPr algn="ctr" fontAlgn="ctr"/>
                      <a:r>
                        <a:rPr lang="it-IT" sz="1500" b="1" u="none" strike="noStrike" dirty="0">
                          <a:solidFill>
                            <a:schemeClr val="bg1"/>
                          </a:solidFill>
                          <a:effectLst/>
                        </a:rPr>
                        <a:t>NOVEMBRE</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a:solidFill>
                            <a:srgbClr val="000000"/>
                          </a:solidFill>
                          <a:effectLst/>
                        </a:rPr>
                        <a:t> </a:t>
                      </a:r>
                      <a:endParaRPr lang="it-IT" sz="1500" b="1" i="0" u="none" strike="noStrike">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SRD01-</a:t>
                      </a:r>
                      <a:r>
                        <a:rPr lang="it-IT" sz="1500" b="1" u="none" strike="noStrike" dirty="0">
                          <a:solidFill>
                            <a:srgbClr val="000000"/>
                          </a:solidFill>
                          <a:effectLst/>
                          <a:highlight>
                            <a:srgbClr val="00FFFF"/>
                          </a:highlight>
                        </a:rPr>
                        <a:t>SRD02</a:t>
                      </a:r>
                      <a:r>
                        <a:rPr lang="it-IT" sz="1500" b="1" u="none" strike="noStrike" dirty="0">
                          <a:solidFill>
                            <a:srgbClr val="000000"/>
                          </a:solidFill>
                          <a:effectLst/>
                        </a:rPr>
                        <a:t/>
                      </a:r>
                      <a:br>
                        <a:rPr lang="it-IT" sz="1500" b="1" u="none" strike="noStrike" dirty="0">
                          <a:solidFill>
                            <a:srgbClr val="000000"/>
                          </a:solidFill>
                          <a:effectLst/>
                        </a:rPr>
                      </a:br>
                      <a:r>
                        <a:rPr lang="it-IT" sz="1500" b="1" u="none" strike="noStrike" dirty="0">
                          <a:solidFill>
                            <a:srgbClr val="000000"/>
                          </a:solidFill>
                          <a:effectLst/>
                          <a:highlight>
                            <a:srgbClr val="00FFFF"/>
                          </a:highlight>
                        </a:rPr>
                        <a:t>SRE01</a:t>
                      </a:r>
                      <a:endParaRPr lang="it-IT" sz="1500" b="1" i="0" u="none" strike="noStrike" dirty="0">
                        <a:solidFill>
                          <a:srgbClr val="000000"/>
                        </a:solidFill>
                        <a:effectLst/>
                        <a:highlight>
                          <a:srgbClr val="00FFFF"/>
                        </a:highlight>
                        <a:latin typeface="Arial" panose="020B0604020202020204" pitchFamily="34" charset="0"/>
                        <a:cs typeface="Arial" panose="020B0604020202020204" pitchFamily="34" charset="0"/>
                      </a:endParaRPr>
                    </a:p>
                  </a:txBody>
                  <a:tcPr marL="7998" marR="7998" marT="7997" marB="0" anchor="ctr">
                    <a:solidFill>
                      <a:schemeClr val="accent4"/>
                    </a:solidFill>
                  </a:tcPr>
                </a:tc>
                <a:tc>
                  <a:txBody>
                    <a:bodyPr/>
                    <a:lstStyle/>
                    <a:p>
                      <a:pPr algn="ctr" fontAlgn="ct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rgbClr val="EBF1E9"/>
                    </a:solidFill>
                  </a:tcPr>
                </a:tc>
                <a:tc>
                  <a:txBody>
                    <a:bodyPr/>
                    <a:lstStyle/>
                    <a:p>
                      <a:pPr algn="ctr" fontAlgn="ct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rgbClr val="EBF1E9"/>
                    </a:solidFill>
                  </a:tcP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solidFill>
                      <a:srgbClr val="EBF1E9"/>
                    </a:solidFill>
                  </a:tcPr>
                </a:tc>
                <a:extLst>
                  <a:ext uri="{0D108BD9-81ED-4DB2-BD59-A6C34878D82A}">
                    <a16:rowId xmlns:a16="http://schemas.microsoft.com/office/drawing/2014/main" val="10011"/>
                  </a:ext>
                </a:extLst>
              </a:tr>
              <a:tr h="819871">
                <a:tc>
                  <a:txBody>
                    <a:bodyPr/>
                    <a:lstStyle/>
                    <a:p>
                      <a:pPr algn="ctr" fontAlgn="ctr"/>
                      <a:r>
                        <a:rPr lang="it-IT" sz="1500" b="1" u="none" strike="noStrike" dirty="0">
                          <a:solidFill>
                            <a:schemeClr val="bg1"/>
                          </a:solidFill>
                          <a:effectLst/>
                        </a:rPr>
                        <a:t>DICEMBRE</a:t>
                      </a:r>
                      <a:endParaRPr lang="it-IT" sz="1500" b="1" i="0" u="none" strike="noStrike" dirty="0">
                        <a:solidFill>
                          <a:schemeClr val="bg1"/>
                        </a:solidFill>
                        <a:effectLst/>
                        <a:latin typeface="Arial" panose="020B0604020202020204" pitchFamily="34" charset="0"/>
                        <a:cs typeface="Arial" panose="020B0604020202020204" pitchFamily="34" charset="0"/>
                      </a:endParaRPr>
                    </a:p>
                  </a:txBody>
                  <a:tcPr marL="7998" marR="7998" marT="7997" marB="0" anchor="ctr">
                    <a:solidFill>
                      <a:srgbClr val="660066"/>
                    </a:solidFill>
                  </a:tcPr>
                </a:tc>
                <a:tc>
                  <a:txBody>
                    <a:bodyPr/>
                    <a:lstStyle/>
                    <a:p>
                      <a:pPr algn="ctr" fontAlgn="ctr"/>
                      <a:r>
                        <a:rPr lang="it-IT" sz="1500" b="1" u="none" strike="noStrike" dirty="0">
                          <a:solidFill>
                            <a:srgbClr val="000000"/>
                          </a:solidFill>
                          <a:effectLst/>
                        </a:rPr>
                        <a:t>SRA01-SRA03- SRA06-SRA18-SRA19-</a:t>
                      </a:r>
                      <a:r>
                        <a:rPr lang="it-IT" sz="1500" b="1" u="none" strike="noStrike" dirty="0">
                          <a:solidFill>
                            <a:srgbClr val="000000"/>
                          </a:solidFill>
                          <a:effectLst/>
                          <a:highlight>
                            <a:srgbClr val="00FFFF"/>
                          </a:highlight>
                        </a:rPr>
                        <a:t>SRA29</a:t>
                      </a:r>
                      <a:r>
                        <a:rPr lang="it-IT" sz="1500" b="1" u="none" strike="noStrike" dirty="0">
                          <a:solidFill>
                            <a:srgbClr val="000000"/>
                          </a:solidFill>
                          <a:effectLst/>
                        </a:rPr>
                        <a:t>-</a:t>
                      </a:r>
                      <a:r>
                        <a:rPr lang="it-IT" sz="1500" b="1" u="none" strike="noStrike" dirty="0">
                          <a:solidFill>
                            <a:srgbClr val="000000"/>
                          </a:solidFill>
                          <a:effectLst/>
                          <a:highlight>
                            <a:srgbClr val="00FFFF"/>
                          </a:highlight>
                        </a:rPr>
                        <a:t>SRB01</a:t>
                      </a:r>
                      <a:endParaRPr lang="it-IT" sz="1500" b="1" i="0" u="none" strike="noStrike" dirty="0">
                        <a:solidFill>
                          <a:srgbClr val="000000"/>
                        </a:solidFill>
                        <a:effectLst/>
                        <a:highlight>
                          <a:srgbClr val="00FFFF"/>
                        </a:highlight>
                        <a:latin typeface="Arial" panose="020B0604020202020204" pitchFamily="34" charset="0"/>
                        <a:cs typeface="Arial" panose="020B0604020202020204" pitchFamily="34" charset="0"/>
                      </a:endParaRPr>
                    </a:p>
                  </a:txBody>
                  <a:tcPr marL="7998" marR="7998" marT="7997" marB="0" anchor="ctr">
                    <a:solidFill>
                      <a:schemeClr val="accent4"/>
                    </a:solidFill>
                  </a:tcPr>
                </a:tc>
                <a:tc>
                  <a:txBody>
                    <a:bodyPr/>
                    <a:lstStyle/>
                    <a:p>
                      <a:pPr algn="ctr" fontAlgn="ctr"/>
                      <a:r>
                        <a:rPr lang="it-IT" sz="1500" b="1" u="none" strike="noStrike" dirty="0">
                          <a:solidFill>
                            <a:srgbClr val="000000"/>
                          </a:solidFill>
                          <a:effectLst/>
                        </a:rPr>
                        <a:t>SRA31-SRC02</a:t>
                      </a:r>
                      <a:br>
                        <a:rPr lang="it-IT" sz="1500" b="1" u="none" strike="noStrike" dirty="0">
                          <a:solidFill>
                            <a:srgbClr val="000000"/>
                          </a:solidFill>
                          <a:effectLst/>
                        </a:rPr>
                      </a:br>
                      <a:r>
                        <a:rPr lang="it-IT" sz="1500" b="1" u="none" strike="noStrike" dirty="0">
                          <a:solidFill>
                            <a:srgbClr val="000000"/>
                          </a:solidFill>
                          <a:effectLst/>
                        </a:rPr>
                        <a:t>SRD09-SRD13</a:t>
                      </a:r>
                      <a:br>
                        <a:rPr lang="it-IT" sz="1500" b="1" u="none" strike="noStrike" dirty="0">
                          <a:solidFill>
                            <a:srgbClr val="000000"/>
                          </a:solidFill>
                          <a:effectLst/>
                        </a:rPr>
                      </a:br>
                      <a:r>
                        <a:rPr lang="it-IT" sz="1500" b="1" u="none" strike="noStrike" dirty="0">
                          <a:solidFill>
                            <a:srgbClr val="000000"/>
                          </a:solidFill>
                          <a:effectLst/>
                          <a:highlight>
                            <a:srgbClr val="00FFFF"/>
                          </a:highlight>
                        </a:rPr>
                        <a:t>SRG10</a:t>
                      </a:r>
                      <a:endParaRPr lang="it-IT" sz="1500" b="1" i="0" u="none" strike="noStrike" dirty="0">
                        <a:solidFill>
                          <a:srgbClr val="000000"/>
                        </a:solidFill>
                        <a:effectLst/>
                        <a:highlight>
                          <a:srgbClr val="00FFFF"/>
                        </a:highlight>
                        <a:latin typeface="Arial" panose="020B0604020202020204" pitchFamily="34" charset="0"/>
                        <a:cs typeface="Arial" panose="020B0604020202020204" pitchFamily="34" charset="0"/>
                      </a:endParaRPr>
                    </a:p>
                  </a:txBody>
                  <a:tcPr marL="7998" marR="7998" marT="7997" marB="0" anchor="ctr">
                    <a:solidFill>
                      <a:schemeClr val="accent4"/>
                    </a:solidFill>
                  </a:tcP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tc>
                  <a:txBody>
                    <a:bodyPr/>
                    <a:lstStyle/>
                    <a:p>
                      <a:pPr algn="ctr" fontAlgn="ctr"/>
                      <a:r>
                        <a:rPr lang="it-IT" sz="1500" b="1" u="none" strike="noStrike" dirty="0">
                          <a:solidFill>
                            <a:srgbClr val="000000"/>
                          </a:solidFill>
                          <a:effectLst/>
                        </a:rPr>
                        <a:t> </a:t>
                      </a:r>
                      <a:endParaRPr lang="it-IT" sz="1500" b="1" i="0" u="none" strike="noStrike" dirty="0">
                        <a:solidFill>
                          <a:srgbClr val="000000"/>
                        </a:solidFill>
                        <a:effectLst/>
                        <a:latin typeface="Arial" panose="020B0604020202020204" pitchFamily="34" charset="0"/>
                        <a:cs typeface="Arial" panose="020B0604020202020204" pitchFamily="34" charset="0"/>
                      </a:endParaRPr>
                    </a:p>
                  </a:txBody>
                  <a:tcPr marL="7998" marR="7998" marT="7997" marB="0" anchor="ctr"/>
                </a:tc>
                <a:extLst>
                  <a:ext uri="{0D108BD9-81ED-4DB2-BD59-A6C34878D82A}">
                    <a16:rowId xmlns:a16="http://schemas.microsoft.com/office/drawing/2014/main" val="10012"/>
                  </a:ext>
                </a:extLst>
              </a:tr>
            </a:tbl>
          </a:graphicData>
        </a:graphic>
      </p:graphicFrame>
      <p:sp>
        <p:nvSpPr>
          <p:cNvPr id="62567" name="CasellaDiTesto 6">
            <a:extLst>
              <a:ext uri="{FF2B5EF4-FFF2-40B4-BE49-F238E27FC236}">
                <a16:creationId xmlns:a16="http://schemas.microsoft.com/office/drawing/2014/main" id="{47B5439A-EE85-6AB3-98D0-C43531E9686F}"/>
              </a:ext>
            </a:extLst>
          </p:cNvPr>
          <p:cNvSpPr txBox="1">
            <a:spLocks noChangeArrowheads="1"/>
          </p:cNvSpPr>
          <p:nvPr/>
        </p:nvSpPr>
        <p:spPr bwMode="auto">
          <a:xfrm>
            <a:off x="717550" y="6529388"/>
            <a:ext cx="10325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200" b="1">
                <a:solidFill>
                  <a:srgbClr val="000000"/>
                </a:solidFill>
                <a:latin typeface="Arial" panose="020B0604020202020204" pitchFamily="34" charset="0"/>
                <a:cs typeface="Arial" panose="020B0604020202020204" pitchFamily="34" charset="0"/>
              </a:rPr>
              <a:t>*Il presente cronoprogramma riporta esclusivamente la pubblicazione dei nuovi bandi. Non sono indicate le conferme.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A3F97522-2C88-1C07-D2ED-4576743AFA85}"/>
              </a:ext>
            </a:extLst>
          </p:cNvPr>
          <p:cNvSpPr/>
          <p:nvPr/>
        </p:nvSpPr>
        <p:spPr>
          <a:xfrm>
            <a:off x="566738" y="1166813"/>
            <a:ext cx="10972800" cy="646112"/>
          </a:xfrm>
          <a:prstGeom prst="rect">
            <a:avLst/>
          </a:prstGeom>
        </p:spPr>
        <p:txBody>
          <a:bodyPr>
            <a:spAutoFit/>
          </a:bodyPr>
          <a:lstStyle/>
          <a:p>
            <a:pPr algn="just" eaLnBrk="1" fontAlgn="auto" hangingPunct="1">
              <a:spcBef>
                <a:spcPts val="0"/>
              </a:spcBef>
              <a:spcAft>
                <a:spcPts val="0"/>
              </a:spcAft>
              <a:defRPr/>
            </a:pPr>
            <a:endParaRPr lang="it-IT" dirty="0">
              <a:solidFill>
                <a:prstClr val="black"/>
              </a:solidFill>
              <a:latin typeface="Times New Roman" panose="02020603050405020304" pitchFamily="18" charset="0"/>
              <a:ea typeface="Times New Roman" panose="02020603050405020304" pitchFamily="18" charset="0"/>
            </a:endParaRPr>
          </a:p>
          <a:p>
            <a:pPr marL="342900" indent="-342900" algn="just" eaLnBrk="1" fontAlgn="auto" hangingPunct="1">
              <a:spcBef>
                <a:spcPts val="0"/>
              </a:spcBef>
              <a:spcAft>
                <a:spcPts val="0"/>
              </a:spcAft>
              <a:buFontTx/>
              <a:buAutoNum type="alphaLcParenR"/>
              <a:defRPr/>
            </a:pPr>
            <a:endParaRPr lang="it-IT" dirty="0">
              <a:solidFill>
                <a:prstClr val="black"/>
              </a:solidFill>
              <a:latin typeface="Times New Roman" panose="02020603050405020304" pitchFamily="18" charset="0"/>
              <a:ea typeface="Times New Roman" panose="02020603050405020304" pitchFamily="18" charset="0"/>
            </a:endParaRPr>
          </a:p>
        </p:txBody>
      </p:sp>
      <p:graphicFrame>
        <p:nvGraphicFramePr>
          <p:cNvPr id="8" name="Tabella 7">
            <a:extLst>
              <a:ext uri="{FF2B5EF4-FFF2-40B4-BE49-F238E27FC236}">
                <a16:creationId xmlns:a16="http://schemas.microsoft.com/office/drawing/2014/main" id="{6FCCB83A-6DE9-34F6-3549-157E966CB320}"/>
              </a:ext>
            </a:extLst>
          </p:cNvPr>
          <p:cNvGraphicFramePr>
            <a:graphicFrameLocks noGrp="1"/>
          </p:cNvGraphicFramePr>
          <p:nvPr/>
        </p:nvGraphicFramePr>
        <p:xfrm>
          <a:off x="231775" y="1017588"/>
          <a:ext cx="11809413" cy="5756275"/>
        </p:xfrm>
        <a:graphic>
          <a:graphicData uri="http://schemas.openxmlformats.org/drawingml/2006/table">
            <a:tbl>
              <a:tblPr/>
              <a:tblGrid>
                <a:gridCol w="1957243">
                  <a:extLst>
                    <a:ext uri="{9D8B030D-6E8A-4147-A177-3AD203B41FA5}">
                      <a16:colId xmlns:a16="http://schemas.microsoft.com/office/drawing/2014/main" val="20000"/>
                    </a:ext>
                  </a:extLst>
                </a:gridCol>
                <a:gridCol w="9852170">
                  <a:extLst>
                    <a:ext uri="{9D8B030D-6E8A-4147-A177-3AD203B41FA5}">
                      <a16:colId xmlns:a16="http://schemas.microsoft.com/office/drawing/2014/main" val="20001"/>
                    </a:ext>
                  </a:extLst>
                </a:gridCol>
              </a:tblGrid>
              <a:tr h="80985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a:ln>
                            <a:noFill/>
                          </a:ln>
                          <a:solidFill>
                            <a:schemeClr val="bg2">
                              <a:lumMod val="50000"/>
                            </a:schemeClr>
                          </a:solidFill>
                          <a:effectLst/>
                          <a:latin typeface="Arial" panose="020B0604020202020204" pitchFamily="34" charset="0"/>
                          <a:cs typeface="Arial" panose="020B0604020202020204" pitchFamily="34" charset="0"/>
                        </a:rPr>
                        <a:t>Obiettivo</a:t>
                      </a:r>
                    </a:p>
                  </a:txBody>
                  <a:tcPr marL="39148" marR="39148" marT="39139" marB="391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6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Salvaguardia della biodiversità, fornitura dei servizi eco-sistemici e tutela delle risorse naturali. I prati e pascoli permanenti sono considerate aree agricole ad alto valore naturalistico (AVN) che favoriscono la biodiversità e la presenza di specie e habitat.</a:t>
                      </a:r>
                    </a:p>
                  </a:txBody>
                  <a:tcPr marL="39148" marR="39148" marT="39139" marB="391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6599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a:ln>
                            <a:noFill/>
                          </a:ln>
                          <a:solidFill>
                            <a:schemeClr val="bg2">
                              <a:lumMod val="50000"/>
                            </a:schemeClr>
                          </a:solidFill>
                          <a:effectLst/>
                          <a:latin typeface="Arial" panose="020B0604020202020204" pitchFamily="34" charset="0"/>
                          <a:cs typeface="Arial" panose="020B0604020202020204" pitchFamily="34" charset="0"/>
                        </a:rPr>
                        <a:t>Azioni attivate </a:t>
                      </a:r>
                    </a:p>
                  </a:txBody>
                  <a:tcPr marL="39148" marR="39148" marT="39139" marB="391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it-IT" altLang="it-IT" sz="16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Azione 8.2 </a:t>
                      </a:r>
                      <a:r>
                        <a:rPr kumimoji="0" lang="it-IT" altLang="it-IT" sz="16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Gestione sostenibile dei prati-pascoli permanenti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it-IT" altLang="it-IT" sz="16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Azione 8.3 </a:t>
                      </a:r>
                      <a:r>
                        <a:rPr kumimoji="0" lang="it-IT" altLang="it-IT" sz="16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Gestione sostenibile dei pascoli permanenti incluse le pratiche locali tradizionali</a:t>
                      </a:r>
                    </a:p>
                  </a:txBody>
                  <a:tcPr marL="39148" marR="39148" marT="39139" marB="391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213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a:ln>
                            <a:noFill/>
                          </a:ln>
                          <a:solidFill>
                            <a:schemeClr val="bg2">
                              <a:lumMod val="50000"/>
                            </a:schemeClr>
                          </a:solidFill>
                          <a:effectLst/>
                          <a:latin typeface="Arial" panose="020B0604020202020204" pitchFamily="34" charset="0"/>
                          <a:cs typeface="Arial" panose="020B0604020202020204" pitchFamily="34" charset="0"/>
                        </a:rPr>
                        <a:t>Durata impegno</a:t>
                      </a:r>
                    </a:p>
                  </a:txBody>
                  <a:tcPr marL="39148" marR="39148" marT="39139" marB="391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6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5 anni</a:t>
                      </a:r>
                    </a:p>
                  </a:txBody>
                  <a:tcPr marL="39148" marR="39148" marT="39139" marB="391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6599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Cumulabilità con altri interventi</a:t>
                      </a:r>
                    </a:p>
                  </a:txBody>
                  <a:tcPr marL="39148" marR="39148" marT="39139" marB="391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SRA29</a:t>
                      </a:r>
                      <a:endParaRPr kumimoji="0" lang="it-IT" altLang="it-IT" sz="16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39148" marR="39148" marT="39139" marB="391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9229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Criteri di ammissibilità</a:t>
                      </a:r>
                      <a:endParaRPr kumimoji="0" lang="it-IT" altLang="it-IT" sz="1600" b="1" i="0" u="sng"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39148" marR="39148" marT="39139" marB="391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C01</a:t>
                      </a:r>
                      <a:r>
                        <a:rPr kumimoji="0" lang="it-IT" altLang="it-IT" sz="16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 Agricoltori singoli o associati;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C02</a:t>
                      </a:r>
                      <a:r>
                        <a:rPr kumimoji="0" lang="it-IT" altLang="it-IT" sz="16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 Enti pubblici gestori di aziende agricole;</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C03 </a:t>
                      </a:r>
                      <a:r>
                        <a:rPr kumimoji="0" lang="it-IT" altLang="it-IT" sz="16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Altri gestori del territorio;</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C04</a:t>
                      </a:r>
                      <a:r>
                        <a:rPr kumimoji="0" lang="it-IT" altLang="it-IT" sz="16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 Soggetti collettivi nell’ambito dell’intervento di cooperazione, formati da soggetti che rientrano tra i criteri C01, C02, C03.</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Altri criteri di ammissibilità dei beneficiari: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it-IT" altLang="it-IT" sz="1600" b="1" i="0" u="sng"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Sono ammissibili all’intervento solo le aziende zootecniche ovicaprine che praticano il pascolamento;</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it-IT" altLang="it-IT" sz="16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Superficie minima oggetto d’impegno pari a 4 ha;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it-IT" altLang="it-IT" sz="16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Ai fini del calcolo del rapporto UBA/ha sono prese in considerazione esclusivamente le UBA presenti nelle aziende zootecniche rientranti nella definizione di aziende che allevano bestiame, ovicaprino, in possesso di specifico codice identificativo di allevamento rilasciato dall’ASL territorialmente competente della Regione Abruzzo e regioni confinanti legate tradizionalmente alla pratica della transumanza (Marche, Lazio, Molise e Puglia)</a:t>
                      </a:r>
                    </a:p>
                  </a:txBody>
                  <a:tcPr marL="39148" marR="39148" marT="39139" marB="391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4" name="Rettangolo con angoli arrotondati 3">
            <a:extLst>
              <a:ext uri="{FF2B5EF4-FFF2-40B4-BE49-F238E27FC236}">
                <a16:creationId xmlns:a16="http://schemas.microsoft.com/office/drawing/2014/main" id="{9B358EC5-F8F4-0C43-92DA-B67BBB73B3FB}"/>
              </a:ext>
            </a:extLst>
          </p:cNvPr>
          <p:cNvSpPr/>
          <p:nvPr/>
        </p:nvSpPr>
        <p:spPr>
          <a:xfrm>
            <a:off x="10723563" y="101600"/>
            <a:ext cx="1468437" cy="601663"/>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it-IT" sz="1050" dirty="0">
                <a:solidFill>
                  <a:schemeClr val="tx1"/>
                </a:solidFill>
                <a:latin typeface="Arial" panose="020B0604020202020204" pitchFamily="34" charset="0"/>
                <a:cs typeface="Arial" panose="020B0604020202020204" pitchFamily="34" charset="0"/>
              </a:rPr>
              <a:t>Dotazione finanziaria</a:t>
            </a:r>
          </a:p>
          <a:p>
            <a:pPr algn="ctr" eaLnBrk="1" fontAlgn="auto" hangingPunct="1">
              <a:spcBef>
                <a:spcPts val="0"/>
              </a:spcBef>
              <a:spcAft>
                <a:spcPts val="0"/>
              </a:spcAft>
              <a:defRPr/>
            </a:pPr>
            <a:r>
              <a:rPr lang="it-IT"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€ 18.800.000</a:t>
            </a:r>
          </a:p>
        </p:txBody>
      </p:sp>
      <p:sp>
        <p:nvSpPr>
          <p:cNvPr id="77848" name="Titolo 1">
            <a:extLst>
              <a:ext uri="{FF2B5EF4-FFF2-40B4-BE49-F238E27FC236}">
                <a16:creationId xmlns:a16="http://schemas.microsoft.com/office/drawing/2014/main" id="{5EE6D0C8-102A-B44C-3783-DA6EA3BFF64E}"/>
              </a:ext>
            </a:extLst>
          </p:cNvPr>
          <p:cNvSpPr txBox="1">
            <a:spLocks noChangeArrowheads="1"/>
          </p:cNvSpPr>
          <p:nvPr/>
        </p:nvSpPr>
        <p:spPr bwMode="auto">
          <a:xfrm>
            <a:off x="0" y="296863"/>
            <a:ext cx="112426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it-IT" altLang="it-IT" sz="3200" b="1">
                <a:solidFill>
                  <a:srgbClr val="FF0000"/>
                </a:solidFill>
                <a:latin typeface="Arial" panose="020B0604020202020204" pitchFamily="34" charset="0"/>
                <a:cs typeface="Arial" panose="020B0604020202020204" pitchFamily="34" charset="0"/>
              </a:rPr>
              <a:t>SRA08 - ACA8 - gestione prati e pascoli permanenti 1/2</a:t>
            </a:r>
          </a:p>
        </p:txBody>
      </p:sp>
      <p:sp>
        <p:nvSpPr>
          <p:cNvPr id="77849" name="CasellaDiTesto 4">
            <a:extLst>
              <a:ext uri="{FF2B5EF4-FFF2-40B4-BE49-F238E27FC236}">
                <a16:creationId xmlns:a16="http://schemas.microsoft.com/office/drawing/2014/main" id="{CEAB4ED7-7614-893C-A947-ABDF19756485}"/>
              </a:ext>
            </a:extLst>
          </p:cNvPr>
          <p:cNvSpPr txBox="1">
            <a:spLocks noChangeArrowheads="1"/>
          </p:cNvSpPr>
          <p:nvPr/>
        </p:nvSpPr>
        <p:spPr bwMode="auto">
          <a:xfrm>
            <a:off x="566738" y="42863"/>
            <a:ext cx="2786062" cy="3683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it-IT" altLang="it-IT" sz="1800" b="1"/>
              <a:t>In corso di approvazione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71CC9C38-82AB-33BF-0F3F-F8749E52FF4A}"/>
              </a:ext>
            </a:extLst>
          </p:cNvPr>
          <p:cNvSpPr/>
          <p:nvPr/>
        </p:nvSpPr>
        <p:spPr>
          <a:xfrm>
            <a:off x="566738" y="1166813"/>
            <a:ext cx="10972800" cy="646112"/>
          </a:xfrm>
          <a:prstGeom prst="rect">
            <a:avLst/>
          </a:prstGeom>
        </p:spPr>
        <p:txBody>
          <a:bodyPr>
            <a:spAutoFit/>
          </a:bodyPr>
          <a:lstStyle/>
          <a:p>
            <a:pPr algn="just" eaLnBrk="1" fontAlgn="auto" hangingPunct="1">
              <a:spcBef>
                <a:spcPts val="0"/>
              </a:spcBef>
              <a:spcAft>
                <a:spcPts val="0"/>
              </a:spcAft>
              <a:defRPr/>
            </a:pPr>
            <a:endParaRPr lang="it-IT" dirty="0">
              <a:solidFill>
                <a:prstClr val="black"/>
              </a:solidFill>
              <a:latin typeface="Times New Roman" panose="02020603050405020304" pitchFamily="18" charset="0"/>
              <a:ea typeface="Times New Roman" panose="02020603050405020304" pitchFamily="18" charset="0"/>
            </a:endParaRPr>
          </a:p>
          <a:p>
            <a:pPr marL="342900" indent="-342900" algn="just" eaLnBrk="1" fontAlgn="auto" hangingPunct="1">
              <a:spcBef>
                <a:spcPts val="0"/>
              </a:spcBef>
              <a:spcAft>
                <a:spcPts val="0"/>
              </a:spcAft>
              <a:buFontTx/>
              <a:buAutoNum type="alphaLcParenR"/>
              <a:defRPr/>
            </a:pPr>
            <a:endParaRPr lang="it-IT" dirty="0">
              <a:solidFill>
                <a:prstClr val="black"/>
              </a:solidFill>
              <a:latin typeface="Times New Roman" panose="02020603050405020304" pitchFamily="18" charset="0"/>
              <a:ea typeface="Times New Roman" panose="02020603050405020304" pitchFamily="18" charset="0"/>
            </a:endParaRPr>
          </a:p>
        </p:txBody>
      </p:sp>
      <p:graphicFrame>
        <p:nvGraphicFramePr>
          <p:cNvPr id="8" name="Tabella 7">
            <a:extLst>
              <a:ext uri="{FF2B5EF4-FFF2-40B4-BE49-F238E27FC236}">
                <a16:creationId xmlns:a16="http://schemas.microsoft.com/office/drawing/2014/main" id="{3717161C-1EE6-6C5C-BBB3-2143DFD8E653}"/>
              </a:ext>
            </a:extLst>
          </p:cNvPr>
          <p:cNvGraphicFramePr>
            <a:graphicFrameLocks noGrp="1"/>
          </p:cNvGraphicFramePr>
          <p:nvPr/>
        </p:nvGraphicFramePr>
        <p:xfrm>
          <a:off x="190500" y="966788"/>
          <a:ext cx="11809413" cy="5700712"/>
        </p:xfrm>
        <a:graphic>
          <a:graphicData uri="http://schemas.openxmlformats.org/drawingml/2006/table">
            <a:tbl>
              <a:tblPr/>
              <a:tblGrid>
                <a:gridCol w="1166452">
                  <a:extLst>
                    <a:ext uri="{9D8B030D-6E8A-4147-A177-3AD203B41FA5}">
                      <a16:colId xmlns:a16="http://schemas.microsoft.com/office/drawing/2014/main" val="20000"/>
                    </a:ext>
                  </a:extLst>
                </a:gridCol>
                <a:gridCol w="10642961">
                  <a:extLst>
                    <a:ext uri="{9D8B030D-6E8A-4147-A177-3AD203B41FA5}">
                      <a16:colId xmlns:a16="http://schemas.microsoft.com/office/drawing/2014/main" val="20001"/>
                    </a:ext>
                  </a:extLst>
                </a:gridCol>
              </a:tblGrid>
              <a:tr h="480258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5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Principali impegni</a:t>
                      </a:r>
                    </a:p>
                  </a:txBody>
                  <a:tcPr marL="39148" marR="39148" marT="39135" marB="391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500" b="1" i="0" u="sng"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Azione 8.2: Gestione sostenibile dei prati-pascoli permanenti</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5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I02.1 Carico zootecnico minimo e/o massimo: </a:t>
                      </a:r>
                      <a:r>
                        <a:rPr kumimoji="0" lang="it-IT" altLang="it-IT" sz="15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Il carico di bestiame deve essere compreso nell’intervallo &gt; 0,2 &lt; 1,6 UBA/ha. Ai fini del carico di UBA/Ha sono considerati solo gli ovicaprini Ai fini della verifica dei criteri di gestione dei pascoli è fatto obbligo dell’utilizzo del registro informatico del pascolamento;</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5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I02.3 Modalità di contenimento meccanico/manuale della flora invasiva</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5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Eliminazione meccanica o manuale delle piante arbustive/infestanti. Tale impegno non è rispettato nel periodo riproduttivo dell'avifauna (marzo- settembre).</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it-IT" altLang="it-IT" sz="15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500" b="1" i="0" u="sng"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Azione 8.3: Gestione sostenibile dei pascoli permanenti incluse le pratiche locali tradizionali</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5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I03.1 Carico zootecnico minimo e/o massimo: </a:t>
                      </a:r>
                      <a:r>
                        <a:rPr kumimoji="0" lang="it-IT" altLang="it-IT" sz="15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Il carico di bestiame deve essere compreso nell’intervallo &gt; 0,2 &lt; 1,6 UBA/ha. Ai fini del carico di UBA/Ha sono considerati solo gli ovicaprini;</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5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I03.1 </a:t>
                      </a:r>
                      <a:r>
                        <a:rPr kumimoji="0" lang="it-IT" altLang="it-IT" sz="15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Eventuale periodo di pascolamento: Il periodo di pascolamento medio deve essere uguale o superiore a 60 giorni nel periodo di pascolamento (15 maggio - 10 novembre). Il pascolamento medio è calcolato quale rapporto tra il totale dei giorni di effettivo pascolamento ed il numero di capi portati al pascolo;</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5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I03.2 Modalità di contenimento meccanico/manuale della flora invasiva: </a:t>
                      </a:r>
                      <a:r>
                        <a:rPr kumimoji="0" lang="it-IT" altLang="it-IT" sz="15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Eliminazione meccanica o manuale delle piante arbustive/infestanti. Tale impegno non è rispettato nel periodo riproduttivo dell'avifauna (marzo- settembre)</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5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I03.3 Strumenti individuati per i criteri di gestione dei pascoli: </a:t>
                      </a:r>
                      <a:r>
                        <a:rPr kumimoji="0" lang="it-IT" altLang="it-IT" sz="15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Utilizzo del registro informatico del pascolamento;</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5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I03.5 Eventuali disposizioni più restrittive su uso diserbanti e prodotti fitosanitari: </a:t>
                      </a:r>
                      <a:r>
                        <a:rPr kumimoji="0" lang="it-IT" altLang="it-IT" sz="15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Non è consentito l’uso di diserbanti e prodotti fitosanitari</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5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Per tutte e due le tipologie di azione, l’intervento si applica ad </a:t>
                      </a:r>
                      <a:r>
                        <a:rPr kumimoji="0" lang="it-IT" altLang="it-IT" sz="15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appezzamenti fissi.</a:t>
                      </a:r>
                    </a:p>
                  </a:txBody>
                  <a:tcPr marL="39148" marR="39148" marT="39135" marB="391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981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5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Entità del sostegno (€/ha/anno)</a:t>
                      </a:r>
                    </a:p>
                  </a:txBody>
                  <a:tcPr marL="39148" marR="39148" marT="39135" marB="391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5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Azione 8.2 </a:t>
                      </a:r>
                      <a:r>
                        <a:rPr kumimoji="0" lang="it-IT" altLang="it-IT" sz="15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 </a:t>
                      </a:r>
                      <a:r>
                        <a:rPr kumimoji="0" lang="it-IT" altLang="it-IT" sz="15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e</a:t>
                      </a:r>
                      <a:r>
                        <a:rPr kumimoji="0" lang="it-IT" altLang="it-IT" sz="15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 </a:t>
                      </a:r>
                      <a:r>
                        <a:rPr kumimoji="0" lang="it-IT" altLang="it-IT" sz="15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Azione 8.3</a:t>
                      </a:r>
                      <a:r>
                        <a:rPr kumimoji="0" lang="it-IT" altLang="it-IT" sz="15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&gt;&gt; 112</a:t>
                      </a:r>
                    </a:p>
                  </a:txBody>
                  <a:tcPr marL="39148" marR="39148" marT="39135" marB="391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4" name="Rettangolo con angoli arrotondati 3">
            <a:extLst>
              <a:ext uri="{FF2B5EF4-FFF2-40B4-BE49-F238E27FC236}">
                <a16:creationId xmlns:a16="http://schemas.microsoft.com/office/drawing/2014/main" id="{606F29AC-B807-8DE3-D004-8171357A9AA9}"/>
              </a:ext>
            </a:extLst>
          </p:cNvPr>
          <p:cNvSpPr/>
          <p:nvPr/>
        </p:nvSpPr>
        <p:spPr>
          <a:xfrm>
            <a:off x="10723563" y="101600"/>
            <a:ext cx="1468437" cy="601663"/>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it-IT" sz="1050" dirty="0">
                <a:solidFill>
                  <a:schemeClr val="tx1"/>
                </a:solidFill>
                <a:latin typeface="Arial" panose="020B0604020202020204" pitchFamily="34" charset="0"/>
                <a:cs typeface="Arial" panose="020B0604020202020204" pitchFamily="34" charset="0"/>
              </a:rPr>
              <a:t>Dotazione finanziaria</a:t>
            </a:r>
          </a:p>
          <a:p>
            <a:pPr algn="ctr" eaLnBrk="1" fontAlgn="auto" hangingPunct="1">
              <a:spcBef>
                <a:spcPts val="0"/>
              </a:spcBef>
              <a:spcAft>
                <a:spcPts val="0"/>
              </a:spcAft>
              <a:defRPr/>
            </a:pPr>
            <a:r>
              <a:rPr lang="it-IT"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€ 18.800.000</a:t>
            </a:r>
          </a:p>
        </p:txBody>
      </p:sp>
      <p:sp>
        <p:nvSpPr>
          <p:cNvPr id="78863" name="Titolo 1">
            <a:extLst>
              <a:ext uri="{FF2B5EF4-FFF2-40B4-BE49-F238E27FC236}">
                <a16:creationId xmlns:a16="http://schemas.microsoft.com/office/drawing/2014/main" id="{4ED9C783-27A1-E495-E6C0-BB5B1678305A}"/>
              </a:ext>
            </a:extLst>
          </p:cNvPr>
          <p:cNvSpPr txBox="1">
            <a:spLocks noChangeArrowheads="1"/>
          </p:cNvSpPr>
          <p:nvPr/>
        </p:nvSpPr>
        <p:spPr bwMode="auto">
          <a:xfrm>
            <a:off x="0" y="284163"/>
            <a:ext cx="112426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it-IT" altLang="it-IT" sz="3200" b="1">
                <a:solidFill>
                  <a:srgbClr val="FF0000"/>
                </a:solidFill>
                <a:latin typeface="Arial" panose="020B0604020202020204" pitchFamily="34" charset="0"/>
                <a:cs typeface="Arial" panose="020B0604020202020204" pitchFamily="34" charset="0"/>
              </a:rPr>
              <a:t>SRA08 - ACA8 - gestione prati e pascoli permanenti 2/2</a:t>
            </a:r>
          </a:p>
        </p:txBody>
      </p:sp>
      <p:sp>
        <p:nvSpPr>
          <p:cNvPr id="78864" name="CasellaDiTesto 1">
            <a:extLst>
              <a:ext uri="{FF2B5EF4-FFF2-40B4-BE49-F238E27FC236}">
                <a16:creationId xmlns:a16="http://schemas.microsoft.com/office/drawing/2014/main" id="{CAA2575A-15EA-F0E5-E3F4-C7B69F998F91}"/>
              </a:ext>
            </a:extLst>
          </p:cNvPr>
          <p:cNvSpPr txBox="1">
            <a:spLocks noChangeArrowheads="1"/>
          </p:cNvSpPr>
          <p:nvPr/>
        </p:nvSpPr>
        <p:spPr bwMode="auto">
          <a:xfrm>
            <a:off x="663575" y="28575"/>
            <a:ext cx="2786063" cy="3683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it-IT" altLang="it-IT" sz="1800" b="1"/>
              <a:t>In corso di approvazione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7B11C201-4774-021B-F4BF-5480125CB810}"/>
              </a:ext>
            </a:extLst>
          </p:cNvPr>
          <p:cNvSpPr/>
          <p:nvPr/>
        </p:nvSpPr>
        <p:spPr>
          <a:xfrm>
            <a:off x="566738" y="1166813"/>
            <a:ext cx="10972800" cy="646112"/>
          </a:xfrm>
          <a:prstGeom prst="rect">
            <a:avLst/>
          </a:prstGeom>
        </p:spPr>
        <p:txBody>
          <a:bodyPr>
            <a:spAutoFit/>
          </a:bodyPr>
          <a:lstStyle/>
          <a:p>
            <a:pPr algn="just" eaLnBrk="1" fontAlgn="auto" hangingPunct="1">
              <a:spcBef>
                <a:spcPts val="0"/>
              </a:spcBef>
              <a:spcAft>
                <a:spcPts val="0"/>
              </a:spcAft>
              <a:defRPr/>
            </a:pPr>
            <a:endParaRPr lang="it-IT" dirty="0">
              <a:solidFill>
                <a:prstClr val="black"/>
              </a:solidFill>
              <a:latin typeface="Times New Roman" panose="02020603050405020304" pitchFamily="18" charset="0"/>
              <a:ea typeface="Times New Roman" panose="02020603050405020304" pitchFamily="18" charset="0"/>
            </a:endParaRPr>
          </a:p>
          <a:p>
            <a:pPr marL="342900" indent="-342900" algn="just" eaLnBrk="1" fontAlgn="auto" hangingPunct="1">
              <a:spcBef>
                <a:spcPts val="0"/>
              </a:spcBef>
              <a:spcAft>
                <a:spcPts val="0"/>
              </a:spcAft>
              <a:buFontTx/>
              <a:buAutoNum type="alphaLcParenR"/>
              <a:defRPr/>
            </a:pPr>
            <a:endParaRPr lang="it-IT" dirty="0">
              <a:solidFill>
                <a:prstClr val="black"/>
              </a:solidFill>
              <a:latin typeface="Times New Roman" panose="02020603050405020304" pitchFamily="18" charset="0"/>
              <a:ea typeface="Times New Roman" panose="02020603050405020304" pitchFamily="18" charset="0"/>
            </a:endParaRPr>
          </a:p>
        </p:txBody>
      </p:sp>
      <p:graphicFrame>
        <p:nvGraphicFramePr>
          <p:cNvPr id="8" name="Tabella 7">
            <a:extLst>
              <a:ext uri="{FF2B5EF4-FFF2-40B4-BE49-F238E27FC236}">
                <a16:creationId xmlns:a16="http://schemas.microsoft.com/office/drawing/2014/main" id="{88D09A8A-949E-F047-8BCE-06398AFDBA5A}"/>
              </a:ext>
            </a:extLst>
          </p:cNvPr>
          <p:cNvGraphicFramePr>
            <a:graphicFrameLocks noGrp="1"/>
          </p:cNvGraphicFramePr>
          <p:nvPr/>
        </p:nvGraphicFramePr>
        <p:xfrm>
          <a:off x="231775" y="849313"/>
          <a:ext cx="11809413" cy="6096000"/>
        </p:xfrm>
        <a:graphic>
          <a:graphicData uri="http://schemas.openxmlformats.org/drawingml/2006/table">
            <a:tbl>
              <a:tblPr/>
              <a:tblGrid>
                <a:gridCol w="1567528">
                  <a:extLst>
                    <a:ext uri="{9D8B030D-6E8A-4147-A177-3AD203B41FA5}">
                      <a16:colId xmlns:a16="http://schemas.microsoft.com/office/drawing/2014/main" val="20000"/>
                    </a:ext>
                  </a:extLst>
                </a:gridCol>
                <a:gridCol w="10241885">
                  <a:extLst>
                    <a:ext uri="{9D8B030D-6E8A-4147-A177-3AD203B41FA5}">
                      <a16:colId xmlns:a16="http://schemas.microsoft.com/office/drawing/2014/main" val="20001"/>
                    </a:ext>
                  </a:extLst>
                </a:gridCol>
              </a:tblGrid>
              <a:tr h="47454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Obiettivo</a:t>
                      </a:r>
                    </a:p>
                  </a:txBody>
                  <a:tcPr marL="39148" marR="39148" marT="39149" marB="391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3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Conservazione delle risorse genetiche di interesse locale soggette a rischio di estinzione/erosione genetica, meno produttive rispetto ad altre razze e destinate ad essere abbandonate.</a:t>
                      </a:r>
                    </a:p>
                  </a:txBody>
                  <a:tcPr marL="39148" marR="39148" marT="39149" marB="391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7644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Durata impegno</a:t>
                      </a:r>
                    </a:p>
                  </a:txBody>
                  <a:tcPr marL="39148" marR="39148" marT="39149" marB="391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it-IT" altLang="it-IT" sz="13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1 anno</a:t>
                      </a:r>
                    </a:p>
                  </a:txBody>
                  <a:tcPr marL="39148" marR="39148" marT="39149" marB="391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7458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3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Cumulabilità con altri interventi</a:t>
                      </a:r>
                    </a:p>
                  </a:txBody>
                  <a:tcPr marL="39148" marR="39148" marT="39149" marB="391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SRA30</a:t>
                      </a:r>
                      <a:endParaRPr kumimoji="0" lang="it-IT" altLang="it-IT" sz="13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39148" marR="39148" marT="39149" marB="391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267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Principi di selezione</a:t>
                      </a:r>
                    </a:p>
                  </a:txBody>
                  <a:tcPr marL="39148" marR="39148" marT="39149" marB="391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La Regione Abruzzo prevede il pagamento di tutte le domande ammissibili, secondo il seguente ordine di priorità:</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1) equidi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2) ovi-caprini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3) bovini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4) suini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5) avicunicoli.</a:t>
                      </a:r>
                    </a:p>
                  </a:txBody>
                  <a:tcPr marL="39148" marR="39148" marT="39149" marB="391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05971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Criteri di ammissibilità</a:t>
                      </a:r>
                      <a:endParaRPr kumimoji="0" lang="it-IT" altLang="it-IT" sz="1300" b="1" i="0" u="sng"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39148" marR="39148" marT="39149" marB="391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C01 </a:t>
                      </a:r>
                      <a:r>
                        <a:rPr kumimoji="0" lang="it-IT" altLang="it-IT" sz="13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Agricoltori Allevatori singoli o associati iscritti nel Registro regionale degli “Allevatori  custodi” (DGR 1050 del 28/12/2018);</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C03</a:t>
                      </a:r>
                      <a:r>
                        <a:rPr kumimoji="0" lang="it-IT" altLang="it-IT" sz="13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 Le razze oggetto dell’intervento sono iscritte all’Anagrafe nazionale e regionale della biodiversità di cui alla legge 194/2015 e alla DGR 1050/2018</a:t>
                      </a:r>
                    </a:p>
                    <a:p>
                      <a:pPr>
                        <a:lnSpc>
                          <a:spcPct val="100000"/>
                        </a:lnSpc>
                        <a:spcBef>
                          <a:spcPts val="0"/>
                        </a:spcBef>
                      </a:pPr>
                      <a:r>
                        <a:rPr kumimoji="0" lang="it-IT" sz="1300" b="1" i="0" u="none" strike="noStrike" kern="1200" cap="none" normalizeH="0" baseline="0" dirty="0">
                          <a:ln>
                            <a:noFill/>
                          </a:ln>
                          <a:solidFill>
                            <a:schemeClr val="bg2">
                              <a:lumMod val="50000"/>
                            </a:schemeClr>
                          </a:solidFill>
                          <a:effectLst/>
                          <a:latin typeface="Arial" panose="020B0604020202020204" pitchFamily="34" charset="0"/>
                          <a:ea typeface="+mn-ea"/>
                          <a:cs typeface="Arial" panose="020B0604020202020204" pitchFamily="34" charset="0"/>
                        </a:rPr>
                        <a:t>C04</a:t>
                      </a:r>
                      <a:r>
                        <a:rPr kumimoji="0" lang="it-IT" sz="1300" b="0" i="0" u="none" strike="noStrike" kern="1200" cap="none" normalizeH="0" baseline="0" dirty="0">
                          <a:ln>
                            <a:noFill/>
                          </a:ln>
                          <a:solidFill>
                            <a:schemeClr val="bg2">
                              <a:lumMod val="50000"/>
                            </a:schemeClr>
                          </a:solidFill>
                          <a:effectLst/>
                          <a:latin typeface="Arial" panose="020B0604020202020204" pitchFamily="34" charset="0"/>
                          <a:ea typeface="+mn-ea"/>
                          <a:cs typeface="Arial" panose="020B0604020202020204" pitchFamily="34" charset="0"/>
                        </a:rPr>
                        <a:t> </a:t>
                      </a:r>
                      <a:r>
                        <a:rPr kumimoji="0" lang="it-IT" sz="1300" b="1" i="0" u="none" strike="noStrike" kern="1200" cap="none" normalizeH="0" baseline="0" dirty="0">
                          <a:ln>
                            <a:noFill/>
                          </a:ln>
                          <a:solidFill>
                            <a:schemeClr val="bg2">
                              <a:lumMod val="50000"/>
                            </a:schemeClr>
                          </a:solidFill>
                          <a:effectLst/>
                          <a:latin typeface="Arial" panose="020B0604020202020204" pitchFamily="34" charset="0"/>
                          <a:ea typeface="+mn-ea"/>
                          <a:cs typeface="Arial" panose="020B0604020202020204" pitchFamily="34" charset="0"/>
                        </a:rPr>
                        <a:t>razze ammissibili: </a:t>
                      </a:r>
                      <a:r>
                        <a:rPr lang="it-IT" sz="1300" kern="1200" dirty="0">
                          <a:solidFill>
                            <a:schemeClr val="bg2">
                              <a:lumMod val="50000"/>
                            </a:schemeClr>
                          </a:solidFill>
                          <a:effectLst/>
                          <a:latin typeface="Arial" panose="020B0604020202020204" pitchFamily="34" charset="0"/>
                          <a:ea typeface="+mn-ea"/>
                          <a:cs typeface="Arial" panose="020B0604020202020204" pitchFamily="34" charset="0"/>
                        </a:rPr>
                        <a:t>Per le razze iscritte nell’Anagrafe nazionale o Regionale della Biodiversità, capi con codice di allevamento regionale iscritti ad un Registro Anagrafico di razza (Suino Apulo-Calabrese, sotto-denominazione Suino Nero d’Abruzzo; Capra Teramana), o a un Libro genealogico (Cavallo Agricolo Italiano da Tiro pesante rapido - AITPR).</a:t>
                      </a:r>
                    </a:p>
                    <a:p>
                      <a:pPr>
                        <a:lnSpc>
                          <a:spcPct val="100000"/>
                        </a:lnSpc>
                        <a:spcBef>
                          <a:spcPts val="0"/>
                        </a:spcBef>
                      </a:pPr>
                      <a:r>
                        <a:rPr lang="it-IT" sz="1300" kern="1200" dirty="0">
                          <a:solidFill>
                            <a:schemeClr val="bg2">
                              <a:lumMod val="50000"/>
                            </a:schemeClr>
                          </a:solidFill>
                          <a:effectLst/>
                          <a:latin typeface="Arial" panose="020B0604020202020204" pitchFamily="34" charset="0"/>
                          <a:ea typeface="+mn-ea"/>
                          <a:cs typeface="Arial" panose="020B0604020202020204" pitchFamily="34" charset="0"/>
                        </a:rPr>
                        <a:t>L’elenco delle razze iscritte all’Anagrafe nazionale e regionale è suscettibile di future implementazioni in base alle richieste approvate dagli Organi competenti di nuove iscrizioni, ovvero di cancellazioni. L’elenco delle razze ammissibili sarà pertanto aggiornato nell’ambito dei dispositivi di attuazione dell’intervento che saranno pubblicati annualmente dalla Regione Abruzzo.</a:t>
                      </a:r>
                    </a:p>
                    <a:p>
                      <a:pPr>
                        <a:lnSpc>
                          <a:spcPct val="100000"/>
                        </a:lnSpc>
                        <a:spcBef>
                          <a:spcPts val="0"/>
                        </a:spcBef>
                      </a:pPr>
                      <a:r>
                        <a:rPr kumimoji="0" lang="it-IT" altLang="it-IT" sz="1300" b="1" i="0" u="none" strike="noStrike" kern="1200" cap="none" normalizeH="0" baseline="0" dirty="0">
                          <a:ln>
                            <a:noFill/>
                          </a:ln>
                          <a:solidFill>
                            <a:schemeClr val="bg2">
                              <a:lumMod val="50000"/>
                            </a:schemeClr>
                          </a:solidFill>
                          <a:effectLst/>
                          <a:latin typeface="Arial" panose="020B0604020202020204" pitchFamily="34" charset="0"/>
                          <a:ea typeface="+mn-ea"/>
                          <a:cs typeface="Arial" panose="020B0604020202020204" pitchFamily="34" charset="0"/>
                        </a:rPr>
                        <a:t>Soglia minima (in UBA): </a:t>
                      </a:r>
                      <a:r>
                        <a:rPr kumimoji="0" lang="it-IT" altLang="it-IT" sz="1300" b="0" i="0" u="none" strike="noStrike" kern="1200" cap="none" normalizeH="0" baseline="0" dirty="0">
                          <a:ln>
                            <a:noFill/>
                          </a:ln>
                          <a:solidFill>
                            <a:schemeClr val="bg2">
                              <a:lumMod val="50000"/>
                            </a:schemeClr>
                          </a:solidFill>
                          <a:effectLst/>
                          <a:latin typeface="Arial" panose="020B0604020202020204" pitchFamily="34" charset="0"/>
                          <a:ea typeface="+mn-ea"/>
                          <a:cs typeface="Arial" panose="020B0604020202020204" pitchFamily="34" charset="0"/>
                        </a:rPr>
                        <a:t>1 UBA (0,5 UBA per razze di avicunicoli) </a:t>
                      </a:r>
                    </a:p>
                  </a:txBody>
                  <a:tcPr marL="39148" marR="39148" marT="39149" marB="391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870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Principali impegni</a:t>
                      </a:r>
                    </a:p>
                  </a:txBody>
                  <a:tcPr marL="39148" marR="39148" marT="39149" marB="391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a:lnSpc>
                          <a:spcPct val="100000"/>
                        </a:lnSpc>
                        <a:spcBef>
                          <a:spcPts val="0"/>
                        </a:spcBef>
                      </a:pPr>
                      <a:r>
                        <a:rPr kumimoji="0" lang="it-IT" altLang="it-IT" sz="1300" b="1" i="0" u="none" strike="noStrike" kern="1200" cap="none" normalizeH="0" baseline="0" dirty="0">
                          <a:ln>
                            <a:noFill/>
                          </a:ln>
                          <a:solidFill>
                            <a:schemeClr val="bg2">
                              <a:lumMod val="50000"/>
                            </a:schemeClr>
                          </a:solidFill>
                          <a:effectLst/>
                          <a:latin typeface="Arial" panose="020B0604020202020204" pitchFamily="34" charset="0"/>
                          <a:ea typeface="+mn-ea"/>
                          <a:cs typeface="Arial" panose="020B0604020202020204" pitchFamily="34" charset="0"/>
                        </a:rPr>
                        <a:t>I02 mantenimento consistenza: </a:t>
                      </a:r>
                      <a:r>
                        <a:rPr kumimoji="0" lang="it-IT" altLang="it-IT" sz="1300" b="0" i="0" u="none" strike="noStrike" kern="1200" cap="none" normalizeH="0" baseline="0" dirty="0">
                          <a:ln>
                            <a:noFill/>
                          </a:ln>
                          <a:solidFill>
                            <a:schemeClr val="bg2">
                              <a:lumMod val="50000"/>
                            </a:schemeClr>
                          </a:solidFill>
                          <a:effectLst/>
                          <a:latin typeface="Arial" panose="020B0604020202020204" pitchFamily="34" charset="0"/>
                          <a:ea typeface="+mn-ea"/>
                          <a:cs typeface="Arial" panose="020B0604020202020204" pitchFamily="34" charset="0"/>
                        </a:rPr>
                        <a:t>Tenuto conto della durata annuale dell’impegno, fatte salve le cause di forza maggiore, è prevista una tolleranza in diminuzione del numero dei capi a premio fino al 10% rispetto al numero di UBA iniziali. Tuttavia, nel caso di allevamenti fino a 10 UBA la tolleranza in termini assoluti può arrivare fino a 2 UBA. Il premio viene comunque corrisposto di anno in anno ai soli capi effettivamente presenti nell'allevamento.</a:t>
                      </a:r>
                    </a:p>
                  </a:txBody>
                  <a:tcPr marL="39148" marR="39148" marT="39149" marB="391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7272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300" b="1"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Entità del sostegno (€/ha/anno)</a:t>
                      </a:r>
                    </a:p>
                  </a:txBody>
                  <a:tcPr marL="39148" marR="39148" marT="39149" marB="391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300" dirty="0">
                          <a:solidFill>
                            <a:schemeClr val="bg2">
                              <a:lumMod val="50000"/>
                            </a:schemeClr>
                          </a:solidFill>
                          <a:latin typeface="Arial" panose="020B0604020202020204" pitchFamily="34" charset="0"/>
                          <a:cs typeface="Arial" panose="020B0604020202020204" pitchFamily="34" charset="0"/>
                        </a:rPr>
                        <a:t>300 €/UBA/anno</a:t>
                      </a:r>
                    </a:p>
                  </a:txBody>
                  <a:tcPr marL="39148" marR="39148" marT="39149" marB="391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4" name="Rettangolo con angoli arrotondati 3">
            <a:extLst>
              <a:ext uri="{FF2B5EF4-FFF2-40B4-BE49-F238E27FC236}">
                <a16:creationId xmlns:a16="http://schemas.microsoft.com/office/drawing/2014/main" id="{ED59B273-EFB1-2175-984E-8EA5503669C1}"/>
              </a:ext>
            </a:extLst>
          </p:cNvPr>
          <p:cNvSpPr/>
          <p:nvPr/>
        </p:nvSpPr>
        <p:spPr>
          <a:xfrm>
            <a:off x="10653713" y="101600"/>
            <a:ext cx="1468437" cy="601663"/>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it-IT" sz="1050" dirty="0">
                <a:solidFill>
                  <a:schemeClr val="tx1"/>
                </a:solidFill>
                <a:latin typeface="Arial" panose="020B0604020202020204" pitchFamily="34" charset="0"/>
                <a:cs typeface="Arial" panose="020B0604020202020204" pitchFamily="34" charset="0"/>
              </a:rPr>
              <a:t>Dotazione finanziaria</a:t>
            </a:r>
          </a:p>
          <a:p>
            <a:pPr algn="ctr" eaLnBrk="1" fontAlgn="auto" hangingPunct="1">
              <a:spcBef>
                <a:spcPts val="0"/>
              </a:spcBef>
              <a:spcAft>
                <a:spcPts val="0"/>
              </a:spcAft>
              <a:defRPr/>
            </a:pPr>
            <a:r>
              <a:rPr lang="it-IT"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€ 1.000.000</a:t>
            </a:r>
          </a:p>
        </p:txBody>
      </p:sp>
      <p:sp>
        <p:nvSpPr>
          <p:cNvPr id="79902" name="Titolo 1">
            <a:extLst>
              <a:ext uri="{FF2B5EF4-FFF2-40B4-BE49-F238E27FC236}">
                <a16:creationId xmlns:a16="http://schemas.microsoft.com/office/drawing/2014/main" id="{82A5DA12-73DA-181A-E329-99DF8CF76448}"/>
              </a:ext>
            </a:extLst>
          </p:cNvPr>
          <p:cNvSpPr txBox="1">
            <a:spLocks noChangeArrowheads="1"/>
          </p:cNvSpPr>
          <p:nvPr/>
        </p:nvSpPr>
        <p:spPr bwMode="auto">
          <a:xfrm>
            <a:off x="382588" y="328613"/>
            <a:ext cx="1180941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it-IT" altLang="it-IT" b="1">
                <a:solidFill>
                  <a:srgbClr val="FF0000"/>
                </a:solidFill>
                <a:latin typeface="Arial" panose="020B0604020202020204" pitchFamily="34" charset="0"/>
                <a:cs typeface="Arial" panose="020B0604020202020204" pitchFamily="34" charset="0"/>
              </a:rPr>
              <a:t>SRA14 - ACA14 - allevatori custodi dell'agrobiodiversità</a:t>
            </a:r>
          </a:p>
        </p:txBody>
      </p:sp>
      <p:sp>
        <p:nvSpPr>
          <p:cNvPr id="79903" name="CasellaDiTesto 4">
            <a:extLst>
              <a:ext uri="{FF2B5EF4-FFF2-40B4-BE49-F238E27FC236}">
                <a16:creationId xmlns:a16="http://schemas.microsoft.com/office/drawing/2014/main" id="{17DDF2AF-C288-6609-E828-CB3164E7F52A}"/>
              </a:ext>
            </a:extLst>
          </p:cNvPr>
          <p:cNvSpPr txBox="1">
            <a:spLocks noChangeArrowheads="1"/>
          </p:cNvSpPr>
          <p:nvPr/>
        </p:nvSpPr>
        <p:spPr bwMode="auto">
          <a:xfrm>
            <a:off x="382588" y="73025"/>
            <a:ext cx="2786062" cy="3683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it-IT" altLang="it-IT" sz="1800" b="1"/>
              <a:t>In corso di approvazione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sellaDiTesto 5">
            <a:extLst>
              <a:ext uri="{FF2B5EF4-FFF2-40B4-BE49-F238E27FC236}">
                <a16:creationId xmlns:a16="http://schemas.microsoft.com/office/drawing/2014/main" id="{D3BBDF63-CE10-E316-4D00-3E2DB9755E68}"/>
              </a:ext>
            </a:extLst>
          </p:cNvPr>
          <p:cNvSpPr txBox="1">
            <a:spLocks noChangeArrowheads="1"/>
          </p:cNvSpPr>
          <p:nvPr/>
        </p:nvSpPr>
        <p:spPr bwMode="auto">
          <a:xfrm>
            <a:off x="739775" y="304800"/>
            <a:ext cx="115395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3200" b="1">
                <a:solidFill>
                  <a:srgbClr val="002060"/>
                </a:solidFill>
                <a:latin typeface="Arial" panose="020B0604020202020204" pitchFamily="34" charset="0"/>
                <a:ea typeface="Tahoma" panose="020B0604030504040204" pitchFamily="34" charset="0"/>
                <a:cs typeface="Arial" panose="020B0604020202020204" pitchFamily="34" charset="0"/>
              </a:rPr>
              <a:t>Gli obiettivi della PAC 2023-2027</a:t>
            </a:r>
          </a:p>
        </p:txBody>
      </p:sp>
      <p:sp>
        <p:nvSpPr>
          <p:cNvPr id="2" name="Rettangolo 1">
            <a:extLst>
              <a:ext uri="{FF2B5EF4-FFF2-40B4-BE49-F238E27FC236}">
                <a16:creationId xmlns:a16="http://schemas.microsoft.com/office/drawing/2014/main" id="{F5CE578F-04A4-2646-B067-07E0198CDA6C}"/>
              </a:ext>
            </a:extLst>
          </p:cNvPr>
          <p:cNvSpPr/>
          <p:nvPr/>
        </p:nvSpPr>
        <p:spPr>
          <a:xfrm>
            <a:off x="503238" y="1912938"/>
            <a:ext cx="3617912" cy="1484312"/>
          </a:xfrm>
          <a:prstGeom prst="rect">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fontAlgn="auto" hangingPunct="1">
              <a:spcBef>
                <a:spcPts val="0"/>
              </a:spcBef>
              <a:spcAft>
                <a:spcPts val="0"/>
              </a:spcAft>
              <a:defRPr/>
            </a:pPr>
            <a:r>
              <a:rPr lang="it-IT" sz="24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OG1 </a:t>
            </a:r>
            <a:r>
              <a:rPr lang="it-IT" sz="2400" dirty="0">
                <a:solidFill>
                  <a:schemeClr val="tx1"/>
                </a:solidFill>
                <a:latin typeface="Tahoma" panose="020B0604030504040204" pitchFamily="34" charset="0"/>
                <a:ea typeface="Tahoma" panose="020B0604030504040204" pitchFamily="34" charset="0"/>
                <a:cs typeface="Tahoma" panose="020B0604030504040204" pitchFamily="34" charset="0"/>
              </a:rPr>
              <a:t>– REDDITO E COMPETITIVITA’ </a:t>
            </a:r>
            <a:r>
              <a:rPr lang="it-IT" sz="2000" dirty="0">
                <a:solidFill>
                  <a:schemeClr val="tx1"/>
                </a:solidFill>
                <a:latin typeface="Tahoma" panose="020B0604030504040204" pitchFamily="34" charset="0"/>
                <a:ea typeface="Tahoma" panose="020B0604030504040204" pitchFamily="34" charset="0"/>
                <a:cs typeface="Tahoma" panose="020B0604030504040204" pitchFamily="34" charset="0"/>
              </a:rPr>
              <a:t>(sostenibilità economica)</a:t>
            </a:r>
          </a:p>
        </p:txBody>
      </p:sp>
      <p:grpSp>
        <p:nvGrpSpPr>
          <p:cNvPr id="26628" name="Gruppo 2">
            <a:extLst>
              <a:ext uri="{FF2B5EF4-FFF2-40B4-BE49-F238E27FC236}">
                <a16:creationId xmlns:a16="http://schemas.microsoft.com/office/drawing/2014/main" id="{6865E22A-D14F-35C1-345D-FFD550C922E2}"/>
              </a:ext>
            </a:extLst>
          </p:cNvPr>
          <p:cNvGrpSpPr>
            <a:grpSpLocks/>
          </p:cNvGrpSpPr>
          <p:nvPr/>
        </p:nvGrpSpPr>
        <p:grpSpPr bwMode="auto">
          <a:xfrm>
            <a:off x="506413" y="3097213"/>
            <a:ext cx="3678237" cy="3394075"/>
            <a:chOff x="767553" y="3941620"/>
            <a:chExt cx="3493000" cy="2962528"/>
          </a:xfrm>
        </p:grpSpPr>
        <p:sp>
          <p:nvSpPr>
            <p:cNvPr id="5" name="Rettangolo 4">
              <a:extLst>
                <a:ext uri="{FF2B5EF4-FFF2-40B4-BE49-F238E27FC236}">
                  <a16:creationId xmlns:a16="http://schemas.microsoft.com/office/drawing/2014/main" id="{CBB0DA8D-0BEE-BB1C-0E78-F5AA05323C37}"/>
                </a:ext>
              </a:extLst>
            </p:cNvPr>
            <p:cNvSpPr/>
            <p:nvPr/>
          </p:nvSpPr>
          <p:spPr>
            <a:xfrm>
              <a:off x="767553" y="3941620"/>
              <a:ext cx="3432698" cy="2762994"/>
            </a:xfrm>
            <a:prstGeom prst="rect">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2400">
                <a:latin typeface="+mj-lt"/>
              </a:endParaRPr>
            </a:p>
          </p:txBody>
        </p:sp>
        <p:pic>
          <p:nvPicPr>
            <p:cNvPr id="26650" name="Picture 2">
              <a:extLst>
                <a:ext uri="{FF2B5EF4-FFF2-40B4-BE49-F238E27FC236}">
                  <a16:creationId xmlns:a16="http://schemas.microsoft.com/office/drawing/2014/main" id="{C72486C5-F059-BB05-EAA5-8194106B4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7" t="16115" r="76112" b="62540"/>
            <a:stretch>
              <a:fillRect/>
            </a:stretch>
          </p:blipFill>
          <p:spPr bwMode="auto">
            <a:xfrm>
              <a:off x="892241" y="4213467"/>
              <a:ext cx="689957" cy="6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CasellaDiTesto 36">
              <a:extLst>
                <a:ext uri="{FF2B5EF4-FFF2-40B4-BE49-F238E27FC236}">
                  <a16:creationId xmlns:a16="http://schemas.microsoft.com/office/drawing/2014/main" id="{20C56449-0FC2-5A23-0300-1B71323CCF66}"/>
                </a:ext>
              </a:extLst>
            </p:cNvPr>
            <p:cNvSpPr txBox="1"/>
            <p:nvPr/>
          </p:nvSpPr>
          <p:spPr>
            <a:xfrm>
              <a:off x="1738417" y="4318518"/>
              <a:ext cx="2493493" cy="563961"/>
            </a:xfrm>
            <a:prstGeom prst="rect">
              <a:avLst/>
            </a:prstGeom>
            <a:noFill/>
          </p:spPr>
          <p:txBody>
            <a:bodyPr>
              <a:spAutoFit/>
            </a:bodyPr>
            <a:lstStyle/>
            <a:p>
              <a:pPr eaLnBrk="1" fontAlgn="auto" hangingPunct="1">
                <a:spcBef>
                  <a:spcPts val="0"/>
                </a:spcBef>
                <a:spcAft>
                  <a:spcPts val="0"/>
                </a:spcAft>
                <a:defRPr/>
              </a:pPr>
              <a:r>
                <a:rPr lang="it-IT" b="1" dirty="0">
                  <a:latin typeface="+mj-lt"/>
                </a:rPr>
                <a:t>OS.1 </a:t>
              </a:r>
              <a:r>
                <a:rPr lang="it-IT" dirty="0">
                  <a:latin typeface="+mj-lt"/>
                </a:rPr>
                <a:t>Garanzia di un reddito equo</a:t>
              </a:r>
            </a:p>
          </p:txBody>
        </p:sp>
        <p:pic>
          <p:nvPicPr>
            <p:cNvPr id="26652" name="Picture 2">
              <a:extLst>
                <a:ext uri="{FF2B5EF4-FFF2-40B4-BE49-F238E27FC236}">
                  <a16:creationId xmlns:a16="http://schemas.microsoft.com/office/drawing/2014/main" id="{59AD3C0B-AC18-D61B-DD9C-8B8677CC4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963" t="1118" r="54932" b="75783"/>
            <a:stretch>
              <a:fillRect/>
            </a:stretch>
          </p:blipFill>
          <p:spPr bwMode="auto">
            <a:xfrm>
              <a:off x="892241" y="4976664"/>
              <a:ext cx="689957" cy="74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CasellaDiTesto 38">
              <a:extLst>
                <a:ext uri="{FF2B5EF4-FFF2-40B4-BE49-F238E27FC236}">
                  <a16:creationId xmlns:a16="http://schemas.microsoft.com/office/drawing/2014/main" id="{4E8122ED-89A7-42E3-93CB-5D0D4F3BBE61}"/>
                </a:ext>
              </a:extLst>
            </p:cNvPr>
            <p:cNvSpPr txBox="1"/>
            <p:nvPr/>
          </p:nvSpPr>
          <p:spPr>
            <a:xfrm>
              <a:off x="1732387" y="5141596"/>
              <a:ext cx="2528166" cy="563961"/>
            </a:xfrm>
            <a:prstGeom prst="rect">
              <a:avLst/>
            </a:prstGeom>
            <a:noFill/>
          </p:spPr>
          <p:txBody>
            <a:bodyPr>
              <a:spAutoFit/>
            </a:bodyPr>
            <a:lstStyle/>
            <a:p>
              <a:pPr eaLnBrk="1" fontAlgn="auto" hangingPunct="1">
                <a:spcBef>
                  <a:spcPts val="0"/>
                </a:spcBef>
                <a:spcAft>
                  <a:spcPts val="0"/>
                </a:spcAft>
                <a:defRPr/>
              </a:pPr>
              <a:r>
                <a:rPr lang="it-IT" b="1" dirty="0">
                  <a:latin typeface="+mj-lt"/>
                </a:rPr>
                <a:t>OS.2</a:t>
              </a:r>
              <a:r>
                <a:rPr lang="it-IT" dirty="0">
                  <a:latin typeface="+mj-lt"/>
                </a:rPr>
                <a:t> Aumento della competitività</a:t>
              </a:r>
            </a:p>
          </p:txBody>
        </p:sp>
        <p:pic>
          <p:nvPicPr>
            <p:cNvPr id="26654" name="Picture 2">
              <a:extLst>
                <a:ext uri="{FF2B5EF4-FFF2-40B4-BE49-F238E27FC236}">
                  <a16:creationId xmlns:a16="http://schemas.microsoft.com/office/drawing/2014/main" id="{F101337B-868E-0747-DB12-8A411DCD5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540" r="31177" b="76125"/>
            <a:stretch>
              <a:fillRect/>
            </a:stretch>
          </p:blipFill>
          <p:spPr bwMode="auto">
            <a:xfrm>
              <a:off x="892241" y="5759238"/>
              <a:ext cx="672773" cy="78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CasellaDiTesto 40">
              <a:extLst>
                <a:ext uri="{FF2B5EF4-FFF2-40B4-BE49-F238E27FC236}">
                  <a16:creationId xmlns:a16="http://schemas.microsoft.com/office/drawing/2014/main" id="{EA21A2F2-760F-B850-C7A3-7C8792E2FC4B}"/>
                </a:ext>
              </a:extLst>
            </p:cNvPr>
            <p:cNvSpPr txBox="1"/>
            <p:nvPr/>
          </p:nvSpPr>
          <p:spPr>
            <a:xfrm>
              <a:off x="1733894" y="5856493"/>
              <a:ext cx="2442236" cy="1047655"/>
            </a:xfrm>
            <a:prstGeom prst="rect">
              <a:avLst/>
            </a:prstGeom>
            <a:noFill/>
          </p:spPr>
          <p:txBody>
            <a:bodyPr>
              <a:spAutoFit/>
            </a:bodyPr>
            <a:lstStyle/>
            <a:p>
              <a:pPr eaLnBrk="1" fontAlgn="auto" hangingPunct="1">
                <a:spcBef>
                  <a:spcPts val="0"/>
                </a:spcBef>
                <a:spcAft>
                  <a:spcPts val="0"/>
                </a:spcAft>
                <a:defRPr/>
              </a:pPr>
              <a:r>
                <a:rPr lang="it-IT" b="1" dirty="0">
                  <a:latin typeface="+mj-lt"/>
                </a:rPr>
                <a:t>OS.3</a:t>
              </a:r>
              <a:r>
                <a:rPr lang="it-IT" dirty="0">
                  <a:latin typeface="+mj-lt"/>
                </a:rPr>
                <a:t> Migliorare la posizione degli agricoltori nella filiera alimentare</a:t>
              </a:r>
            </a:p>
            <a:p>
              <a:pPr eaLnBrk="1" fontAlgn="auto" hangingPunct="1">
                <a:spcBef>
                  <a:spcPts val="0"/>
                </a:spcBef>
                <a:spcAft>
                  <a:spcPts val="0"/>
                </a:spcAft>
                <a:defRPr/>
              </a:pPr>
              <a:endParaRPr lang="it-IT" dirty="0">
                <a:highlight>
                  <a:srgbClr val="FFFF00"/>
                </a:highlight>
                <a:latin typeface="+mj-lt"/>
              </a:endParaRPr>
            </a:p>
          </p:txBody>
        </p:sp>
      </p:grpSp>
      <p:sp>
        <p:nvSpPr>
          <p:cNvPr id="43" name="Rettangolo 42">
            <a:extLst>
              <a:ext uri="{FF2B5EF4-FFF2-40B4-BE49-F238E27FC236}">
                <a16:creationId xmlns:a16="http://schemas.microsoft.com/office/drawing/2014/main" id="{5520B107-9C45-E0F6-E054-24236D63AAC0}"/>
              </a:ext>
            </a:extLst>
          </p:cNvPr>
          <p:cNvSpPr/>
          <p:nvPr/>
        </p:nvSpPr>
        <p:spPr>
          <a:xfrm>
            <a:off x="8067675" y="3116263"/>
            <a:ext cx="3444875" cy="3113087"/>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dirty="0">
              <a:latin typeface="+mj-lt"/>
            </a:endParaRPr>
          </a:p>
        </p:txBody>
      </p:sp>
      <p:sp>
        <p:nvSpPr>
          <p:cNvPr id="44" name="Rettangolo 43">
            <a:extLst>
              <a:ext uri="{FF2B5EF4-FFF2-40B4-BE49-F238E27FC236}">
                <a16:creationId xmlns:a16="http://schemas.microsoft.com/office/drawing/2014/main" id="{7F687D44-CE02-A1B9-3804-A94B2C29A246}"/>
              </a:ext>
            </a:extLst>
          </p:cNvPr>
          <p:cNvSpPr/>
          <p:nvPr/>
        </p:nvSpPr>
        <p:spPr>
          <a:xfrm>
            <a:off x="8051800" y="1912938"/>
            <a:ext cx="3487738" cy="1290637"/>
          </a:xfrm>
          <a:prstGeom prst="rect">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it-IT" sz="2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OG3 </a:t>
            </a:r>
            <a:r>
              <a:rPr lang="it-IT" sz="2200" dirty="0">
                <a:latin typeface="Tahoma" panose="020B0604030504040204" pitchFamily="34" charset="0"/>
                <a:ea typeface="Tahoma" panose="020B0604030504040204" pitchFamily="34" charset="0"/>
                <a:cs typeface="Tahoma" panose="020B0604030504040204" pitchFamily="34" charset="0"/>
              </a:rPr>
              <a:t>– SVILUPPO SOCIECONOMICO AREE RURALI </a:t>
            </a:r>
          </a:p>
          <a:p>
            <a:pPr algn="ctr" eaLnBrk="1" fontAlgn="auto" hangingPunct="1">
              <a:spcBef>
                <a:spcPts val="0"/>
              </a:spcBef>
              <a:spcAft>
                <a:spcPts val="0"/>
              </a:spcAft>
              <a:defRPr/>
            </a:pPr>
            <a:r>
              <a:rPr lang="it-IT" sz="2000" dirty="0">
                <a:latin typeface="Tahoma" panose="020B0604030504040204" pitchFamily="34" charset="0"/>
                <a:ea typeface="Tahoma" panose="020B0604030504040204" pitchFamily="34" charset="0"/>
                <a:cs typeface="Tahoma" panose="020B0604030504040204" pitchFamily="34" charset="0"/>
              </a:rPr>
              <a:t>(sostenibilità sociale)</a:t>
            </a:r>
          </a:p>
        </p:txBody>
      </p:sp>
      <p:grpSp>
        <p:nvGrpSpPr>
          <p:cNvPr id="26631" name="Gruppo 44">
            <a:extLst>
              <a:ext uri="{FF2B5EF4-FFF2-40B4-BE49-F238E27FC236}">
                <a16:creationId xmlns:a16="http://schemas.microsoft.com/office/drawing/2014/main" id="{DB80F86B-C5AD-84A7-2F5A-2EACACB81511}"/>
              </a:ext>
            </a:extLst>
          </p:cNvPr>
          <p:cNvGrpSpPr>
            <a:grpSpLocks/>
          </p:cNvGrpSpPr>
          <p:nvPr/>
        </p:nvGrpSpPr>
        <p:grpSpPr bwMode="auto">
          <a:xfrm>
            <a:off x="4276725" y="3095625"/>
            <a:ext cx="3595688" cy="3168650"/>
            <a:chOff x="4482648" y="3809401"/>
            <a:chExt cx="3433156" cy="2892163"/>
          </a:xfrm>
        </p:grpSpPr>
        <p:sp>
          <p:nvSpPr>
            <p:cNvPr id="46" name="Rettangolo 45">
              <a:extLst>
                <a:ext uri="{FF2B5EF4-FFF2-40B4-BE49-F238E27FC236}">
                  <a16:creationId xmlns:a16="http://schemas.microsoft.com/office/drawing/2014/main" id="{79DE9161-15D4-0CF4-2927-CC6C862E9AE4}"/>
                </a:ext>
              </a:extLst>
            </p:cNvPr>
            <p:cNvSpPr/>
            <p:nvPr/>
          </p:nvSpPr>
          <p:spPr>
            <a:xfrm>
              <a:off x="4482648" y="3809401"/>
              <a:ext cx="3433156" cy="2892163"/>
            </a:xfrm>
            <a:prstGeom prst="rect">
              <a:avLst/>
            </a:prstGeom>
            <a:solidFill>
              <a:schemeClr val="bg1"/>
            </a:solidFill>
            <a:ln w="38100">
              <a:solidFill>
                <a:schemeClr val="accent6"/>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it-IT" sz="2400">
                <a:latin typeface="+mj-lt"/>
              </a:endParaRPr>
            </a:p>
          </p:txBody>
        </p:sp>
        <p:pic>
          <p:nvPicPr>
            <p:cNvPr id="26643" name="Picture 2">
              <a:extLst>
                <a:ext uri="{FF2B5EF4-FFF2-40B4-BE49-F238E27FC236}">
                  <a16:creationId xmlns:a16="http://schemas.microsoft.com/office/drawing/2014/main" id="{748C2CFB-7210-726C-CC3C-13C6253E9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7935" t="16602" r="10124" b="62849"/>
            <a:stretch>
              <a:fillRect/>
            </a:stretch>
          </p:blipFill>
          <p:spPr bwMode="auto">
            <a:xfrm>
              <a:off x="4651140" y="4096490"/>
              <a:ext cx="682335" cy="66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CasellaDiTesto 47">
              <a:extLst>
                <a:ext uri="{FF2B5EF4-FFF2-40B4-BE49-F238E27FC236}">
                  <a16:creationId xmlns:a16="http://schemas.microsoft.com/office/drawing/2014/main" id="{4C4AAB9A-FB14-0FE5-F456-0A6A084A7637}"/>
                </a:ext>
              </a:extLst>
            </p:cNvPr>
            <p:cNvSpPr txBox="1"/>
            <p:nvPr/>
          </p:nvSpPr>
          <p:spPr>
            <a:xfrm>
              <a:off x="5407251" y="4162952"/>
              <a:ext cx="2337274" cy="591184"/>
            </a:xfrm>
            <a:prstGeom prst="rect">
              <a:avLst/>
            </a:prstGeom>
            <a:noFill/>
          </p:spPr>
          <p:txBody>
            <a:bodyPr>
              <a:spAutoFit/>
            </a:bodyPr>
            <a:lstStyle/>
            <a:p>
              <a:pPr eaLnBrk="1" fontAlgn="auto" hangingPunct="1">
                <a:spcBef>
                  <a:spcPts val="0"/>
                </a:spcBef>
                <a:spcAft>
                  <a:spcPts val="0"/>
                </a:spcAft>
                <a:defRPr/>
              </a:pPr>
              <a:r>
                <a:rPr lang="it-IT" b="1" dirty="0">
                  <a:latin typeface="+mj-lt"/>
                </a:rPr>
                <a:t>OS.4 </a:t>
              </a:r>
              <a:r>
                <a:rPr lang="it-IT" dirty="0">
                  <a:latin typeface="+mj-lt"/>
                </a:rPr>
                <a:t>Azioni per il cambiamento climatico</a:t>
              </a:r>
            </a:p>
          </p:txBody>
        </p:sp>
        <p:sp>
          <p:nvSpPr>
            <p:cNvPr id="50" name="CasellaDiTesto 49">
              <a:extLst>
                <a:ext uri="{FF2B5EF4-FFF2-40B4-BE49-F238E27FC236}">
                  <a16:creationId xmlns:a16="http://schemas.microsoft.com/office/drawing/2014/main" id="{24F9A3B1-4D31-02CB-2854-082B113B51A8}"/>
                </a:ext>
              </a:extLst>
            </p:cNvPr>
            <p:cNvSpPr txBox="1"/>
            <p:nvPr/>
          </p:nvSpPr>
          <p:spPr>
            <a:xfrm>
              <a:off x="5407251" y="5813340"/>
              <a:ext cx="2432766" cy="589734"/>
            </a:xfrm>
            <a:prstGeom prst="rect">
              <a:avLst/>
            </a:prstGeom>
            <a:noFill/>
          </p:spPr>
          <p:txBody>
            <a:bodyPr>
              <a:spAutoFit/>
            </a:bodyPr>
            <a:lstStyle/>
            <a:p>
              <a:pPr eaLnBrk="1" fontAlgn="auto" hangingPunct="1">
                <a:spcBef>
                  <a:spcPts val="0"/>
                </a:spcBef>
                <a:spcAft>
                  <a:spcPts val="0"/>
                </a:spcAft>
                <a:defRPr/>
              </a:pPr>
              <a:r>
                <a:rPr lang="it-IT" b="1" dirty="0">
                  <a:latin typeface="+mj-lt"/>
                </a:rPr>
                <a:t>OS.6 </a:t>
              </a:r>
              <a:r>
                <a:rPr lang="it-IT" dirty="0">
                  <a:latin typeface="+mj-lt"/>
                </a:rPr>
                <a:t>Tutela del paesaggio e della biodiversità</a:t>
              </a:r>
            </a:p>
          </p:txBody>
        </p:sp>
        <p:pic>
          <p:nvPicPr>
            <p:cNvPr id="26646" name="Picture 2">
              <a:extLst>
                <a:ext uri="{FF2B5EF4-FFF2-40B4-BE49-F238E27FC236}">
                  <a16:creationId xmlns:a16="http://schemas.microsoft.com/office/drawing/2014/main" id="{109D13B2-ED68-CA2D-40CF-0B8A6BA23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633" t="62840" r="9862" b="16229"/>
            <a:stretch>
              <a:fillRect/>
            </a:stretch>
          </p:blipFill>
          <p:spPr bwMode="auto">
            <a:xfrm>
              <a:off x="4698125" y="5808530"/>
              <a:ext cx="647401" cy="65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a:extLst>
                <a:ext uri="{FF2B5EF4-FFF2-40B4-BE49-F238E27FC236}">
                  <a16:creationId xmlns:a16="http://schemas.microsoft.com/office/drawing/2014/main" id="{D3F3993C-7528-9715-8AF6-E8434B6E0397}"/>
                </a:ext>
              </a:extLst>
            </p:cNvPr>
            <p:cNvSpPr txBox="1"/>
            <p:nvPr/>
          </p:nvSpPr>
          <p:spPr>
            <a:xfrm>
              <a:off x="5434534" y="5065667"/>
              <a:ext cx="2405483" cy="337612"/>
            </a:xfrm>
            <a:prstGeom prst="rect">
              <a:avLst/>
            </a:prstGeom>
            <a:noFill/>
          </p:spPr>
          <p:txBody>
            <a:bodyPr>
              <a:spAutoFit/>
            </a:bodyPr>
            <a:lstStyle/>
            <a:p>
              <a:pPr eaLnBrk="1" fontAlgn="auto" hangingPunct="1">
                <a:spcBef>
                  <a:spcPts val="0"/>
                </a:spcBef>
                <a:spcAft>
                  <a:spcPts val="0"/>
                </a:spcAft>
                <a:defRPr/>
              </a:pPr>
              <a:r>
                <a:rPr lang="it-IT" b="1" dirty="0">
                  <a:latin typeface="+mj-lt"/>
                </a:rPr>
                <a:t>OS.5 </a:t>
              </a:r>
              <a:r>
                <a:rPr lang="it-IT" dirty="0">
                  <a:latin typeface="+mj-lt"/>
                </a:rPr>
                <a:t>Tutela dell’ambiente</a:t>
              </a:r>
            </a:p>
          </p:txBody>
        </p:sp>
        <p:pic>
          <p:nvPicPr>
            <p:cNvPr id="26648" name="Picture 2">
              <a:extLst>
                <a:ext uri="{FF2B5EF4-FFF2-40B4-BE49-F238E27FC236}">
                  <a16:creationId xmlns:a16="http://schemas.microsoft.com/office/drawing/2014/main" id="{4C013E58-9D92-8118-1E1E-D113663B6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814" t="39629" r="1936" b="38818"/>
            <a:stretch>
              <a:fillRect/>
            </a:stretch>
          </p:blipFill>
          <p:spPr bwMode="auto">
            <a:xfrm>
              <a:off x="4605940" y="4929610"/>
              <a:ext cx="727533" cy="6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 name="CasellaDiTesto 52">
            <a:extLst>
              <a:ext uri="{FF2B5EF4-FFF2-40B4-BE49-F238E27FC236}">
                <a16:creationId xmlns:a16="http://schemas.microsoft.com/office/drawing/2014/main" id="{42BD1E60-82C7-E0A9-7754-263A258898B1}"/>
              </a:ext>
            </a:extLst>
          </p:cNvPr>
          <p:cNvSpPr txBox="1"/>
          <p:nvPr/>
        </p:nvSpPr>
        <p:spPr>
          <a:xfrm>
            <a:off x="9020175" y="3509963"/>
            <a:ext cx="2492375" cy="647700"/>
          </a:xfrm>
          <a:prstGeom prst="rect">
            <a:avLst/>
          </a:prstGeom>
          <a:noFill/>
        </p:spPr>
        <p:txBody>
          <a:bodyPr>
            <a:spAutoFit/>
          </a:bodyPr>
          <a:lstStyle/>
          <a:p>
            <a:pPr eaLnBrk="1" fontAlgn="auto" hangingPunct="1">
              <a:spcBef>
                <a:spcPts val="0"/>
              </a:spcBef>
              <a:spcAft>
                <a:spcPts val="0"/>
              </a:spcAft>
              <a:defRPr/>
            </a:pPr>
            <a:r>
              <a:rPr lang="it-IT" b="1" dirty="0">
                <a:latin typeface="+mj-lt"/>
              </a:rPr>
              <a:t>OS.7 </a:t>
            </a:r>
            <a:r>
              <a:rPr lang="it-IT" dirty="0">
                <a:latin typeface="+mj-lt"/>
              </a:rPr>
              <a:t>Sostegno del ricambio generazionale</a:t>
            </a:r>
          </a:p>
        </p:txBody>
      </p:sp>
      <p:sp>
        <p:nvSpPr>
          <p:cNvPr id="40969" name="CasellaDiTesto 53">
            <a:extLst>
              <a:ext uri="{FF2B5EF4-FFF2-40B4-BE49-F238E27FC236}">
                <a16:creationId xmlns:a16="http://schemas.microsoft.com/office/drawing/2014/main" id="{114866EE-E8BE-E37A-401D-5831A853F2CA}"/>
              </a:ext>
            </a:extLst>
          </p:cNvPr>
          <p:cNvSpPr txBox="1">
            <a:spLocks noChangeArrowheads="1"/>
          </p:cNvSpPr>
          <p:nvPr/>
        </p:nvSpPr>
        <p:spPr bwMode="auto">
          <a:xfrm>
            <a:off x="9020175" y="4322763"/>
            <a:ext cx="2519363" cy="646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ts val="0"/>
              </a:spcBef>
              <a:spcAft>
                <a:spcPts val="0"/>
              </a:spcAft>
              <a:buFontTx/>
              <a:buNone/>
              <a:defRPr/>
            </a:pPr>
            <a:r>
              <a:rPr lang="it-IT" altLang="it-IT" sz="1800" b="1" dirty="0">
                <a:latin typeface="+mj-lt"/>
              </a:rPr>
              <a:t>OS.8</a:t>
            </a:r>
            <a:r>
              <a:rPr lang="it-IT" altLang="it-IT" sz="1800" dirty="0">
                <a:latin typeface="+mj-lt"/>
              </a:rPr>
              <a:t> Aree rurali dinamiche</a:t>
            </a:r>
          </a:p>
        </p:txBody>
      </p:sp>
      <p:sp>
        <p:nvSpPr>
          <p:cNvPr id="55" name="CasellaDiTesto 54">
            <a:extLst>
              <a:ext uri="{FF2B5EF4-FFF2-40B4-BE49-F238E27FC236}">
                <a16:creationId xmlns:a16="http://schemas.microsoft.com/office/drawing/2014/main" id="{B9CDF439-B128-59F9-CEC5-64844A352C21}"/>
              </a:ext>
            </a:extLst>
          </p:cNvPr>
          <p:cNvSpPr txBox="1"/>
          <p:nvPr/>
        </p:nvSpPr>
        <p:spPr>
          <a:xfrm>
            <a:off x="9048750" y="5286375"/>
            <a:ext cx="2463800" cy="646113"/>
          </a:xfrm>
          <a:prstGeom prst="rect">
            <a:avLst/>
          </a:prstGeom>
          <a:noFill/>
        </p:spPr>
        <p:txBody>
          <a:bodyPr>
            <a:spAutoFit/>
          </a:bodyPr>
          <a:lstStyle/>
          <a:p>
            <a:pPr eaLnBrk="1" fontAlgn="auto" hangingPunct="1">
              <a:spcBef>
                <a:spcPts val="0"/>
              </a:spcBef>
              <a:spcAft>
                <a:spcPts val="0"/>
              </a:spcAft>
              <a:defRPr/>
            </a:pPr>
            <a:r>
              <a:rPr lang="it-IT" b="1" dirty="0">
                <a:latin typeface="+mj-lt"/>
              </a:rPr>
              <a:t>OS.9</a:t>
            </a:r>
            <a:r>
              <a:rPr lang="it-IT" dirty="0">
                <a:latin typeface="+mj-lt"/>
              </a:rPr>
              <a:t> Protezione qualità alimentazione e salute</a:t>
            </a:r>
          </a:p>
        </p:txBody>
      </p:sp>
      <p:pic>
        <p:nvPicPr>
          <p:cNvPr id="26635" name="Picture 2">
            <a:extLst>
              <a:ext uri="{FF2B5EF4-FFF2-40B4-BE49-F238E27FC236}">
                <a16:creationId xmlns:a16="http://schemas.microsoft.com/office/drawing/2014/main" id="{C584A8E1-D3B6-FF1E-51D4-195D125B6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69" t="76740" r="55421" b="1845"/>
          <a:stretch>
            <a:fillRect/>
          </a:stretch>
        </p:blipFill>
        <p:spPr bwMode="auto">
          <a:xfrm>
            <a:off x="8315325" y="4365625"/>
            <a:ext cx="636588"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6" name="Picture 2">
            <a:extLst>
              <a:ext uri="{FF2B5EF4-FFF2-40B4-BE49-F238E27FC236}">
                <a16:creationId xmlns:a16="http://schemas.microsoft.com/office/drawing/2014/main" id="{6B1D77BA-CDBC-C446-2A20-361E3DCAD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771" t="76740" r="30760" b="1845"/>
          <a:stretch>
            <a:fillRect/>
          </a:stretch>
        </p:blipFill>
        <p:spPr bwMode="auto">
          <a:xfrm>
            <a:off x="8229600" y="3417888"/>
            <a:ext cx="67945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7" name="Picture 2">
            <a:extLst>
              <a:ext uri="{FF2B5EF4-FFF2-40B4-BE49-F238E27FC236}">
                <a16:creationId xmlns:a16="http://schemas.microsoft.com/office/drawing/2014/main" id="{DDB29CAE-70D3-D0FD-0575-E8D0B8D44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00" t="62253" r="76089" b="16655"/>
          <a:stretch>
            <a:fillRect/>
          </a:stretch>
        </p:blipFill>
        <p:spPr bwMode="auto">
          <a:xfrm>
            <a:off x="8229600" y="5303838"/>
            <a:ext cx="7048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ettangolo 58">
            <a:extLst>
              <a:ext uri="{FF2B5EF4-FFF2-40B4-BE49-F238E27FC236}">
                <a16:creationId xmlns:a16="http://schemas.microsoft.com/office/drawing/2014/main" id="{9419D8E3-83B2-86E1-20FA-1A186DE1103B}"/>
              </a:ext>
            </a:extLst>
          </p:cNvPr>
          <p:cNvSpPr/>
          <p:nvPr/>
        </p:nvSpPr>
        <p:spPr>
          <a:xfrm>
            <a:off x="481013" y="6300788"/>
            <a:ext cx="11077575" cy="3127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600" b="1" dirty="0">
                <a:solidFill>
                  <a:schemeClr val="tx1"/>
                </a:solidFill>
                <a:latin typeface="Tahoma" panose="020B0604030504040204" pitchFamily="34" charset="0"/>
                <a:ea typeface="Tahoma" panose="020B0604030504040204" pitchFamily="34" charset="0"/>
                <a:cs typeface="Tahoma" panose="020B0604030504040204" pitchFamily="34" charset="0"/>
              </a:rPr>
              <a:t>OBIETTIVO TRASVERSALE</a:t>
            </a:r>
            <a:r>
              <a:rPr lang="it-IT"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it-IT" sz="16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Promozione e condivisione di conoscenze, innovazione e digitalizzazione (AKIS</a:t>
            </a:r>
            <a:r>
              <a:rPr lang="it-IT" sz="16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26639" name="Segnaposto numero diapositiva 5">
            <a:extLst>
              <a:ext uri="{FF2B5EF4-FFF2-40B4-BE49-F238E27FC236}">
                <a16:creationId xmlns:a16="http://schemas.microsoft.com/office/drawing/2014/main" id="{5D266635-3A46-616D-ECF4-FCD1CD0C11AF}"/>
              </a:ext>
            </a:extLst>
          </p:cNvPr>
          <p:cNvSpPr txBox="1">
            <a:spLocks noChangeArrowheads="1"/>
          </p:cNvSpPr>
          <p:nvPr/>
        </p:nvSpPr>
        <p:spPr bwMode="auto">
          <a:xfrm>
            <a:off x="10820400" y="5932488"/>
            <a:ext cx="7604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endParaRPr lang="it-IT" altLang="it-IT" sz="1200">
              <a:solidFill>
                <a:srgbClr val="898989"/>
              </a:solidFill>
            </a:endParaRPr>
          </a:p>
        </p:txBody>
      </p:sp>
      <p:sp>
        <p:nvSpPr>
          <p:cNvPr id="42" name="Rettangolo 41">
            <a:extLst>
              <a:ext uri="{FF2B5EF4-FFF2-40B4-BE49-F238E27FC236}">
                <a16:creationId xmlns:a16="http://schemas.microsoft.com/office/drawing/2014/main" id="{DD79E8F2-98FE-0E7A-F083-C2227025DB6A}"/>
              </a:ext>
            </a:extLst>
          </p:cNvPr>
          <p:cNvSpPr/>
          <p:nvPr/>
        </p:nvSpPr>
        <p:spPr>
          <a:xfrm>
            <a:off x="4262438" y="1905000"/>
            <a:ext cx="3651250" cy="1250950"/>
          </a:xfrm>
          <a:prstGeom prst="rect">
            <a:avLst/>
          </a:prstGeom>
          <a:solidFill>
            <a:srgbClr val="CCFF33"/>
          </a:solidFill>
          <a:ln>
            <a:noFill/>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fontAlgn="auto" hangingPunct="1">
              <a:spcBef>
                <a:spcPts val="0"/>
              </a:spcBef>
              <a:spcAft>
                <a:spcPts val="0"/>
              </a:spcAft>
              <a:defRPr/>
            </a:pPr>
            <a:r>
              <a:rPr lang="it-IT" sz="24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OG2 – </a:t>
            </a:r>
            <a:r>
              <a:rPr lang="it-IT" sz="2400" dirty="0">
                <a:solidFill>
                  <a:schemeClr val="tx1"/>
                </a:solidFill>
                <a:latin typeface="Tahoma" panose="020B0604030504040204" pitchFamily="34" charset="0"/>
                <a:ea typeface="Tahoma" panose="020B0604030504040204" pitchFamily="34" charset="0"/>
                <a:cs typeface="Tahoma" panose="020B0604030504040204" pitchFamily="34" charset="0"/>
              </a:rPr>
              <a:t>AMBIENTE E CLIMA </a:t>
            </a:r>
          </a:p>
          <a:p>
            <a:pPr algn="ctr" eaLnBrk="1" fontAlgn="auto" hangingPunct="1">
              <a:spcBef>
                <a:spcPts val="0"/>
              </a:spcBef>
              <a:spcAft>
                <a:spcPts val="0"/>
              </a:spcAft>
              <a:defRPr/>
            </a:pPr>
            <a:r>
              <a:rPr lang="it-IT" sz="2000" dirty="0">
                <a:solidFill>
                  <a:schemeClr val="tx1"/>
                </a:solidFill>
                <a:latin typeface="Tahoma" panose="020B0604030504040204" pitchFamily="34" charset="0"/>
                <a:ea typeface="Tahoma" panose="020B0604030504040204" pitchFamily="34" charset="0"/>
                <a:cs typeface="Tahoma" panose="020B0604030504040204" pitchFamily="34" charset="0"/>
              </a:rPr>
              <a:t>(sostenibilità ambientale)</a:t>
            </a:r>
          </a:p>
        </p:txBody>
      </p:sp>
      <p:sp>
        <p:nvSpPr>
          <p:cNvPr id="26641" name="CasellaDiTesto 4">
            <a:extLst>
              <a:ext uri="{FF2B5EF4-FFF2-40B4-BE49-F238E27FC236}">
                <a16:creationId xmlns:a16="http://schemas.microsoft.com/office/drawing/2014/main" id="{590E5755-C77F-811F-6591-F8259B570E5E}"/>
              </a:ext>
            </a:extLst>
          </p:cNvPr>
          <p:cNvSpPr txBox="1">
            <a:spLocks noChangeArrowheads="1"/>
          </p:cNvSpPr>
          <p:nvPr/>
        </p:nvSpPr>
        <p:spPr bwMode="auto">
          <a:xfrm>
            <a:off x="782638" y="1023938"/>
            <a:ext cx="107981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it-IT" altLang="it-IT" sz="2000" b="1">
                <a:solidFill>
                  <a:srgbClr val="000000"/>
                </a:solidFill>
                <a:latin typeface="Arial" panose="020B0604020202020204" pitchFamily="34" charset="0"/>
                <a:cs typeface="Arial" panose="020B0604020202020204" pitchFamily="34" charset="0"/>
              </a:rPr>
              <a:t>3 </a:t>
            </a:r>
            <a:r>
              <a:rPr lang="it-IT" altLang="it-IT" sz="2000">
                <a:solidFill>
                  <a:srgbClr val="000000"/>
                </a:solidFill>
                <a:latin typeface="Arial" panose="020B0604020202020204" pitchFamily="34" charset="0"/>
                <a:cs typeface="Arial" panose="020B0604020202020204" pitchFamily="34" charset="0"/>
              </a:rPr>
              <a:t>Regolamenti di base: </a:t>
            </a:r>
            <a:r>
              <a:rPr lang="it-IT" altLang="it-IT" sz="2000" b="1">
                <a:solidFill>
                  <a:srgbClr val="000000"/>
                </a:solidFill>
                <a:latin typeface="Arial" panose="020B0604020202020204" pitchFamily="34" charset="0"/>
                <a:cs typeface="Arial" panose="020B0604020202020204" pitchFamily="34" charset="0"/>
              </a:rPr>
              <a:t>2021/2115</a:t>
            </a:r>
            <a:r>
              <a:rPr lang="it-IT" altLang="it-IT" sz="2000">
                <a:solidFill>
                  <a:srgbClr val="000000"/>
                </a:solidFill>
                <a:latin typeface="Arial" panose="020B0604020202020204" pitchFamily="34" charset="0"/>
                <a:cs typeface="Arial" panose="020B0604020202020204" pitchFamily="34" charset="0"/>
              </a:rPr>
              <a:t>, </a:t>
            </a:r>
            <a:r>
              <a:rPr lang="it-IT" altLang="it-IT" sz="2000" b="1">
                <a:solidFill>
                  <a:srgbClr val="000000"/>
                </a:solidFill>
                <a:latin typeface="Arial" panose="020B0604020202020204" pitchFamily="34" charset="0"/>
                <a:cs typeface="Arial" panose="020B0604020202020204" pitchFamily="34" charset="0"/>
              </a:rPr>
              <a:t>2021/2116</a:t>
            </a:r>
            <a:r>
              <a:rPr lang="it-IT" altLang="it-IT" sz="2000">
                <a:solidFill>
                  <a:srgbClr val="000000"/>
                </a:solidFill>
                <a:latin typeface="Arial" panose="020B0604020202020204" pitchFamily="34" charset="0"/>
                <a:cs typeface="Arial" panose="020B0604020202020204" pitchFamily="34" charset="0"/>
              </a:rPr>
              <a:t>, </a:t>
            </a:r>
            <a:r>
              <a:rPr lang="it-IT" altLang="it-IT" sz="2000" b="1">
                <a:solidFill>
                  <a:srgbClr val="000000"/>
                </a:solidFill>
                <a:latin typeface="Arial" panose="020B0604020202020204" pitchFamily="34" charset="0"/>
                <a:cs typeface="Arial" panose="020B0604020202020204" pitchFamily="34" charset="0"/>
              </a:rPr>
              <a:t>2021/2117 </a:t>
            </a:r>
          </a:p>
          <a:p>
            <a:pPr algn="just" eaLnBrk="1" hangingPunct="1">
              <a:lnSpc>
                <a:spcPct val="100000"/>
              </a:lnSpc>
              <a:spcBef>
                <a:spcPct val="0"/>
              </a:spcBef>
            </a:pPr>
            <a:r>
              <a:rPr lang="it-IT" altLang="it-IT" sz="2000" b="1">
                <a:solidFill>
                  <a:srgbClr val="000000"/>
                </a:solidFill>
                <a:latin typeface="Arial" panose="020B0604020202020204" pitchFamily="34" charset="0"/>
                <a:cs typeface="Arial" panose="020B0604020202020204" pitchFamily="34" charset="0"/>
              </a:rPr>
              <a:t>3</a:t>
            </a:r>
            <a:r>
              <a:rPr lang="it-IT" altLang="it-IT" sz="2000">
                <a:solidFill>
                  <a:srgbClr val="000000"/>
                </a:solidFill>
                <a:latin typeface="Arial" panose="020B0604020202020204" pitchFamily="34" charset="0"/>
                <a:cs typeface="Arial" panose="020B0604020202020204" pitchFamily="34" charset="0"/>
              </a:rPr>
              <a:t> Obiettivi Generali (</a:t>
            </a:r>
            <a:r>
              <a:rPr lang="it-IT" altLang="it-IT" sz="2000" b="1">
                <a:solidFill>
                  <a:srgbClr val="000000"/>
                </a:solidFill>
                <a:latin typeface="Arial" panose="020B0604020202020204" pitchFamily="34" charset="0"/>
                <a:cs typeface="Arial" panose="020B0604020202020204" pitchFamily="34" charset="0"/>
              </a:rPr>
              <a:t>OG</a:t>
            </a:r>
            <a:r>
              <a:rPr lang="it-IT" altLang="it-IT" sz="2000">
                <a:solidFill>
                  <a:srgbClr val="000000"/>
                </a:solidFill>
                <a:latin typeface="Arial" panose="020B0604020202020204" pitchFamily="34" charset="0"/>
                <a:cs typeface="Arial" panose="020B0604020202020204" pitchFamily="34" charset="0"/>
              </a:rPr>
              <a:t>), </a:t>
            </a:r>
            <a:r>
              <a:rPr lang="it-IT" altLang="it-IT" sz="2000" b="1">
                <a:solidFill>
                  <a:srgbClr val="000000"/>
                </a:solidFill>
                <a:latin typeface="Arial" panose="020B0604020202020204" pitchFamily="34" charset="0"/>
                <a:cs typeface="Arial" panose="020B0604020202020204" pitchFamily="34" charset="0"/>
              </a:rPr>
              <a:t>9</a:t>
            </a:r>
            <a:r>
              <a:rPr lang="it-IT" altLang="it-IT" sz="2000">
                <a:solidFill>
                  <a:srgbClr val="000000"/>
                </a:solidFill>
                <a:latin typeface="Arial" panose="020B0604020202020204" pitchFamily="34" charset="0"/>
                <a:cs typeface="Arial" panose="020B0604020202020204" pitchFamily="34" charset="0"/>
              </a:rPr>
              <a:t> Obiettivi Specifici (</a:t>
            </a:r>
            <a:r>
              <a:rPr lang="it-IT" altLang="it-IT" sz="2000" b="1">
                <a:solidFill>
                  <a:srgbClr val="000000"/>
                </a:solidFill>
                <a:latin typeface="Arial" panose="020B0604020202020204" pitchFamily="34" charset="0"/>
                <a:cs typeface="Arial" panose="020B0604020202020204" pitchFamily="34" charset="0"/>
              </a:rPr>
              <a:t>OS</a:t>
            </a:r>
            <a:r>
              <a:rPr lang="it-IT" altLang="it-IT" sz="2000">
                <a:solidFill>
                  <a:srgbClr val="000000"/>
                </a:solidFill>
                <a:latin typeface="Arial" panose="020B0604020202020204" pitchFamily="34" charset="0"/>
                <a:cs typeface="Arial" panose="020B0604020202020204" pitchFamily="34" charset="0"/>
              </a:rPr>
              <a:t>) e </a:t>
            </a:r>
            <a:r>
              <a:rPr lang="it-IT" altLang="it-IT" sz="2000" b="1">
                <a:solidFill>
                  <a:srgbClr val="000000"/>
                </a:solidFill>
                <a:latin typeface="Arial" panose="020B0604020202020204" pitchFamily="34" charset="0"/>
                <a:cs typeface="Arial" panose="020B0604020202020204" pitchFamily="34" charset="0"/>
              </a:rPr>
              <a:t>1</a:t>
            </a:r>
            <a:r>
              <a:rPr lang="it-IT" altLang="it-IT" sz="2000">
                <a:solidFill>
                  <a:srgbClr val="000000"/>
                </a:solidFill>
                <a:latin typeface="Arial" panose="020B0604020202020204" pitchFamily="34" charset="0"/>
                <a:cs typeface="Arial" panose="020B0604020202020204" pitchFamily="34" charset="0"/>
              </a:rPr>
              <a:t> Obiettivo trasversale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olo 1">
            <a:extLst>
              <a:ext uri="{FF2B5EF4-FFF2-40B4-BE49-F238E27FC236}">
                <a16:creationId xmlns:a16="http://schemas.microsoft.com/office/drawing/2014/main" id="{E6709E26-CF62-A545-FF2E-CD08A98C9C64}"/>
              </a:ext>
            </a:extLst>
          </p:cNvPr>
          <p:cNvSpPr txBox="1">
            <a:spLocks noChangeArrowheads="1"/>
          </p:cNvSpPr>
          <p:nvPr/>
        </p:nvSpPr>
        <p:spPr bwMode="auto">
          <a:xfrm>
            <a:off x="712788" y="195263"/>
            <a:ext cx="112442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it-IT" altLang="it-IT" b="1">
                <a:solidFill>
                  <a:srgbClr val="203864"/>
                </a:solidFill>
                <a:latin typeface="Arial" panose="020B0604020202020204" pitchFamily="34" charset="0"/>
                <a:cs typeface="Arial" panose="020B0604020202020204" pitchFamily="34" charset="0"/>
              </a:rPr>
              <a:t>SRA29 Pagamento al fine di adottare e mantenere </a:t>
            </a:r>
          </a:p>
          <a:p>
            <a:pPr eaLnBrk="1" hangingPunct="1">
              <a:spcBef>
                <a:spcPct val="0"/>
              </a:spcBef>
              <a:buFontTx/>
              <a:buNone/>
            </a:pPr>
            <a:r>
              <a:rPr lang="it-IT" altLang="it-IT" b="1">
                <a:solidFill>
                  <a:srgbClr val="203864"/>
                </a:solidFill>
                <a:latin typeface="Arial" panose="020B0604020202020204" pitchFamily="34" charset="0"/>
                <a:cs typeface="Arial" panose="020B0604020202020204" pitchFamily="34" charset="0"/>
              </a:rPr>
              <a:t>pratiche e metodi di produzione biologica 1/2</a:t>
            </a:r>
          </a:p>
        </p:txBody>
      </p:sp>
      <p:graphicFrame>
        <p:nvGraphicFramePr>
          <p:cNvPr id="2" name="Tabella 1">
            <a:extLst>
              <a:ext uri="{FF2B5EF4-FFF2-40B4-BE49-F238E27FC236}">
                <a16:creationId xmlns:a16="http://schemas.microsoft.com/office/drawing/2014/main" id="{6C7AA7F8-2936-206D-DAD2-1A2958CDC121}"/>
              </a:ext>
            </a:extLst>
          </p:cNvPr>
          <p:cNvGraphicFramePr>
            <a:graphicFrameLocks noGrp="1"/>
          </p:cNvGraphicFramePr>
          <p:nvPr/>
        </p:nvGraphicFramePr>
        <p:xfrm>
          <a:off x="234950" y="901700"/>
          <a:ext cx="11722100" cy="5910263"/>
        </p:xfrm>
        <a:graphic>
          <a:graphicData uri="http://schemas.openxmlformats.org/drawingml/2006/table">
            <a:tbl>
              <a:tblPr/>
              <a:tblGrid>
                <a:gridCol w="1166147">
                  <a:extLst>
                    <a:ext uri="{9D8B030D-6E8A-4147-A177-3AD203B41FA5}">
                      <a16:colId xmlns:a16="http://schemas.microsoft.com/office/drawing/2014/main" val="20000"/>
                    </a:ext>
                  </a:extLst>
                </a:gridCol>
                <a:gridCol w="10555953">
                  <a:extLst>
                    <a:ext uri="{9D8B030D-6E8A-4147-A177-3AD203B41FA5}">
                      <a16:colId xmlns:a16="http://schemas.microsoft.com/office/drawing/2014/main" val="20001"/>
                    </a:ext>
                  </a:extLst>
                </a:gridCol>
              </a:tblGrid>
              <a:tr h="5137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a:ln>
                            <a:noFill/>
                          </a:ln>
                          <a:solidFill>
                            <a:srgbClr val="000000"/>
                          </a:solidFill>
                          <a:effectLst/>
                          <a:latin typeface="Arial" panose="020B0604020202020204" pitchFamily="34" charset="0"/>
                          <a:cs typeface="Arial" panose="020B0604020202020204" pitchFamily="34" charset="0"/>
                        </a:rPr>
                        <a:t>Obiettivo</a:t>
                      </a:r>
                    </a:p>
                  </a:txBody>
                  <a:tcPr marL="44320" marR="44320" marT="44321" marB="443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L’intervento sostiene l’impegno di conversione a pratiche e metodi di produzione di agricoltura biologica e al mantenimento degli stessi per tutta la durata del periodo dell’impegno. </a:t>
                      </a:r>
                    </a:p>
                  </a:txBody>
                  <a:tcPr marL="44320" marR="44320" marT="44321" marB="443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8490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a:ln>
                            <a:noFill/>
                          </a:ln>
                          <a:solidFill>
                            <a:srgbClr val="000000"/>
                          </a:solidFill>
                          <a:effectLst/>
                          <a:latin typeface="Arial" panose="020B0604020202020204" pitchFamily="34" charset="0"/>
                          <a:cs typeface="Arial" panose="020B0604020202020204" pitchFamily="34" charset="0"/>
                        </a:rPr>
                        <a:t>Azioni attivate</a:t>
                      </a:r>
                    </a:p>
                  </a:txBody>
                  <a:tcPr marL="44320" marR="44320" marT="44321" marB="443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marL="285750" indent="-2857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SRA29.1</a:t>
                      </a:r>
                      <a:r>
                        <a:rPr kumimoji="0" lang="it-IT" altLang="it-IT" sz="13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Conversione all’agricoltura biologica; </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SRA29.2 </a:t>
                      </a:r>
                      <a:r>
                        <a:rPr kumimoji="0" lang="it-IT" altLang="it-IT" sz="13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Mantenimento dell’agricoltura biologica</a:t>
                      </a:r>
                    </a:p>
                  </a:txBody>
                  <a:tcPr marL="44320" marR="44320" marT="44321" marB="443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8303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3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Cumulabilità con altri interventi</a:t>
                      </a:r>
                    </a:p>
                  </a:txBody>
                  <a:tcPr marL="44320" marR="44320" marT="44321" marB="443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SRA03 e SRA19 (azione 1)</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0" i="1" u="none" strike="noStrike" cap="none" normalizeH="0" baseline="0" dirty="0">
                          <a:ln>
                            <a:noFill/>
                          </a:ln>
                          <a:solidFill>
                            <a:srgbClr val="FF0000"/>
                          </a:solidFill>
                          <a:effectLst/>
                          <a:latin typeface="Arial" panose="020B0604020202020204" pitchFamily="34" charset="0"/>
                          <a:cs typeface="Arial" panose="020B0604020202020204" pitchFamily="34" charset="0"/>
                        </a:rPr>
                        <a:t>SRA03, SRA06, SRA08 e SRA19 (azione 1) </a:t>
                      </a:r>
                      <a:r>
                        <a:rPr kumimoji="0" lang="it-IT" altLang="it-IT" sz="13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(MODIFICA)</a:t>
                      </a:r>
                    </a:p>
                  </a:txBody>
                  <a:tcPr marL="44320" marR="44320" marT="44321" marB="443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67369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Criteri di ammissibilità</a:t>
                      </a:r>
                      <a:endParaRPr kumimoji="0" lang="it-IT" altLang="it-IT" sz="13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4320" marR="44320" marT="44321" marB="443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C01</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Agricoltori singoli o associati;</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C02</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Enti pubblici gestori di aziende agricole</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C03</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Le superfici eleggibili all’Azione SRA29.1 “Conversione all’agricoltura biologica” devono essere state notificate per la prima volta precedentemente all’avvio del periodo di impegno. Le superfici eleggibili all’Azione SRA29.2 “Mantenimento dell’agricoltura biologica” devono essere presenti in una notifica nello stato di “pubblicata” precedentemente all’avvio del periodo di impegno.</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C04</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 beneficiari aderiscono all’intervento con una SOI minima rispetto alla SAU totale pari ad 1 ettaro. </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C06</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Non sono ammessi all’aiuto gli operatori che sono nel biennio di esclusione, a meno che la causa dell’esclusione non derivi dal mancato pagamento dei corrispettivi agli organismi di controllo </a:t>
                      </a:r>
                    </a:p>
                  </a:txBody>
                  <a:tcPr marL="44320" marR="44320" marT="44321" marB="443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7743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a:ln>
                            <a:noFill/>
                          </a:ln>
                          <a:solidFill>
                            <a:schemeClr val="tx1"/>
                          </a:solidFill>
                          <a:effectLst/>
                          <a:latin typeface="Arial" panose="020B0604020202020204" pitchFamily="34" charset="0"/>
                          <a:cs typeface="Arial" panose="020B0604020202020204" pitchFamily="34" charset="0"/>
                        </a:rPr>
                        <a:t>Impegni</a:t>
                      </a:r>
                    </a:p>
                  </a:txBody>
                  <a:tcPr marL="44320" marR="44320" marT="44321" marB="443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marL="285750" indent="-2857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I01</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Applicazione del metodo di produzione di agricoltura biologica di cui al Reg. (UE) 2018/848 </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I02</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Le superfici oggetto di impegno accertate con la domanda di sostegno devono essere mantenute per tutta la durata del periodo di impegno.</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I03 </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Disponibilità delle medesime superfici oggetto di impegno in virtù di un diritto reale di godimento.</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I04</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Iscrizione del beneficiario nell’elenco nazionale degli operatori biologici per tutto il periodo di impegno secondo le specificità delle disposizioni attuative delle Regioni.</a:t>
                      </a:r>
                    </a:p>
                  </a:txBody>
                  <a:tcPr marL="44320" marR="44320" marT="44321" marB="443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27743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Entità del sostegno</a:t>
                      </a:r>
                    </a:p>
                  </a:txBody>
                  <a:tcPr marL="44320" marR="44320" marT="44321" marB="443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it-IT" altLang="it-IT" sz="13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Il pagamento annuale si riferisce alla superficie agricola, per ettaro ammissibile, effettivamente sottoposta a impegno.</a:t>
                      </a:r>
                    </a:p>
                    <a:p>
                      <a:pPr algn="just">
                        <a:lnSpc>
                          <a:spcPct val="100000"/>
                        </a:lnSpc>
                        <a:spcBef>
                          <a:spcPts val="0"/>
                        </a:spcBef>
                        <a:spcAft>
                          <a:spcPts val="0"/>
                        </a:spcAft>
                      </a:pPr>
                      <a:r>
                        <a:rPr lang="it-IT" sz="1300" b="1" kern="1200" dirty="0">
                          <a:solidFill>
                            <a:schemeClr val="tx1"/>
                          </a:solidFill>
                          <a:effectLst/>
                          <a:latin typeface="Arial" panose="020B0604020202020204" pitchFamily="34" charset="0"/>
                          <a:ea typeface="+mn-ea"/>
                          <a:cs typeface="Arial" panose="020B0604020202020204" pitchFamily="34" charset="0"/>
                        </a:rPr>
                        <a:t>Per le superfici finalizzate all’alimentazione animale, si prevede una maggiorazione del pagamento solo a favore delle aziende zootecniche con allevamenti biologici</a:t>
                      </a:r>
                      <a:r>
                        <a:rPr lang="it-IT" sz="1300" b="1" kern="1200" baseline="0" dirty="0">
                          <a:solidFill>
                            <a:schemeClr val="tx1"/>
                          </a:solidFill>
                          <a:effectLst/>
                          <a:latin typeface="Arial" panose="020B0604020202020204" pitchFamily="34" charset="0"/>
                          <a:ea typeface="+mn-ea"/>
                          <a:cs typeface="Arial" panose="020B0604020202020204" pitchFamily="34" charset="0"/>
                        </a:rPr>
                        <a:t> (conversione € 355/h, mantenimento € 330/h)</a:t>
                      </a:r>
                      <a:r>
                        <a:rPr lang="it-IT" sz="1300" b="1" kern="1200" dirty="0">
                          <a:solidFill>
                            <a:schemeClr val="tx1"/>
                          </a:solidFill>
                          <a:effectLst/>
                          <a:latin typeface="Arial" panose="020B0604020202020204" pitchFamily="34" charset="0"/>
                          <a:ea typeface="+mn-ea"/>
                          <a:cs typeface="Arial" panose="020B0604020202020204" pitchFamily="34" charset="0"/>
                        </a:rPr>
                        <a:t> </a:t>
                      </a:r>
                      <a:r>
                        <a:rPr lang="it-IT" sz="1300" kern="1200" dirty="0">
                          <a:solidFill>
                            <a:schemeClr val="tx1"/>
                          </a:solidFill>
                          <a:effectLst/>
                          <a:latin typeface="Arial" panose="020B0604020202020204" pitchFamily="34" charset="0"/>
                          <a:ea typeface="+mn-ea"/>
                          <a:cs typeface="Arial" panose="020B0604020202020204" pitchFamily="34" charset="0"/>
                        </a:rPr>
                        <a:t>nel rispetto della demarcazione con altri strumenti che finanziano le aziende biologiche. </a:t>
                      </a:r>
                    </a:p>
                    <a:p>
                      <a:pPr>
                        <a:lnSpc>
                          <a:spcPct val="100000"/>
                        </a:lnSpc>
                        <a:spcBef>
                          <a:spcPts val="0"/>
                        </a:spcBef>
                        <a:spcAft>
                          <a:spcPts val="0"/>
                        </a:spcAft>
                      </a:pPr>
                      <a:r>
                        <a:rPr lang="it-IT" sz="1300" b="1" i="1" kern="1200" dirty="0">
                          <a:solidFill>
                            <a:schemeClr val="tx1"/>
                          </a:solidFill>
                          <a:effectLst/>
                          <a:latin typeface="Arial" panose="020B0604020202020204" pitchFamily="34" charset="0"/>
                          <a:ea typeface="+mn-ea"/>
                          <a:cs typeface="Arial" panose="020B0604020202020204" pitchFamily="34" charset="0"/>
                        </a:rPr>
                        <a:t>La Regione Abruzzo, per rispondere alle specifiche esigenze territoriali, stabilisce un rapporto UBA biologiche e superficie agricola utilizzata aziendale minimo pari a 0,2 UBA/ha.</a:t>
                      </a:r>
                      <a:r>
                        <a:rPr lang="it-IT" sz="1300" kern="1200" dirty="0">
                          <a:solidFill>
                            <a:schemeClr val="tx1"/>
                          </a:solidFill>
                          <a:effectLst/>
                          <a:latin typeface="Arial" panose="020B0604020202020204" pitchFamily="34" charset="0"/>
                          <a:ea typeface="+mn-ea"/>
                          <a:cs typeface="Arial" panose="020B0604020202020204" pitchFamily="34" charset="0"/>
                        </a:rPr>
                        <a:t> </a:t>
                      </a:r>
                      <a:r>
                        <a:rPr lang="it-IT" sz="1300" b="1" kern="1200" dirty="0">
                          <a:solidFill>
                            <a:schemeClr val="tx1"/>
                          </a:solidFill>
                          <a:effectLst/>
                          <a:latin typeface="Arial" panose="020B0604020202020204" pitchFamily="34" charset="0"/>
                          <a:ea typeface="+mn-ea"/>
                          <a:cs typeface="Arial" panose="020B0604020202020204" pitchFamily="34" charset="0"/>
                        </a:rPr>
                        <a:t>(specificità Regione Abruzzo).</a:t>
                      </a:r>
                      <a:endParaRPr lang="it-IT" sz="1300" kern="1200" dirty="0">
                        <a:solidFill>
                          <a:schemeClr val="tx1"/>
                        </a:solidFill>
                        <a:effectLst/>
                        <a:latin typeface="Arial" panose="020B0604020202020204" pitchFamily="34" charset="0"/>
                        <a:ea typeface="+mn-ea"/>
                        <a:cs typeface="Arial" panose="020B0604020202020204" pitchFamily="34" charset="0"/>
                      </a:endParaRPr>
                    </a:p>
                  </a:txBody>
                  <a:tcPr marL="44320" marR="44320" marT="44321" marB="443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4" name="Rettangolo con angoli arrotondati 3">
            <a:extLst>
              <a:ext uri="{FF2B5EF4-FFF2-40B4-BE49-F238E27FC236}">
                <a16:creationId xmlns:a16="http://schemas.microsoft.com/office/drawing/2014/main" id="{0D1A0896-3D7A-8887-3DD3-1D31EBDC4660}"/>
              </a:ext>
            </a:extLst>
          </p:cNvPr>
          <p:cNvSpPr/>
          <p:nvPr/>
        </p:nvSpPr>
        <p:spPr>
          <a:xfrm>
            <a:off x="9855200" y="163513"/>
            <a:ext cx="2043113" cy="442912"/>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it-IT" sz="1100" dirty="0">
                <a:solidFill>
                  <a:prstClr val="black"/>
                </a:solidFill>
                <a:latin typeface="Arial" panose="020B0604020202020204" pitchFamily="34" charset="0"/>
                <a:cs typeface="Arial" panose="020B0604020202020204" pitchFamily="34" charset="0"/>
              </a:rPr>
              <a:t>Dotazione finanziaria</a:t>
            </a:r>
          </a:p>
          <a:p>
            <a:pPr algn="ctr" eaLnBrk="1" fontAlgn="auto" hangingPunct="1">
              <a:spcBef>
                <a:spcPts val="0"/>
              </a:spcBef>
              <a:spcAft>
                <a:spcPts val="0"/>
              </a:spcAft>
              <a:defRPr/>
            </a:pPr>
            <a:r>
              <a:rPr lang="it-IT"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€ 47.395.621,19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olo 1">
            <a:extLst>
              <a:ext uri="{FF2B5EF4-FFF2-40B4-BE49-F238E27FC236}">
                <a16:creationId xmlns:a16="http://schemas.microsoft.com/office/drawing/2014/main" id="{81522298-E56B-0051-2361-12D0B59E86C9}"/>
              </a:ext>
            </a:extLst>
          </p:cNvPr>
          <p:cNvSpPr txBox="1">
            <a:spLocks noChangeArrowheads="1"/>
          </p:cNvSpPr>
          <p:nvPr/>
        </p:nvSpPr>
        <p:spPr bwMode="auto">
          <a:xfrm>
            <a:off x="712788" y="195263"/>
            <a:ext cx="112442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it-IT" altLang="it-IT" b="1">
                <a:solidFill>
                  <a:srgbClr val="203864"/>
                </a:solidFill>
                <a:latin typeface="Arial" panose="020B0604020202020204" pitchFamily="34" charset="0"/>
                <a:cs typeface="Arial" panose="020B0604020202020204" pitchFamily="34" charset="0"/>
              </a:rPr>
              <a:t>SRA29 Pagamento al fine di adottare e mantenere </a:t>
            </a:r>
          </a:p>
          <a:p>
            <a:pPr eaLnBrk="1" hangingPunct="1">
              <a:spcBef>
                <a:spcPct val="0"/>
              </a:spcBef>
              <a:buFontTx/>
              <a:buNone/>
            </a:pPr>
            <a:r>
              <a:rPr lang="it-IT" altLang="it-IT" b="1">
                <a:solidFill>
                  <a:srgbClr val="203864"/>
                </a:solidFill>
                <a:latin typeface="Arial" panose="020B0604020202020204" pitchFamily="34" charset="0"/>
                <a:cs typeface="Arial" panose="020B0604020202020204" pitchFamily="34" charset="0"/>
              </a:rPr>
              <a:t>pratiche e metodi di produzione biologica 2/2</a:t>
            </a:r>
          </a:p>
        </p:txBody>
      </p:sp>
      <p:sp>
        <p:nvSpPr>
          <p:cNvPr id="4" name="Rettangolo con angoli arrotondati 3">
            <a:extLst>
              <a:ext uri="{FF2B5EF4-FFF2-40B4-BE49-F238E27FC236}">
                <a16:creationId xmlns:a16="http://schemas.microsoft.com/office/drawing/2014/main" id="{8262FCFB-5A3A-E18D-E33A-F808F7906E8D}"/>
              </a:ext>
            </a:extLst>
          </p:cNvPr>
          <p:cNvSpPr/>
          <p:nvPr/>
        </p:nvSpPr>
        <p:spPr>
          <a:xfrm>
            <a:off x="9855200" y="163513"/>
            <a:ext cx="2043113" cy="442912"/>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it-IT" sz="1100" dirty="0">
                <a:solidFill>
                  <a:prstClr val="black"/>
                </a:solidFill>
                <a:latin typeface="Arial" panose="020B0604020202020204" pitchFamily="34" charset="0"/>
                <a:cs typeface="Arial" panose="020B0604020202020204" pitchFamily="34" charset="0"/>
              </a:rPr>
              <a:t>Dotazione finanziaria</a:t>
            </a:r>
          </a:p>
          <a:p>
            <a:pPr algn="ctr" eaLnBrk="1" fontAlgn="auto" hangingPunct="1">
              <a:spcBef>
                <a:spcPts val="0"/>
              </a:spcBef>
              <a:spcAft>
                <a:spcPts val="0"/>
              </a:spcAft>
              <a:defRPr/>
            </a:pPr>
            <a:r>
              <a:rPr lang="it-IT"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€ 47.395.621,19 </a:t>
            </a:r>
          </a:p>
        </p:txBody>
      </p:sp>
      <p:graphicFrame>
        <p:nvGraphicFramePr>
          <p:cNvPr id="3" name="Tabella 2">
            <a:extLst>
              <a:ext uri="{FF2B5EF4-FFF2-40B4-BE49-F238E27FC236}">
                <a16:creationId xmlns:a16="http://schemas.microsoft.com/office/drawing/2014/main" id="{60A626B9-5D6A-29CA-EB24-70E4A2C87528}"/>
              </a:ext>
            </a:extLst>
          </p:cNvPr>
          <p:cNvGraphicFramePr>
            <a:graphicFrameLocks noGrp="1"/>
          </p:cNvGraphicFramePr>
          <p:nvPr/>
        </p:nvGraphicFramePr>
        <p:xfrm>
          <a:off x="1939925" y="957263"/>
          <a:ext cx="9958388" cy="5832472"/>
        </p:xfrm>
        <a:graphic>
          <a:graphicData uri="http://schemas.openxmlformats.org/drawingml/2006/table">
            <a:tbl>
              <a:tblPr/>
              <a:tblGrid>
                <a:gridCol w="4387373">
                  <a:extLst>
                    <a:ext uri="{9D8B030D-6E8A-4147-A177-3AD203B41FA5}">
                      <a16:colId xmlns:a16="http://schemas.microsoft.com/office/drawing/2014/main" val="20000"/>
                    </a:ext>
                  </a:extLst>
                </a:gridCol>
                <a:gridCol w="2820323">
                  <a:extLst>
                    <a:ext uri="{9D8B030D-6E8A-4147-A177-3AD203B41FA5}">
                      <a16:colId xmlns:a16="http://schemas.microsoft.com/office/drawing/2014/main" val="20001"/>
                    </a:ext>
                  </a:extLst>
                </a:gridCol>
                <a:gridCol w="2750692">
                  <a:extLst>
                    <a:ext uri="{9D8B030D-6E8A-4147-A177-3AD203B41FA5}">
                      <a16:colId xmlns:a16="http://schemas.microsoft.com/office/drawing/2014/main" val="20002"/>
                    </a:ext>
                  </a:extLst>
                </a:gridCol>
              </a:tblGrid>
              <a:tr h="365636">
                <a:tc gridSpan="3">
                  <a:txBody>
                    <a:bodyPr/>
                    <a:lstStyle/>
                    <a:p>
                      <a:pPr algn="ctr" fontAlgn="b"/>
                      <a:r>
                        <a:rPr lang="it-IT" sz="1800" b="1" i="0" u="none" strike="noStrike" dirty="0">
                          <a:solidFill>
                            <a:srgbClr val="000000"/>
                          </a:solidFill>
                          <a:effectLst/>
                          <a:latin typeface="Calibri" panose="020F0502020204030204" pitchFamily="34" charset="0"/>
                        </a:rPr>
                        <a:t>SRA29 CSR Abruzzo 2023-2027 (€/ha/anno)</a:t>
                      </a:r>
                    </a:p>
                  </a:txBody>
                  <a:tcPr marL="91308" marR="91308" marT="45648" marB="456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it-IT"/>
                    </a:p>
                  </a:txBody>
                  <a:tcPr>
                    <a:lnL w="6350" cap="flat" cmpd="sng" algn="ctr">
                      <a:solidFill>
                        <a:srgbClr val="000000"/>
                      </a:solidFill>
                      <a:prstDash val="solid"/>
                      <a:round/>
                      <a:headEnd type="none" w="med" len="med"/>
                      <a:tailEnd type="none" w="med" len="med"/>
                    </a:lnL>
                  </a:tcPr>
                </a:tc>
                <a:tc hMerge="1">
                  <a:txBody>
                    <a:bodyPr/>
                    <a:lstStyle/>
                    <a:p>
                      <a:pPr algn="ctr" fontAlgn="b"/>
                      <a:endParaRPr lang="it-IT" sz="1800" b="1" i="0" u="none" strike="noStrike" dirty="0">
                        <a:solidFill>
                          <a:srgbClr val="000000"/>
                        </a:solidFill>
                        <a:effectLst/>
                        <a:latin typeface="Calibri" panose="020F0502020204030204" pitchFamily="34" charset="0"/>
                      </a:endParaRPr>
                    </a:p>
                  </a:txBody>
                  <a:tcPr marL="91311" marR="91311" marT="45655" marB="4565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283400">
                <a:tc>
                  <a:txBody>
                    <a:bodyPr/>
                    <a:lstStyle/>
                    <a:p>
                      <a:pPr algn="l" fontAlgn="b"/>
                      <a:endParaRPr lang="it-IT" sz="1800" b="0" i="0" u="none" strike="noStrike" dirty="0">
                        <a:solidFill>
                          <a:srgbClr val="000000"/>
                        </a:solidFill>
                        <a:effectLst/>
                        <a:latin typeface="Calibri" panose="020F0502020204030204" pitchFamily="34" charset="0"/>
                      </a:endParaRPr>
                    </a:p>
                  </a:txBody>
                  <a:tcPr marL="9062" marR="9062" marT="906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800" b="1" i="0" u="none" strike="noStrike">
                          <a:solidFill>
                            <a:srgbClr val="000000"/>
                          </a:solidFill>
                          <a:effectLst/>
                          <a:latin typeface="Calibri" panose="020F0502020204030204" pitchFamily="34" charset="0"/>
                        </a:rPr>
                        <a:t>CONVERSIONE (€/anno)</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800" b="1" i="0" u="none" strike="noStrike" dirty="0">
                          <a:solidFill>
                            <a:srgbClr val="000000"/>
                          </a:solidFill>
                          <a:effectLst/>
                          <a:latin typeface="Calibri" panose="020F0502020204030204" pitchFamily="34" charset="0"/>
                        </a:rPr>
                        <a:t>MANTENIMENTO (€/anno)</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3400">
                <a:tc>
                  <a:txBody>
                    <a:bodyPr/>
                    <a:lstStyle/>
                    <a:p>
                      <a:pPr algn="l" fontAlgn="b"/>
                      <a:r>
                        <a:rPr lang="it-IT" sz="1800" b="0" i="0" u="none" strike="noStrike" dirty="0">
                          <a:solidFill>
                            <a:srgbClr val="000000"/>
                          </a:solidFill>
                          <a:effectLst/>
                          <a:latin typeface="Calibri" panose="020F0502020204030204" pitchFamily="34" charset="0"/>
                        </a:rPr>
                        <a:t>FORAGGERE </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Calibri" panose="020F0502020204030204" pitchFamily="34" charset="0"/>
                        </a:rPr>
                        <a:t>145</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120</a:t>
                      </a:r>
                      <a:endParaRPr lang="it-IT" sz="1800" b="0" i="0" u="none" strike="noStrike" dirty="0">
                        <a:solidFill>
                          <a:srgbClr val="000000"/>
                        </a:solidFill>
                        <a:effectLst/>
                        <a:latin typeface="Calibri" panose="020F0502020204030204" pitchFamily="34" charset="0"/>
                      </a:endParaRP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3400">
                <a:tc>
                  <a:txBody>
                    <a:bodyPr/>
                    <a:lstStyle/>
                    <a:p>
                      <a:pPr algn="l" fontAlgn="b"/>
                      <a:r>
                        <a:rPr lang="it-IT" sz="1800" b="1" i="1" u="none" strike="noStrike" dirty="0">
                          <a:solidFill>
                            <a:srgbClr val="FF0000"/>
                          </a:solidFill>
                          <a:effectLst/>
                          <a:latin typeface="Calibri" panose="020F0502020204030204" pitchFamily="34" charset="0"/>
                        </a:rPr>
                        <a:t>FORAGGERE – AZIENDE ZOOTECNICHE BIO</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1" i="1" u="none" strike="noStrike" dirty="0">
                          <a:solidFill>
                            <a:srgbClr val="FF0000"/>
                          </a:solidFill>
                          <a:effectLst/>
                          <a:latin typeface="Calibri" panose="020F0502020204030204" pitchFamily="34" charset="0"/>
                        </a:rPr>
                        <a:t>355</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1" i="1" u="none" strike="noStrike">
                          <a:solidFill>
                            <a:srgbClr val="FF0000"/>
                          </a:solidFill>
                          <a:effectLst/>
                          <a:latin typeface="Calibri" panose="020F0502020204030204" pitchFamily="34" charset="0"/>
                        </a:rPr>
                        <a:t>330</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3400">
                <a:tc>
                  <a:txBody>
                    <a:bodyPr/>
                    <a:lstStyle/>
                    <a:p>
                      <a:pPr algn="l" fontAlgn="b"/>
                      <a:r>
                        <a:rPr lang="it-IT" sz="1800" b="0" i="0" u="none" strike="noStrike">
                          <a:solidFill>
                            <a:srgbClr val="000000"/>
                          </a:solidFill>
                          <a:effectLst/>
                          <a:latin typeface="Calibri" panose="020F0502020204030204" pitchFamily="34" charset="0"/>
                        </a:rPr>
                        <a:t>PERMANENTI E PASCOLI</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Calibri" panose="020F0502020204030204" pitchFamily="34" charset="0"/>
                        </a:rPr>
                        <a:t>40</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30</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83400">
                <a:tc>
                  <a:txBody>
                    <a:bodyPr/>
                    <a:lstStyle/>
                    <a:p>
                      <a:pPr algn="l" fontAlgn="b"/>
                      <a:r>
                        <a:rPr lang="it-IT" sz="1800" b="0" i="0" u="none" strike="noStrike">
                          <a:solidFill>
                            <a:srgbClr val="000000"/>
                          </a:solidFill>
                          <a:effectLst/>
                          <a:latin typeface="Calibri" panose="020F0502020204030204" pitchFamily="34" charset="0"/>
                        </a:rPr>
                        <a:t>SEMINATIVI</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Calibri" panose="020F0502020204030204" pitchFamily="34" charset="0"/>
                        </a:rPr>
                        <a:t>145</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120</a:t>
                      </a:r>
                      <a:endParaRPr lang="it-IT" sz="1800" b="0" i="0" u="none" strike="noStrike" dirty="0">
                        <a:solidFill>
                          <a:srgbClr val="000000"/>
                        </a:solidFill>
                        <a:effectLst/>
                        <a:latin typeface="Calibri" panose="020F0502020204030204" pitchFamily="34" charset="0"/>
                      </a:endParaRP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83400">
                <a:tc>
                  <a:txBody>
                    <a:bodyPr/>
                    <a:lstStyle/>
                    <a:p>
                      <a:pPr algn="l" fontAlgn="b"/>
                      <a:r>
                        <a:rPr lang="it-IT" sz="1800" b="0" i="0" u="none" strike="noStrike" dirty="0">
                          <a:solidFill>
                            <a:srgbClr val="000000"/>
                          </a:solidFill>
                          <a:effectLst/>
                          <a:latin typeface="Calibri" panose="020F0502020204030204" pitchFamily="34" charset="0"/>
                        </a:rPr>
                        <a:t>ORTIVE</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Calibri" panose="020F0502020204030204" pitchFamily="34" charset="0"/>
                        </a:rPr>
                        <a:t>660</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610</a:t>
                      </a:r>
                      <a:endParaRPr lang="it-IT" sz="1800" b="0" i="0" u="none" strike="noStrike" dirty="0">
                        <a:solidFill>
                          <a:srgbClr val="000000"/>
                        </a:solidFill>
                        <a:effectLst/>
                        <a:latin typeface="Calibri" panose="020F0502020204030204" pitchFamily="34" charset="0"/>
                      </a:endParaRP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83400">
                <a:tc>
                  <a:txBody>
                    <a:bodyPr/>
                    <a:lstStyle/>
                    <a:p>
                      <a:pPr algn="l" fontAlgn="b"/>
                      <a:r>
                        <a:rPr lang="it-IT" sz="1800" b="0" i="0" u="none" strike="noStrike">
                          <a:solidFill>
                            <a:srgbClr val="000000"/>
                          </a:solidFill>
                          <a:effectLst/>
                          <a:latin typeface="Calibri" panose="020F0502020204030204" pitchFamily="34" charset="0"/>
                        </a:rPr>
                        <a:t>OLIVE DA OLIO</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Calibri" panose="020F0502020204030204" pitchFamily="34" charset="0"/>
                        </a:rPr>
                        <a:t>485</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400</a:t>
                      </a:r>
                      <a:endParaRPr lang="it-IT" sz="1800" b="0" i="0" u="none" strike="noStrike" dirty="0">
                        <a:solidFill>
                          <a:srgbClr val="000000"/>
                        </a:solidFill>
                        <a:effectLst/>
                        <a:latin typeface="Calibri" panose="020F0502020204030204" pitchFamily="34" charset="0"/>
                      </a:endParaRP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83400">
                <a:tc>
                  <a:txBody>
                    <a:bodyPr/>
                    <a:lstStyle/>
                    <a:p>
                      <a:pPr algn="l" fontAlgn="b"/>
                      <a:r>
                        <a:rPr lang="it-IT" sz="1800" b="0" i="0" u="none" strike="noStrike">
                          <a:solidFill>
                            <a:srgbClr val="000000"/>
                          </a:solidFill>
                          <a:effectLst/>
                          <a:latin typeface="Calibri" panose="020F0502020204030204" pitchFamily="34" charset="0"/>
                        </a:rPr>
                        <a:t>VITE DA VINO</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Calibri" panose="020F0502020204030204" pitchFamily="34" charset="0"/>
                        </a:rPr>
                        <a:t>750</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630</a:t>
                      </a:r>
                      <a:endParaRPr lang="it-IT" sz="1800" b="0" i="0" u="none" strike="noStrike" dirty="0">
                        <a:solidFill>
                          <a:srgbClr val="000000"/>
                        </a:solidFill>
                        <a:effectLst/>
                        <a:latin typeface="Calibri" panose="020F0502020204030204" pitchFamily="34" charset="0"/>
                      </a:endParaRP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83400">
                <a:tc>
                  <a:txBody>
                    <a:bodyPr/>
                    <a:lstStyle/>
                    <a:p>
                      <a:pPr algn="l" fontAlgn="b"/>
                      <a:r>
                        <a:rPr lang="it-IT" sz="1800" b="0" i="0" u="none" strike="noStrike">
                          <a:solidFill>
                            <a:srgbClr val="000000"/>
                          </a:solidFill>
                          <a:effectLst/>
                          <a:latin typeface="Calibri" panose="020F0502020204030204" pitchFamily="34" charset="0"/>
                        </a:rPr>
                        <a:t>FRUTTIFERI</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Calibri" panose="020F0502020204030204" pitchFamily="34" charset="0"/>
                        </a:rPr>
                        <a:t>704</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Calibri" panose="020F0502020204030204" pitchFamily="34" charset="0"/>
                        </a:rPr>
                        <a:t>580</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65636">
                <a:tc gridSpan="3">
                  <a:txBody>
                    <a:bodyPr/>
                    <a:lstStyle/>
                    <a:p>
                      <a:pPr algn="ctr" fontAlgn="b"/>
                      <a:r>
                        <a:rPr lang="it-IT" sz="1800" b="1" i="0" u="none" strike="noStrike" dirty="0">
                          <a:solidFill>
                            <a:srgbClr val="000000"/>
                          </a:solidFill>
                          <a:effectLst/>
                          <a:latin typeface="Calibri" panose="020F0502020204030204" pitchFamily="34" charset="0"/>
                        </a:rPr>
                        <a:t>Ex Misura 11.2 PSR Abruzzo 2014-2022 (€/ha/anno)</a:t>
                      </a:r>
                    </a:p>
                  </a:txBody>
                  <a:tcPr marL="91308" marR="91308" marT="45648" marB="456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it-IT"/>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algn="ctr" fontAlgn="b"/>
                      <a:endParaRPr lang="it-IT" sz="1800" b="1" i="0" u="none" strike="noStrike" dirty="0">
                        <a:solidFill>
                          <a:srgbClr val="000000"/>
                        </a:solidFill>
                        <a:effectLst/>
                        <a:latin typeface="Calibri" panose="020F0502020204030204" pitchFamily="34" charset="0"/>
                      </a:endParaRPr>
                    </a:p>
                  </a:txBody>
                  <a:tcPr marL="91311" marR="91311" marT="45655" marB="4565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283400">
                <a:tc>
                  <a:txBody>
                    <a:bodyPr/>
                    <a:lstStyle/>
                    <a:p>
                      <a:pPr algn="l" fontAlgn="b"/>
                      <a:endParaRPr lang="it-IT" sz="1800" b="0" i="0" u="none" strike="noStrike">
                        <a:solidFill>
                          <a:srgbClr val="000000"/>
                        </a:solidFill>
                        <a:effectLst/>
                        <a:latin typeface="Calibri" panose="020F0502020204030204" pitchFamily="34" charset="0"/>
                      </a:endParaRPr>
                    </a:p>
                  </a:txBody>
                  <a:tcPr marL="9062" marR="9062" marT="906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800" b="1" i="0" u="none" strike="noStrike">
                          <a:solidFill>
                            <a:srgbClr val="000000"/>
                          </a:solidFill>
                          <a:effectLst/>
                          <a:latin typeface="Calibri" panose="020F0502020204030204" pitchFamily="34" charset="0"/>
                        </a:rPr>
                        <a:t>CONVERSIONE (€/anno)</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l" fontAlgn="b"/>
                      <a:r>
                        <a:rPr lang="it-IT" sz="1800" b="1" i="0" u="none" strike="noStrike">
                          <a:solidFill>
                            <a:srgbClr val="000000"/>
                          </a:solidFill>
                          <a:effectLst/>
                          <a:latin typeface="Calibri" panose="020F0502020204030204" pitchFamily="34" charset="0"/>
                        </a:rPr>
                        <a:t>MANTENIMENTO (€/anno)</a:t>
                      </a:r>
                      <a:endParaRPr lang="it-IT" sz="1800" b="1" i="0" u="none" strike="noStrike" dirty="0">
                        <a:solidFill>
                          <a:srgbClr val="000000"/>
                        </a:solidFill>
                        <a:effectLst/>
                        <a:latin typeface="Calibri" panose="020F0502020204030204" pitchFamily="34" charset="0"/>
                      </a:endParaRP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3400">
                <a:tc>
                  <a:txBody>
                    <a:bodyPr/>
                    <a:lstStyle/>
                    <a:p>
                      <a:pPr algn="l" fontAlgn="b"/>
                      <a:r>
                        <a:rPr lang="it-IT" sz="1800" b="0" i="0" u="none" strike="noStrike" dirty="0">
                          <a:solidFill>
                            <a:srgbClr val="000000"/>
                          </a:solidFill>
                          <a:effectLst/>
                          <a:latin typeface="Calibri" panose="020F0502020204030204" pitchFamily="34" charset="0"/>
                        </a:rPr>
                        <a:t>FORAGGERE </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Calibri" panose="020F0502020204030204" pitchFamily="34" charset="0"/>
                        </a:rPr>
                        <a:t>145</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120</a:t>
                      </a:r>
                      <a:endParaRPr lang="it-IT" sz="1800" b="0" i="0" u="none" strike="noStrike" dirty="0">
                        <a:solidFill>
                          <a:srgbClr val="000000"/>
                        </a:solidFill>
                        <a:effectLst/>
                        <a:latin typeface="Calibri" panose="020F0502020204030204" pitchFamily="34" charset="0"/>
                      </a:endParaRP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83400">
                <a:tc>
                  <a:txBody>
                    <a:bodyPr/>
                    <a:lstStyle/>
                    <a:p>
                      <a:pPr algn="l" fontAlgn="b"/>
                      <a:r>
                        <a:rPr lang="it-IT" sz="1800" b="1" i="1" u="none" strike="noStrike">
                          <a:solidFill>
                            <a:srgbClr val="FF0000"/>
                          </a:solidFill>
                          <a:effectLst/>
                          <a:latin typeface="Calibri" panose="020F0502020204030204" pitchFamily="34" charset="0"/>
                        </a:rPr>
                        <a:t>FORAGGERE – AZIENDE ZOOTECNICHE BIO</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1" i="1" u="none" strike="noStrike" dirty="0">
                          <a:solidFill>
                            <a:srgbClr val="FF0000"/>
                          </a:solidFill>
                          <a:effectLst/>
                          <a:latin typeface="Calibri" panose="020F0502020204030204" pitchFamily="34" charset="0"/>
                        </a:rPr>
                        <a:t>355</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1" i="1" u="none" strike="noStrike">
                          <a:solidFill>
                            <a:srgbClr val="FF0000"/>
                          </a:solidFill>
                          <a:effectLst/>
                          <a:latin typeface="Calibri" panose="020F0502020204030204" pitchFamily="34" charset="0"/>
                        </a:rPr>
                        <a:t>330</a:t>
                      </a:r>
                      <a:endParaRPr lang="it-IT" sz="1800" b="1" i="1" u="none" strike="noStrike" dirty="0">
                        <a:solidFill>
                          <a:srgbClr val="FF0000"/>
                        </a:solidFill>
                        <a:effectLst/>
                        <a:latin typeface="Calibri" panose="020F0502020204030204" pitchFamily="34" charset="0"/>
                      </a:endParaRP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83400">
                <a:tc>
                  <a:txBody>
                    <a:bodyPr/>
                    <a:lstStyle/>
                    <a:p>
                      <a:pPr algn="l" fontAlgn="b"/>
                      <a:r>
                        <a:rPr lang="it-IT" sz="1800" b="0" i="0" u="none" strike="noStrike">
                          <a:solidFill>
                            <a:srgbClr val="000000"/>
                          </a:solidFill>
                          <a:effectLst/>
                          <a:latin typeface="Calibri" panose="020F0502020204030204" pitchFamily="34" charset="0"/>
                        </a:rPr>
                        <a:t>PERMANENTI E PASCOLI</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Calibri" panose="020F0502020204030204" pitchFamily="34" charset="0"/>
                        </a:rPr>
                        <a:t>40</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40</a:t>
                      </a:r>
                      <a:endParaRPr lang="it-IT" sz="1800" b="0" i="0" u="none" strike="noStrike" dirty="0">
                        <a:solidFill>
                          <a:srgbClr val="000000"/>
                        </a:solidFill>
                        <a:effectLst/>
                        <a:latin typeface="Calibri" panose="020F0502020204030204" pitchFamily="34" charset="0"/>
                      </a:endParaRP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83400">
                <a:tc>
                  <a:txBody>
                    <a:bodyPr/>
                    <a:lstStyle/>
                    <a:p>
                      <a:pPr algn="l" fontAlgn="b"/>
                      <a:r>
                        <a:rPr lang="it-IT" sz="1800" b="0" i="0" u="none" strike="noStrike">
                          <a:solidFill>
                            <a:srgbClr val="000000"/>
                          </a:solidFill>
                          <a:effectLst/>
                          <a:latin typeface="Calibri" panose="020F0502020204030204" pitchFamily="34" charset="0"/>
                        </a:rPr>
                        <a:t>SEMINATIVI</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Calibri" panose="020F0502020204030204" pitchFamily="34" charset="0"/>
                        </a:rPr>
                        <a:t>145</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120</a:t>
                      </a:r>
                      <a:endParaRPr lang="it-IT" sz="1800" b="0" i="0" u="none" strike="noStrike" dirty="0">
                        <a:solidFill>
                          <a:srgbClr val="000000"/>
                        </a:solidFill>
                        <a:effectLst/>
                        <a:latin typeface="Calibri" panose="020F0502020204030204" pitchFamily="34" charset="0"/>
                      </a:endParaRP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83400">
                <a:tc>
                  <a:txBody>
                    <a:bodyPr/>
                    <a:lstStyle/>
                    <a:p>
                      <a:pPr algn="l" fontAlgn="b"/>
                      <a:r>
                        <a:rPr lang="it-IT" sz="1800" b="0" i="0" u="none" strike="noStrike">
                          <a:solidFill>
                            <a:srgbClr val="000000"/>
                          </a:solidFill>
                          <a:effectLst/>
                          <a:latin typeface="Calibri" panose="020F0502020204030204" pitchFamily="34" charset="0"/>
                        </a:rPr>
                        <a:t>ORTIVE</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600</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550</a:t>
                      </a:r>
                      <a:endParaRPr lang="it-IT" sz="1800" b="0" i="0" u="none" strike="noStrike" dirty="0">
                        <a:solidFill>
                          <a:srgbClr val="000000"/>
                        </a:solidFill>
                        <a:effectLst/>
                        <a:latin typeface="Calibri" panose="020F0502020204030204" pitchFamily="34" charset="0"/>
                      </a:endParaRP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83400">
                <a:tc>
                  <a:txBody>
                    <a:bodyPr/>
                    <a:lstStyle/>
                    <a:p>
                      <a:pPr algn="l" fontAlgn="b"/>
                      <a:r>
                        <a:rPr lang="it-IT" sz="1800" b="0" i="0" u="none" strike="noStrike">
                          <a:solidFill>
                            <a:srgbClr val="000000"/>
                          </a:solidFill>
                          <a:effectLst/>
                          <a:latin typeface="Calibri" panose="020F0502020204030204" pitchFamily="34" charset="0"/>
                        </a:rPr>
                        <a:t>OLIVE DA OLIO</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440</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370</a:t>
                      </a:r>
                      <a:endParaRPr lang="it-IT" sz="1800" b="0" i="0" u="none" strike="noStrike" dirty="0">
                        <a:solidFill>
                          <a:srgbClr val="000000"/>
                        </a:solidFill>
                        <a:effectLst/>
                        <a:latin typeface="Calibri" panose="020F0502020204030204" pitchFamily="34" charset="0"/>
                      </a:endParaRP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83400">
                <a:tc>
                  <a:txBody>
                    <a:bodyPr/>
                    <a:lstStyle/>
                    <a:p>
                      <a:pPr algn="l" fontAlgn="b"/>
                      <a:r>
                        <a:rPr lang="it-IT" sz="1800" b="0" i="0" u="none" strike="noStrike">
                          <a:solidFill>
                            <a:srgbClr val="000000"/>
                          </a:solidFill>
                          <a:effectLst/>
                          <a:latin typeface="Calibri" panose="020F0502020204030204" pitchFamily="34" charset="0"/>
                        </a:rPr>
                        <a:t>VITE DA VINO</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680</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570</a:t>
                      </a:r>
                      <a:endParaRPr lang="it-IT" sz="1800" b="0" i="0" u="none" strike="noStrike" dirty="0">
                        <a:solidFill>
                          <a:srgbClr val="000000"/>
                        </a:solidFill>
                        <a:effectLst/>
                        <a:latin typeface="Calibri" panose="020F0502020204030204" pitchFamily="34" charset="0"/>
                      </a:endParaRP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83400">
                <a:tc>
                  <a:txBody>
                    <a:bodyPr/>
                    <a:lstStyle/>
                    <a:p>
                      <a:pPr algn="l" fontAlgn="b"/>
                      <a:r>
                        <a:rPr lang="it-IT" sz="1800" b="0" i="0" u="none" strike="noStrike">
                          <a:solidFill>
                            <a:srgbClr val="000000"/>
                          </a:solidFill>
                          <a:effectLst/>
                          <a:latin typeface="Calibri" panose="020F0502020204030204" pitchFamily="34" charset="0"/>
                        </a:rPr>
                        <a:t>FRUTTIFERI</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a:solidFill>
                            <a:srgbClr val="000000"/>
                          </a:solidFill>
                          <a:effectLst/>
                          <a:latin typeface="Calibri" panose="020F0502020204030204" pitchFamily="34" charset="0"/>
                        </a:rPr>
                        <a:t>640</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it-IT" sz="1800" b="0" i="0" u="none" strike="noStrike" dirty="0">
                          <a:solidFill>
                            <a:srgbClr val="000000"/>
                          </a:solidFill>
                          <a:effectLst/>
                          <a:latin typeface="Calibri" panose="020F0502020204030204" pitchFamily="34" charset="0"/>
                        </a:rPr>
                        <a:t>530</a:t>
                      </a:r>
                    </a:p>
                  </a:txBody>
                  <a:tcPr marL="9062" marR="9062" marT="9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bl>
          </a:graphicData>
        </a:graphic>
      </p:graphicFrame>
      <p:sp>
        <p:nvSpPr>
          <p:cNvPr id="88158" name="CasellaDiTesto 4">
            <a:extLst>
              <a:ext uri="{FF2B5EF4-FFF2-40B4-BE49-F238E27FC236}">
                <a16:creationId xmlns:a16="http://schemas.microsoft.com/office/drawing/2014/main" id="{54E0ADA6-F8B6-F7D1-8A2D-853CA919EDAD}"/>
              </a:ext>
            </a:extLst>
          </p:cNvPr>
          <p:cNvSpPr txBox="1">
            <a:spLocks noChangeArrowheads="1"/>
          </p:cNvSpPr>
          <p:nvPr/>
        </p:nvSpPr>
        <p:spPr bwMode="auto">
          <a:xfrm>
            <a:off x="222250" y="3208338"/>
            <a:ext cx="17176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800" b="1">
                <a:solidFill>
                  <a:srgbClr val="FF0000"/>
                </a:solidFill>
                <a:ea typeface="Calibri" panose="020F0502020204030204" pitchFamily="34" charset="0"/>
                <a:cs typeface="Times New Roman" panose="02020603050405020304" pitchFamily="18" charset="0"/>
              </a:rPr>
              <a:t>MODIFICA RICHIESTA </a:t>
            </a:r>
          </a:p>
          <a:p>
            <a:pPr>
              <a:lnSpc>
                <a:spcPct val="100000"/>
              </a:lnSpc>
              <a:spcBef>
                <a:spcPct val="0"/>
              </a:spcBef>
              <a:buFontTx/>
              <a:buNone/>
            </a:pPr>
            <a:r>
              <a:rPr lang="it-IT" altLang="it-IT" sz="1800">
                <a:solidFill>
                  <a:srgbClr val="FF0000"/>
                </a:solidFill>
                <a:ea typeface="Calibri" panose="020F0502020204030204" pitchFamily="34" charset="0"/>
                <a:cs typeface="Times New Roman" panose="02020603050405020304" pitchFamily="18" charset="0"/>
              </a:rPr>
              <a:t>E' necessario modificare l'Output a seguito dell'inserimento dei PLUA relativi alle AZIENDE ZOOTECNICHE BIO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8E2A9C1D-619C-7895-FCAF-9BEA89573FEE}"/>
              </a:ext>
            </a:extLst>
          </p:cNvPr>
          <p:cNvGraphicFramePr>
            <a:graphicFrameLocks noGrp="1"/>
          </p:cNvGraphicFramePr>
          <p:nvPr>
            <p:extLst>
              <p:ext uri="{D42A27DB-BD31-4B8C-83A1-F6EECF244321}">
                <p14:modId xmlns:p14="http://schemas.microsoft.com/office/powerpoint/2010/main" val="555088022"/>
              </p:ext>
            </p:extLst>
          </p:nvPr>
        </p:nvGraphicFramePr>
        <p:xfrm>
          <a:off x="517957" y="1118870"/>
          <a:ext cx="11193462" cy="5563840"/>
        </p:xfrm>
        <a:graphic>
          <a:graphicData uri="http://schemas.openxmlformats.org/drawingml/2006/table">
            <a:tbl>
              <a:tblPr/>
              <a:tblGrid>
                <a:gridCol w="1503295">
                  <a:extLst>
                    <a:ext uri="{9D8B030D-6E8A-4147-A177-3AD203B41FA5}">
                      <a16:colId xmlns:a16="http://schemas.microsoft.com/office/drawing/2014/main" val="4185528502"/>
                    </a:ext>
                  </a:extLst>
                </a:gridCol>
                <a:gridCol w="9690167">
                  <a:extLst>
                    <a:ext uri="{9D8B030D-6E8A-4147-A177-3AD203B41FA5}">
                      <a16:colId xmlns:a16="http://schemas.microsoft.com/office/drawing/2014/main" val="3637871982"/>
                    </a:ext>
                  </a:extLst>
                </a:gridCol>
              </a:tblGrid>
              <a:tr h="3984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Obiettivo</a:t>
                      </a: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a:ln>
                            <a:noFill/>
                          </a:ln>
                          <a:solidFill>
                            <a:srgbClr val="000000"/>
                          </a:solidFill>
                          <a:effectLst/>
                          <a:latin typeface="Arial" panose="020B0604020202020204" pitchFamily="34" charset="0"/>
                          <a:cs typeface="Arial" panose="020B0604020202020204" pitchFamily="34" charset="0"/>
                        </a:rPr>
                        <a:t>Promuovere pratiche allevatoriali più sostenibili e più aderenti alle esigenze naturali delle specie allevate nonché più attente alla biosicurezza per migliorare il benessere e contribuire indirettamente alla riduzione dell’antimicrobico resistenza e dell’inquinamento ambientale.</a:t>
                      </a: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73747518"/>
                  </a:ext>
                </a:extLst>
              </a:tr>
              <a:tr h="128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Progettazione</a:t>
                      </a: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L’intervento prevede </a:t>
                      </a: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un sostegno per UBA </a:t>
                      </a: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(Unità di Bestiame Adulto) a favore degli allevatori che si impegnano volontariamente a sottoscrivere una serie di impegni, migliorativi delle condizioni di allevamento delle specie oggetto dell’intervento, </a:t>
                      </a: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per la durata di 1 anno, </a:t>
                      </a: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oltre le norme obbligatorie vigenti. </a:t>
                      </a: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84913495"/>
                  </a:ext>
                </a:extLst>
              </a:tr>
              <a:tr h="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Specie oggetto d’intervento</a:t>
                      </a: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it-IT" sz="1600" b="0" i="1" u="none" strike="sngStrike" cap="none" normalizeH="0" baseline="0" dirty="0">
                          <a:ln>
                            <a:noFill/>
                          </a:ln>
                          <a:solidFill>
                            <a:srgbClr val="FF0000"/>
                          </a:solidFill>
                          <a:effectLst/>
                          <a:latin typeface="Arial" panose="020B0604020202020204" pitchFamily="34" charset="0"/>
                          <a:cs typeface="Arial" panose="020B0604020202020204" pitchFamily="34" charset="0"/>
                        </a:rPr>
                        <a:t>Avicoli Carne</a:t>
                      </a:r>
                      <a:r>
                        <a:rPr kumimoji="0" lang="it-IT" altLang="it-IT" sz="1600" b="0" i="1"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it-IT" altLang="it-IT" sz="1600" b="0" i="1" u="none" strike="sngStrike" cap="none" normalizeH="0" baseline="0" dirty="0">
                          <a:ln>
                            <a:noFill/>
                          </a:ln>
                          <a:solidFill>
                            <a:srgbClr val="FF0000"/>
                          </a:solidFill>
                          <a:effectLst/>
                          <a:latin typeface="Arial" panose="020B0604020202020204" pitchFamily="34" charset="0"/>
                          <a:cs typeface="Arial" panose="020B0604020202020204" pitchFamily="34" charset="0"/>
                        </a:rPr>
                        <a:t>Avicoli Uova</a:t>
                      </a:r>
                      <a:r>
                        <a:rPr kumimoji="0" lang="it-IT" altLang="it-IT" sz="1600" b="0" i="1"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Bovini da carne, Bovini da latte, Equidi, Ovicaprini (</a:t>
                      </a: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a:t>
                      </a:r>
                      <a:r>
                        <a:rPr lang="it-IT" sz="1600" b="0" dirty="0">
                          <a:solidFill>
                            <a:schemeClr val="tx1"/>
                          </a:solidFill>
                          <a:latin typeface="Arial" panose="020B0604020202020204" pitchFamily="34" charset="0"/>
                          <a:cs typeface="Arial" panose="020B0604020202020204" pitchFamily="34" charset="0"/>
                        </a:rPr>
                        <a:t>li </a:t>
                      </a:r>
                      <a:r>
                        <a:rPr lang="it-IT" sz="1600" dirty="0">
                          <a:solidFill>
                            <a:schemeClr val="tx1"/>
                          </a:solidFill>
                          <a:latin typeface="Arial" panose="020B0604020202020204" pitchFamily="34" charset="0"/>
                          <a:cs typeface="Arial" panose="020B0604020202020204" pitchFamily="34" charset="0"/>
                        </a:rPr>
                        <a:t>ovicaprini no pascolamento nuova scheda intervento SRA08 ACA8)</a:t>
                      </a: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Suini.</a:t>
                      </a: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24545498"/>
                  </a:ext>
                </a:extLst>
              </a:tr>
              <a:tr h="536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Cumulabilità</a:t>
                      </a: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Combinazione: SRH01, SRH03, SRD02</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Demarcazione: PD05 </a:t>
                      </a:r>
                      <a:r>
                        <a:rPr kumimoji="0" lang="it-IT" altLang="it-IT" sz="1600" b="0" i="1" u="none" strike="noStrike" cap="none" normalizeH="0" baseline="0" dirty="0">
                          <a:ln>
                            <a:noFill/>
                          </a:ln>
                          <a:solidFill>
                            <a:srgbClr val="FF0000"/>
                          </a:solidFill>
                          <a:effectLst/>
                          <a:latin typeface="Arial" panose="020B0604020202020204" pitchFamily="34" charset="0"/>
                          <a:cs typeface="Arial" panose="020B0604020202020204" pitchFamily="34" charset="0"/>
                        </a:rPr>
                        <a:t>(Eco-schema 1)</a:t>
                      </a:r>
                      <a:r>
                        <a:rPr kumimoji="0" lang="it-IT" altLang="it-IT" sz="1600" b="1" i="1" u="none" strike="noStrike" cap="none" normalizeH="0" baseline="0" dirty="0">
                          <a:ln>
                            <a:noFill/>
                          </a:ln>
                          <a:solidFill>
                            <a:srgbClr val="FF0000"/>
                          </a:solidFill>
                          <a:effectLst/>
                          <a:latin typeface="Arial" panose="020B0604020202020204" pitchFamily="34" charset="0"/>
                          <a:cs typeface="Arial" panose="020B0604020202020204" pitchFamily="34" charset="0"/>
                        </a:rPr>
                        <a:t> (INTEGRAZIONE)</a:t>
                      </a:r>
                      <a:endParaRPr kumimoji="0" lang="it-IT" altLang="it-IT" sz="1600" b="0" i="1"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1" u="none" strike="noStrike" cap="none" normalizeH="0" baseline="0" dirty="0">
                          <a:ln>
                            <a:noFill/>
                          </a:ln>
                          <a:solidFill>
                            <a:srgbClr val="FF0000"/>
                          </a:solidFill>
                          <a:effectLst/>
                          <a:latin typeface="Arial" panose="020B0604020202020204" pitchFamily="34" charset="0"/>
                          <a:cs typeface="Arial" panose="020B0604020202020204" pitchFamily="34" charset="0"/>
                        </a:rPr>
                        <a:t>Cumulabilità: SRA14 </a:t>
                      </a:r>
                      <a:r>
                        <a:rPr kumimoji="0" lang="it-IT" altLang="it-IT" sz="1600" b="1" i="1" u="none" strike="noStrike" cap="none" normalizeH="0" baseline="0" dirty="0">
                          <a:ln>
                            <a:noFill/>
                          </a:ln>
                          <a:solidFill>
                            <a:srgbClr val="FF0000"/>
                          </a:solidFill>
                          <a:effectLst/>
                          <a:latin typeface="Arial" panose="020B0604020202020204" pitchFamily="34" charset="0"/>
                          <a:cs typeface="Arial" panose="020B0604020202020204" pitchFamily="34" charset="0"/>
                        </a:rPr>
                        <a:t>(INTEGRAZIONE)</a:t>
                      </a: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42267439"/>
                  </a:ext>
                </a:extLst>
              </a:tr>
              <a:tr h="5365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Azione A </a:t>
                      </a:r>
                      <a:endParaRPr kumimoji="0" lang="it-IT" altLang="it-IT"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Descrizione degli impegni specifici previsti dalla Regione Abruzzo per le diverse specie:</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1"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AREA 1</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 Piani alimentari in relazione all'età e alla fase produttiva</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 Controllo delle micotossine/adozione di misure di controllo della qualità dell’acqua di abbeverata</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1.3 Controlli sistematici affezioni </a:t>
                      </a:r>
                      <a:r>
                        <a:rPr kumimoji="0" lang="it-IT" altLang="it-IT"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podali</a:t>
                      </a: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cura dei piedi degli animali e isolamento capi con affezioni </a:t>
                      </a:r>
                      <a:r>
                        <a:rPr kumimoji="0" lang="it-IT" altLang="it-IT"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podali</a:t>
                      </a: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in aree confinate</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1.5 Monitoraggio delle mastiti subcliniche dei capi in mungitura/Analisi periodica delle cellule somatiche del latte </a:t>
                      </a:r>
                      <a:r>
                        <a:rPr kumimoji="0" lang="it-IT" altLang="it-IT"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massale</a:t>
                      </a: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e/o della Minima concentrazione inibente (MIC)</a:t>
                      </a: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51514605"/>
                  </a:ext>
                </a:extLst>
              </a:tr>
            </a:tbl>
          </a:graphicData>
        </a:graphic>
      </p:graphicFrame>
      <p:sp>
        <p:nvSpPr>
          <p:cNvPr id="4" name="Rettangolo con angoli arrotondati 3">
            <a:extLst>
              <a:ext uri="{FF2B5EF4-FFF2-40B4-BE49-F238E27FC236}">
                <a16:creationId xmlns:a16="http://schemas.microsoft.com/office/drawing/2014/main" id="{DE48F3E9-33BD-3C8A-EA8F-0E1D2D9B4115}"/>
              </a:ext>
            </a:extLst>
          </p:cNvPr>
          <p:cNvSpPr/>
          <p:nvPr/>
        </p:nvSpPr>
        <p:spPr>
          <a:xfrm>
            <a:off x="9904412" y="247492"/>
            <a:ext cx="2043113" cy="500062"/>
          </a:xfrm>
          <a:prstGeom prst="roundRect">
            <a:avLst/>
          </a:prstGeom>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it-IT" sz="1100" dirty="0">
                <a:solidFill>
                  <a:schemeClr val="tx1"/>
                </a:solidFill>
                <a:latin typeface="Arial" panose="020B0604020202020204" pitchFamily="34" charset="0"/>
                <a:cs typeface="Arial" panose="020B0604020202020204" pitchFamily="34" charset="0"/>
              </a:rPr>
              <a:t>Dotazione finanziaria</a:t>
            </a:r>
          </a:p>
          <a:p>
            <a:pPr algn="ctr" eaLnBrk="1" fontAlgn="auto" hangingPunct="1">
              <a:spcBef>
                <a:spcPts val="0"/>
              </a:spcBef>
              <a:spcAft>
                <a:spcPts val="0"/>
              </a:spcAft>
              <a:defRPr/>
            </a:pPr>
            <a:r>
              <a:rPr lang="it-IT"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€ 16.450.000,00 </a:t>
            </a:r>
          </a:p>
        </p:txBody>
      </p:sp>
      <p:sp>
        <p:nvSpPr>
          <p:cNvPr id="5" name="Titolo 1">
            <a:extLst>
              <a:ext uri="{FF2B5EF4-FFF2-40B4-BE49-F238E27FC236}">
                <a16:creationId xmlns:a16="http://schemas.microsoft.com/office/drawing/2014/main" id="{1B88BC9D-8ECC-A248-4426-5C35E73C1D76}"/>
              </a:ext>
            </a:extLst>
          </p:cNvPr>
          <p:cNvSpPr txBox="1">
            <a:spLocks/>
          </p:cNvSpPr>
          <p:nvPr/>
        </p:nvSpPr>
        <p:spPr>
          <a:xfrm>
            <a:off x="754063" y="377825"/>
            <a:ext cx="11193462" cy="49847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it-IT" sz="3200" b="1" dirty="0">
                <a:solidFill>
                  <a:schemeClr val="accent5">
                    <a:lumMod val="50000"/>
                  </a:schemeClr>
                </a:solidFill>
                <a:latin typeface="Arial" panose="020B0604020202020204" pitchFamily="34" charset="0"/>
                <a:cs typeface="Arial" panose="020B0604020202020204" pitchFamily="34" charset="0"/>
              </a:rPr>
              <a:t>SRA30 Benessere animale 1/5 </a:t>
            </a:r>
            <a:r>
              <a:rPr lang="it-IT" sz="2000" b="1" dirty="0">
                <a:solidFill>
                  <a:schemeClr val="accent5">
                    <a:lumMod val="50000"/>
                  </a:schemeClr>
                </a:solidFill>
                <a:latin typeface="Arial" panose="020B0604020202020204" pitchFamily="34" charset="0"/>
                <a:cs typeface="Arial" panose="020B0604020202020204" pitchFamily="34" charset="0"/>
              </a:rPr>
              <a:t>(scheda in modifica) </a:t>
            </a:r>
            <a:endParaRPr lang="it-IT" sz="3200" b="1" dirty="0">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8E2A9C1D-619C-7895-FCAF-9BEA89573FEE}"/>
              </a:ext>
            </a:extLst>
          </p:cNvPr>
          <p:cNvGraphicFramePr>
            <a:graphicFrameLocks noGrp="1"/>
          </p:cNvGraphicFramePr>
          <p:nvPr>
            <p:extLst>
              <p:ext uri="{D42A27DB-BD31-4B8C-83A1-F6EECF244321}">
                <p14:modId xmlns:p14="http://schemas.microsoft.com/office/powerpoint/2010/main" val="2087930050"/>
              </p:ext>
            </p:extLst>
          </p:nvPr>
        </p:nvGraphicFramePr>
        <p:xfrm>
          <a:off x="362887" y="1105013"/>
          <a:ext cx="11466225" cy="4965440"/>
        </p:xfrm>
        <a:graphic>
          <a:graphicData uri="http://schemas.openxmlformats.org/drawingml/2006/table">
            <a:tbl>
              <a:tblPr/>
              <a:tblGrid>
                <a:gridCol w="1539927">
                  <a:extLst>
                    <a:ext uri="{9D8B030D-6E8A-4147-A177-3AD203B41FA5}">
                      <a16:colId xmlns:a16="http://schemas.microsoft.com/office/drawing/2014/main" val="4185528502"/>
                    </a:ext>
                  </a:extLst>
                </a:gridCol>
                <a:gridCol w="9926298">
                  <a:extLst>
                    <a:ext uri="{9D8B030D-6E8A-4147-A177-3AD203B41FA5}">
                      <a16:colId xmlns:a16="http://schemas.microsoft.com/office/drawing/2014/main" val="3637871982"/>
                    </a:ext>
                  </a:extLst>
                </a:gridCol>
              </a:tblGrid>
              <a:tr h="5365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Azione A </a:t>
                      </a:r>
                      <a:endParaRPr kumimoji="0" lang="it-IT" altLang="it-IT"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1"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AREA 2</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2.1- Lotta sistematica a roditori e mosche e altri insetti (con registrazione degli interventi effettuati)</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2.2 - Igiene pulizia e disinfestazione dei locali e della strumentazione con registrazione degli interventi effettuati</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2.4 - Utilizzo/Miglioramento della gestione della lettiera (con registrazione dei rinnovi/sostituzioni e quantità di paglia utilizzata)</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2.5 - Controllo periodico e taratura dell’attrezzatura e degli impianti in allevamento, compresi gli impianti di mungitura</a:t>
                      </a:r>
                      <a:endParaRPr kumimoji="0" lang="it-IT" altLang="it-IT" sz="1600" b="1"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1"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AREA 4</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4.1 - Accesso all’aperto, in aree di esercizio</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4.2 - Gestione dell’allevamento confinato semibrado secondo le disposizioni regionali</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4.4 - Gestione dell’allevamento transumante secondo le disposizioni regionali</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4.5 - Gestione del pascolamento aziendale</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4.6 - Esecuzione di almeno un controllo parassitologico annuale su un campione significativo di animali al pascolo</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1"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AREA 5</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5.1 Uso di analgesici e antinfiammatori in caso di castrazione e di taglio della coda (solo se l’intervento è indispensabile)</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5.2 Uso del termocauterio per l'enucleazione abbozzo corneale NON oltre le 3 settimane di vita (sole se l’intervento è indispensabile)</a:t>
                      </a:r>
                      <a:r>
                        <a:rPr kumimoji="0" lang="it-IT" altLang="it-IT"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51514605"/>
                  </a:ext>
                </a:extLst>
              </a:tr>
            </a:tbl>
          </a:graphicData>
        </a:graphic>
      </p:graphicFrame>
      <p:sp>
        <p:nvSpPr>
          <p:cNvPr id="5" name="Titolo 1">
            <a:extLst>
              <a:ext uri="{FF2B5EF4-FFF2-40B4-BE49-F238E27FC236}">
                <a16:creationId xmlns:a16="http://schemas.microsoft.com/office/drawing/2014/main" id="{1B88BC9D-8ECC-A248-4426-5C35E73C1D76}"/>
              </a:ext>
            </a:extLst>
          </p:cNvPr>
          <p:cNvSpPr txBox="1">
            <a:spLocks/>
          </p:cNvSpPr>
          <p:nvPr/>
        </p:nvSpPr>
        <p:spPr>
          <a:xfrm>
            <a:off x="754063" y="377825"/>
            <a:ext cx="11193462" cy="49847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it-IT" sz="3200" b="1" dirty="0">
                <a:solidFill>
                  <a:schemeClr val="accent5">
                    <a:lumMod val="50000"/>
                  </a:schemeClr>
                </a:solidFill>
                <a:latin typeface="Arial" panose="020B0604020202020204" pitchFamily="34" charset="0"/>
                <a:cs typeface="Arial" panose="020B0604020202020204" pitchFamily="34" charset="0"/>
              </a:rPr>
              <a:t>SRA30 Benessere animale 2/5 </a:t>
            </a:r>
            <a:r>
              <a:rPr lang="it-IT" sz="2000" b="1" dirty="0">
                <a:solidFill>
                  <a:schemeClr val="accent5">
                    <a:lumMod val="50000"/>
                  </a:schemeClr>
                </a:solidFill>
                <a:latin typeface="Arial" panose="020B0604020202020204" pitchFamily="34" charset="0"/>
                <a:cs typeface="Arial" panose="020B0604020202020204" pitchFamily="34" charset="0"/>
              </a:rPr>
              <a:t>(scheda in modifica) </a:t>
            </a:r>
            <a:endParaRPr lang="it-IT" sz="32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258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738B0A72-1506-22E4-417F-863C3E08D9A1}"/>
              </a:ext>
            </a:extLst>
          </p:cNvPr>
          <p:cNvSpPr txBox="1">
            <a:spLocks/>
          </p:cNvSpPr>
          <p:nvPr/>
        </p:nvSpPr>
        <p:spPr>
          <a:xfrm>
            <a:off x="754063" y="377825"/>
            <a:ext cx="11193462" cy="49847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it-IT" sz="3200" b="1" dirty="0">
                <a:solidFill>
                  <a:schemeClr val="accent5">
                    <a:lumMod val="50000"/>
                  </a:schemeClr>
                </a:solidFill>
                <a:latin typeface="Arial" panose="020B0604020202020204" pitchFamily="34" charset="0"/>
                <a:cs typeface="Arial" panose="020B0604020202020204" pitchFamily="34" charset="0"/>
              </a:rPr>
              <a:t>SRA30 Benessere animale 3/5 </a:t>
            </a:r>
          </a:p>
        </p:txBody>
      </p:sp>
      <p:graphicFrame>
        <p:nvGraphicFramePr>
          <p:cNvPr id="6" name="Tabella 5">
            <a:extLst>
              <a:ext uri="{FF2B5EF4-FFF2-40B4-BE49-F238E27FC236}">
                <a16:creationId xmlns:a16="http://schemas.microsoft.com/office/drawing/2014/main" id="{C2F1A4BE-F632-546E-4592-A3381136C275}"/>
              </a:ext>
            </a:extLst>
          </p:cNvPr>
          <p:cNvGraphicFramePr>
            <a:graphicFrameLocks noGrp="1"/>
          </p:cNvGraphicFramePr>
          <p:nvPr>
            <p:extLst>
              <p:ext uri="{D42A27DB-BD31-4B8C-83A1-F6EECF244321}">
                <p14:modId xmlns:p14="http://schemas.microsoft.com/office/powerpoint/2010/main" val="33617644"/>
              </p:ext>
            </p:extLst>
          </p:nvPr>
        </p:nvGraphicFramePr>
        <p:xfrm>
          <a:off x="244475" y="1073005"/>
          <a:ext cx="11720513" cy="5379460"/>
        </p:xfrm>
        <a:graphic>
          <a:graphicData uri="http://schemas.openxmlformats.org/drawingml/2006/table">
            <a:tbl>
              <a:tblPr/>
              <a:tblGrid>
                <a:gridCol w="1606912">
                  <a:extLst>
                    <a:ext uri="{9D8B030D-6E8A-4147-A177-3AD203B41FA5}">
                      <a16:colId xmlns:a16="http://schemas.microsoft.com/office/drawing/2014/main" val="4185528502"/>
                    </a:ext>
                  </a:extLst>
                </a:gridCol>
                <a:gridCol w="10113601">
                  <a:extLst>
                    <a:ext uri="{9D8B030D-6E8A-4147-A177-3AD203B41FA5}">
                      <a16:colId xmlns:a16="http://schemas.microsoft.com/office/drawing/2014/main" val="3637871982"/>
                    </a:ext>
                  </a:extLst>
                </a:gridCol>
              </a:tblGrid>
              <a:tr h="5365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7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Azione B – </a:t>
                      </a:r>
                      <a:r>
                        <a:rPr kumimoji="0" lang="it-IT" altLang="it-IT" sz="17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Classyfarm</a:t>
                      </a:r>
                      <a:r>
                        <a:rPr kumimoji="0" lang="it-IT" altLang="it-IT" sz="17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L'intervento prevede l’adesione dell’allevatore al sistema di valutazione </a:t>
                      </a:r>
                      <a:r>
                        <a:rPr kumimoji="0" lang="it-IT" altLang="it-IT" sz="1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Classyfarm</a:t>
                      </a:r>
                      <a:r>
                        <a:rPr kumimoji="0" lang="it-IT"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attraverso il veterinario aziendale/incaricato della compilazione della checklist di autocontrollo relativa alla specie e indirizzo produttivo.</a:t>
                      </a:r>
                    </a:p>
                    <a:p>
                      <a:r>
                        <a:rPr lang="it-IT" sz="1700" kern="1200" dirty="0">
                          <a:solidFill>
                            <a:schemeClr val="tx1"/>
                          </a:solidFill>
                          <a:effectLst/>
                          <a:latin typeface="Arial" panose="020B0604020202020204" pitchFamily="34" charset="0"/>
                          <a:ea typeface="+mn-ea"/>
                          <a:cs typeface="Arial" panose="020B0604020202020204" pitchFamily="34" charset="0"/>
                        </a:rPr>
                        <a:t>I quesiti o “item” presenti all’interno della checklist prevedono 2 o 3 opzioni di risposta, rispettivamente:</a:t>
                      </a:r>
                    </a:p>
                    <a:p>
                      <a:pPr marL="285750" indent="-285750">
                        <a:buFont typeface="Arial" panose="020B0604020202020204" pitchFamily="34" charset="0"/>
                        <a:buChar char="•"/>
                      </a:pPr>
                      <a:r>
                        <a:rPr lang="it-IT" sz="1700" b="1" i="1" kern="1200" dirty="0">
                          <a:solidFill>
                            <a:schemeClr val="tx1"/>
                          </a:solidFill>
                          <a:effectLst/>
                          <a:latin typeface="Arial" panose="020B0604020202020204" pitchFamily="34" charset="0"/>
                          <a:ea typeface="+mn-ea"/>
                          <a:cs typeface="Arial" panose="020B0604020202020204" pitchFamily="34" charset="0"/>
                        </a:rPr>
                        <a:t>Insufficiente</a:t>
                      </a:r>
                      <a:r>
                        <a:rPr lang="it-IT" sz="1700" b="1" kern="1200" dirty="0">
                          <a:solidFill>
                            <a:schemeClr val="tx1"/>
                          </a:solidFill>
                          <a:effectLst/>
                          <a:latin typeface="Arial" panose="020B0604020202020204" pitchFamily="34" charset="0"/>
                          <a:ea typeface="+mn-ea"/>
                          <a:cs typeface="Arial" panose="020B0604020202020204" pitchFamily="34" charset="0"/>
                        </a:rPr>
                        <a:t>: </a:t>
                      </a:r>
                      <a:r>
                        <a:rPr lang="it-IT" sz="1700" kern="1200" dirty="0">
                          <a:solidFill>
                            <a:schemeClr val="tx1"/>
                          </a:solidFill>
                          <a:effectLst/>
                          <a:latin typeface="Arial" panose="020B0604020202020204" pitchFamily="34" charset="0"/>
                          <a:ea typeface="+mn-ea"/>
                          <a:cs typeface="Arial" panose="020B0604020202020204" pitchFamily="34" charset="0"/>
                        </a:rPr>
                        <a:t>condizione che può impedire a uno o più animali presenti di soddisfare le proprie esigenze biologiche e di godere delle 5 libertà alla base del benessere animale.</a:t>
                      </a:r>
                    </a:p>
                    <a:p>
                      <a:pPr marL="285750" indent="-285750">
                        <a:buFont typeface="Arial" panose="020B0604020202020204" pitchFamily="34" charset="0"/>
                        <a:buChar char="•"/>
                      </a:pPr>
                      <a:r>
                        <a:rPr lang="it-IT" sz="1700" b="1" i="1" kern="1200" dirty="0">
                          <a:solidFill>
                            <a:schemeClr val="tx1"/>
                          </a:solidFill>
                          <a:effectLst/>
                          <a:latin typeface="Arial" panose="020B0604020202020204" pitchFamily="34" charset="0"/>
                          <a:ea typeface="+mn-ea"/>
                          <a:cs typeface="Arial" panose="020B0604020202020204" pitchFamily="34" charset="0"/>
                        </a:rPr>
                        <a:t>Accettabile</a:t>
                      </a:r>
                      <a:r>
                        <a:rPr lang="it-IT" sz="1700" b="1" kern="1200" dirty="0">
                          <a:solidFill>
                            <a:schemeClr val="tx1"/>
                          </a:solidFill>
                          <a:effectLst/>
                          <a:latin typeface="Arial" panose="020B0604020202020204" pitchFamily="34" charset="0"/>
                          <a:ea typeface="+mn-ea"/>
                          <a:cs typeface="Arial" panose="020B0604020202020204" pitchFamily="34" charset="0"/>
                        </a:rPr>
                        <a:t>: </a:t>
                      </a:r>
                      <a:r>
                        <a:rPr lang="it-IT" sz="1700" kern="1200" dirty="0">
                          <a:solidFill>
                            <a:schemeClr val="tx1"/>
                          </a:solidFill>
                          <a:effectLst/>
                          <a:latin typeface="Arial" panose="020B0604020202020204" pitchFamily="34" charset="0"/>
                          <a:ea typeface="+mn-ea"/>
                          <a:cs typeface="Arial" panose="020B0604020202020204" pitchFamily="34" charset="0"/>
                        </a:rPr>
                        <a:t>condizione che garantisce il soddisfacimento delle 5 libertà e delle esigenze psicofisiche per tutti i capi presenti.</a:t>
                      </a:r>
                    </a:p>
                    <a:p>
                      <a:pPr marL="285750" indent="-285750">
                        <a:buFont typeface="Arial" panose="020B0604020202020204" pitchFamily="34" charset="0"/>
                        <a:buChar char="•"/>
                      </a:pPr>
                      <a:r>
                        <a:rPr lang="it-IT" sz="1700" b="1" kern="1200" dirty="0">
                          <a:solidFill>
                            <a:schemeClr val="tx1"/>
                          </a:solidFill>
                          <a:effectLst/>
                          <a:latin typeface="Arial" panose="020B0604020202020204" pitchFamily="34" charset="0"/>
                          <a:ea typeface="+mn-ea"/>
                          <a:cs typeface="Arial" panose="020B0604020202020204" pitchFamily="34" charset="0"/>
                        </a:rPr>
                        <a:t>Ottimale</a:t>
                      </a:r>
                      <a:r>
                        <a:rPr lang="it-IT" sz="1700" kern="1200" dirty="0">
                          <a:solidFill>
                            <a:schemeClr val="tx1"/>
                          </a:solidFill>
                          <a:effectLst/>
                          <a:latin typeface="Arial" panose="020B0604020202020204" pitchFamily="34" charset="0"/>
                          <a:ea typeface="+mn-ea"/>
                          <a:cs typeface="Arial" panose="020B0604020202020204" pitchFamily="34" charset="0"/>
                        </a:rPr>
                        <a:t>: condizione positiva che garantisce ai capi di godere di condizioni migliori rispetto ai minimi previsti dalla normativa vigente.</a:t>
                      </a:r>
                    </a:p>
                    <a:p>
                      <a:r>
                        <a:rPr lang="it-IT" sz="1700" kern="1200" dirty="0">
                          <a:solidFill>
                            <a:schemeClr val="tx1"/>
                          </a:solidFill>
                          <a:effectLst/>
                          <a:latin typeface="Arial" panose="020B0604020202020204" pitchFamily="34" charset="0"/>
                          <a:ea typeface="+mn-ea"/>
                          <a:cs typeface="Arial" panose="020B0604020202020204" pitchFamily="34" charset="0"/>
                        </a:rPr>
                        <a:t>A questi giudizi corrispondono 3 livelli di rischio:</a:t>
                      </a:r>
                    </a:p>
                    <a:p>
                      <a:r>
                        <a:rPr lang="it-IT" sz="1700" kern="1200" dirty="0">
                          <a:solidFill>
                            <a:schemeClr val="tx1"/>
                          </a:solidFill>
                          <a:effectLst/>
                          <a:latin typeface="Arial" panose="020B0604020202020204" pitchFamily="34" charset="0"/>
                          <a:ea typeface="+mn-ea"/>
                          <a:cs typeface="Arial" panose="020B0604020202020204" pitchFamily="34" charset="0"/>
                        </a:rPr>
                        <a:t>1)   </a:t>
                      </a:r>
                      <a:r>
                        <a:rPr lang="it-IT" sz="1700" b="1" kern="1200" dirty="0">
                          <a:solidFill>
                            <a:schemeClr val="tx1"/>
                          </a:solidFill>
                          <a:effectLst/>
                          <a:latin typeface="Arial" panose="020B0604020202020204" pitchFamily="34" charset="0"/>
                          <a:ea typeface="+mn-ea"/>
                          <a:cs typeface="Arial" panose="020B0604020202020204" pitchFamily="34" charset="0"/>
                        </a:rPr>
                        <a:t>livello 1: rischio alto, </a:t>
                      </a:r>
                      <a:r>
                        <a:rPr lang="it-IT" sz="1700" kern="1200" dirty="0">
                          <a:solidFill>
                            <a:schemeClr val="tx1"/>
                          </a:solidFill>
                          <a:effectLst/>
                          <a:latin typeface="Arial" panose="020B0604020202020204" pitchFamily="34" charset="0"/>
                          <a:ea typeface="+mn-ea"/>
                          <a:cs typeface="Arial" panose="020B0604020202020204" pitchFamily="34" charset="0"/>
                        </a:rPr>
                        <a:t>condizione insufficiente/negativa/di pericolo o stress; indica la possibilità che una parte degli animali stia vivendo o possa incombere in una situazione negativa “distress”;</a:t>
                      </a:r>
                    </a:p>
                    <a:p>
                      <a:r>
                        <a:rPr lang="it-IT" sz="1700" kern="1200" dirty="0">
                          <a:solidFill>
                            <a:schemeClr val="tx1"/>
                          </a:solidFill>
                          <a:effectLst/>
                          <a:latin typeface="Arial" panose="020B0604020202020204" pitchFamily="34" charset="0"/>
                          <a:ea typeface="+mn-ea"/>
                          <a:cs typeface="Arial" panose="020B0604020202020204" pitchFamily="34" charset="0"/>
                        </a:rPr>
                        <a:t>2)   </a:t>
                      </a:r>
                      <a:r>
                        <a:rPr lang="it-IT" sz="1700" b="1" kern="1200" dirty="0">
                          <a:solidFill>
                            <a:schemeClr val="tx1"/>
                          </a:solidFill>
                          <a:effectLst/>
                          <a:latin typeface="Arial" panose="020B0604020202020204" pitchFamily="34" charset="0"/>
                          <a:ea typeface="+mn-ea"/>
                          <a:cs typeface="Arial" panose="020B0604020202020204" pitchFamily="34" charset="0"/>
                        </a:rPr>
                        <a:t>livello 2: rischio controllato </a:t>
                      </a:r>
                      <a:r>
                        <a:rPr lang="it-IT" sz="1700" kern="1200" dirty="0">
                          <a:solidFill>
                            <a:schemeClr val="tx1"/>
                          </a:solidFill>
                          <a:effectLst/>
                          <a:latin typeface="Arial" panose="020B0604020202020204" pitchFamily="34" charset="0"/>
                          <a:ea typeface="+mn-ea"/>
                          <a:cs typeface="Arial" panose="020B0604020202020204" pitchFamily="34" charset="0"/>
                        </a:rPr>
                        <a:t>o condizione accettabile, normale e compatibile con la possibilità che tutti gli animali della mandria possano soddisfare le proprie 5 libertà e non subire condizioni di stress;</a:t>
                      </a:r>
                    </a:p>
                    <a:p>
                      <a:r>
                        <a:rPr lang="it-IT" sz="1700" kern="1200" dirty="0">
                          <a:solidFill>
                            <a:schemeClr val="tx1"/>
                          </a:solidFill>
                          <a:effectLst/>
                          <a:latin typeface="Arial" panose="020B0604020202020204" pitchFamily="34" charset="0"/>
                          <a:ea typeface="+mn-ea"/>
                          <a:cs typeface="Arial" panose="020B0604020202020204" pitchFamily="34" charset="0"/>
                        </a:rPr>
                        <a:t>3)   </a:t>
                      </a:r>
                      <a:r>
                        <a:rPr lang="it-IT" sz="1700" b="1" kern="1200" dirty="0">
                          <a:solidFill>
                            <a:schemeClr val="tx1"/>
                          </a:solidFill>
                          <a:effectLst/>
                          <a:latin typeface="Arial" panose="020B0604020202020204" pitchFamily="34" charset="0"/>
                          <a:ea typeface="+mn-ea"/>
                          <a:cs typeface="Arial" panose="020B0604020202020204" pitchFamily="34" charset="0"/>
                        </a:rPr>
                        <a:t>livello 3: rischio basso</a:t>
                      </a:r>
                      <a:r>
                        <a:rPr lang="it-IT" sz="1700" kern="1200" dirty="0">
                          <a:solidFill>
                            <a:schemeClr val="tx1"/>
                          </a:solidFill>
                          <a:effectLst/>
                          <a:latin typeface="Arial" panose="020B0604020202020204" pitchFamily="34" charset="0"/>
                          <a:ea typeface="+mn-ea"/>
                          <a:cs typeface="Arial" panose="020B0604020202020204" pitchFamily="34" charset="0"/>
                        </a:rPr>
                        <a:t>, o condizione ottimale, positiva e di beneficio, dovuta non solo al pieno adattamento dell’animale al suo ambiente e al rispetto delle 5 libertà, ma anche alla possibilità di poter vivere esperienze positive, appaganti e soddisfacenti in grado di produrre “</a:t>
                      </a:r>
                      <a:r>
                        <a:rPr lang="it-IT" sz="1700" kern="1200" dirty="0" err="1">
                          <a:solidFill>
                            <a:schemeClr val="tx1"/>
                          </a:solidFill>
                          <a:effectLst/>
                          <a:latin typeface="Arial" panose="020B0604020202020204" pitchFamily="34" charset="0"/>
                          <a:ea typeface="+mn-ea"/>
                          <a:cs typeface="Arial" panose="020B0604020202020204" pitchFamily="34" charset="0"/>
                        </a:rPr>
                        <a:t>eustress</a:t>
                      </a:r>
                      <a:r>
                        <a:rPr lang="it-IT" sz="1700" kern="1200" dirty="0">
                          <a:solidFill>
                            <a:schemeClr val="tx1"/>
                          </a:solidFill>
                          <a:effectLst/>
                          <a:latin typeface="Arial" panose="020B0604020202020204" pitchFamily="34" charset="0"/>
                          <a:ea typeface="+mn-ea"/>
                          <a:cs typeface="Arial" panose="020B0604020202020204" pitchFamily="34" charset="0"/>
                        </a:rPr>
                        <a:t>”.</a:t>
                      </a: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51514605"/>
                  </a:ext>
                </a:extLst>
              </a:tr>
            </a:tbl>
          </a:graphicData>
        </a:graphic>
      </p:graphicFrame>
    </p:spTree>
    <p:extLst>
      <p:ext uri="{BB962C8B-B14F-4D97-AF65-F5344CB8AC3E}">
        <p14:creationId xmlns:p14="http://schemas.microsoft.com/office/powerpoint/2010/main" val="3071184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738B0A72-1506-22E4-417F-863C3E08D9A1}"/>
              </a:ext>
            </a:extLst>
          </p:cNvPr>
          <p:cNvSpPr txBox="1">
            <a:spLocks/>
          </p:cNvSpPr>
          <p:nvPr/>
        </p:nvSpPr>
        <p:spPr>
          <a:xfrm>
            <a:off x="754063" y="377825"/>
            <a:ext cx="11193462" cy="49847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it-IT" sz="3200" b="1" dirty="0">
                <a:solidFill>
                  <a:schemeClr val="accent5">
                    <a:lumMod val="50000"/>
                  </a:schemeClr>
                </a:solidFill>
                <a:latin typeface="Arial" panose="020B0604020202020204" pitchFamily="34" charset="0"/>
                <a:cs typeface="Arial" panose="020B0604020202020204" pitchFamily="34" charset="0"/>
              </a:rPr>
              <a:t>SRA30 Benessere animale 4/5 </a:t>
            </a:r>
          </a:p>
        </p:txBody>
      </p:sp>
      <p:graphicFrame>
        <p:nvGraphicFramePr>
          <p:cNvPr id="6" name="Tabella 5">
            <a:extLst>
              <a:ext uri="{FF2B5EF4-FFF2-40B4-BE49-F238E27FC236}">
                <a16:creationId xmlns:a16="http://schemas.microsoft.com/office/drawing/2014/main" id="{C2F1A4BE-F632-546E-4592-A3381136C275}"/>
              </a:ext>
            </a:extLst>
          </p:cNvPr>
          <p:cNvGraphicFramePr>
            <a:graphicFrameLocks noGrp="1"/>
          </p:cNvGraphicFramePr>
          <p:nvPr>
            <p:extLst>
              <p:ext uri="{D42A27DB-BD31-4B8C-83A1-F6EECF244321}">
                <p14:modId xmlns:p14="http://schemas.microsoft.com/office/powerpoint/2010/main" val="2749750888"/>
              </p:ext>
            </p:extLst>
          </p:nvPr>
        </p:nvGraphicFramePr>
        <p:xfrm>
          <a:off x="301697" y="1120838"/>
          <a:ext cx="11720513" cy="5142720"/>
        </p:xfrm>
        <a:graphic>
          <a:graphicData uri="http://schemas.openxmlformats.org/drawingml/2006/table">
            <a:tbl>
              <a:tblPr/>
              <a:tblGrid>
                <a:gridCol w="1454512">
                  <a:extLst>
                    <a:ext uri="{9D8B030D-6E8A-4147-A177-3AD203B41FA5}">
                      <a16:colId xmlns:a16="http://schemas.microsoft.com/office/drawing/2014/main" val="4185528502"/>
                    </a:ext>
                  </a:extLst>
                </a:gridCol>
                <a:gridCol w="10266001">
                  <a:extLst>
                    <a:ext uri="{9D8B030D-6E8A-4147-A177-3AD203B41FA5}">
                      <a16:colId xmlns:a16="http://schemas.microsoft.com/office/drawing/2014/main" val="3637871982"/>
                    </a:ext>
                  </a:extLst>
                </a:gridCol>
              </a:tblGrid>
              <a:tr h="5365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Azione B – </a:t>
                      </a:r>
                      <a:r>
                        <a:rPr kumimoji="0" lang="it-IT" altLang="it-IT" sz="16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Classyfarm</a:t>
                      </a:r>
                      <a:r>
                        <a:rPr kumimoji="0" lang="it-IT" altLang="it-IT"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Il sistema </a:t>
                      </a:r>
                      <a:r>
                        <a:rPr kumimoji="0" lang="it-IT" altLang="it-IT"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Classyfarm</a:t>
                      </a: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comprende i seguenti </a:t>
                      </a:r>
                      <a:r>
                        <a:rPr kumimoji="0" lang="it-IT" altLang="it-IT"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due ambiti </a:t>
                      </a: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di miglioramento </a:t>
                      </a:r>
                      <a:r>
                        <a:rPr kumimoji="0" lang="it-IT" altLang="it-IT" sz="16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(specificità Regione Abruzzo):</a:t>
                      </a:r>
                      <a:endParaRPr kumimoji="0" lang="it-IT" altLang="it-IT" sz="1600" b="1" i="1" u="sng"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1" i="1"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Ambito A Management aziendale e personale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A.1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consistenza</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numerica</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e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preparazione</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tecnica</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del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personale</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addetto</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agli</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animali</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numero</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di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ispezioni</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giornaliere</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movimentazione</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degli</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animali</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e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gestione</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dei</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gruppi</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per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sesso</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età</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stadio</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produttivo</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e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riproduttivo</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A.2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qualità</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degli</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alimenti</a:t>
                      </a:r>
                      <a:endPar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A.3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igiene</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e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pulizia</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degli</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impianti</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degli</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spazi</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e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delle</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strutture</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di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allevamento</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gestione</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della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lettiera</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e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delle</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operazioni</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di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mungitura</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gestione</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e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prevenzione</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delle</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patologie</a:t>
                      </a:r>
                      <a:r>
                        <a:rPr kumimoji="0" lang="en-US"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it-IT"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podali</a:t>
                      </a: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1" i="1"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Ambito C - Animal </a:t>
                      </a:r>
                      <a:r>
                        <a:rPr kumimoji="0" lang="it-IT" altLang="it-IT" sz="1600" b="1" i="1" u="none" strike="noStrike" cap="none" normalizeH="0" baseline="0" dirty="0" err="1">
                          <a:ln>
                            <a:noFill/>
                          </a:ln>
                          <a:solidFill>
                            <a:schemeClr val="tx1"/>
                          </a:solidFill>
                          <a:effectLst/>
                          <a:highlight>
                            <a:srgbClr val="FFFF00"/>
                          </a:highlight>
                          <a:latin typeface="Arial" panose="020B0604020202020204" pitchFamily="34" charset="0"/>
                          <a:cs typeface="Arial" panose="020B0604020202020204" pitchFamily="34" charset="0"/>
                        </a:rPr>
                        <a:t>based</a:t>
                      </a:r>
                      <a:r>
                        <a:rPr kumimoji="0" lang="it-IT" altLang="it-IT" sz="1600" b="1" i="1"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 </a:t>
                      </a:r>
                      <a:r>
                        <a:rPr kumimoji="0" lang="it-IT" altLang="it-IT" sz="1600" b="1" i="1" u="none" strike="noStrike" cap="none" normalizeH="0" baseline="0" dirty="0" err="1">
                          <a:ln>
                            <a:noFill/>
                          </a:ln>
                          <a:solidFill>
                            <a:schemeClr val="tx1"/>
                          </a:solidFill>
                          <a:effectLst/>
                          <a:highlight>
                            <a:srgbClr val="FFFF00"/>
                          </a:highlight>
                          <a:latin typeface="Arial" panose="020B0604020202020204" pitchFamily="34" charset="0"/>
                          <a:cs typeface="Arial" panose="020B0604020202020204" pitchFamily="34" charset="0"/>
                        </a:rPr>
                        <a:t>measures</a:t>
                      </a: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C.1 condizioni generali dell’animale </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C.2 pratiche di mutilazione degli animali al fine di abolirle o almeno ridurne l’uso il più possibile</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it-IT" alt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C.3 incidenza di mortalità e morbilità</a:t>
                      </a: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85869149"/>
                  </a:ext>
                </a:extLst>
              </a:tr>
              <a:tr h="41332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Criteri di ammissibilità</a:t>
                      </a:r>
                      <a:endParaRPr kumimoji="0" lang="it-IT" altLang="it-IT"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it-IT" altLang="it-IT"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CR01</a:t>
                      </a:r>
                      <a:r>
                        <a:rPr kumimoji="0" lang="it-IT" altLang="it-IT"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Agricoltori singoli o associati</a:t>
                      </a:r>
                    </a:p>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it-IT" altLang="it-IT"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CR02</a:t>
                      </a:r>
                      <a:r>
                        <a:rPr kumimoji="0" lang="it-IT" altLang="it-IT"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Enti e altri soggetti di diritto pubblico titolari di allevamenti</a:t>
                      </a:r>
                      <a:endParaRPr kumimoji="0" lang="it-IT" altLang="it-IT"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it-IT" altLang="it-IT"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CR03</a:t>
                      </a:r>
                      <a:r>
                        <a:rPr kumimoji="0" lang="it-IT" altLang="it-IT"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Numero UBA minimo ammesso a sostegno: </a:t>
                      </a:r>
                      <a:r>
                        <a:rPr kumimoji="0" lang="it-IT" altLang="it-IT"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6 UBA</a:t>
                      </a: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37048447"/>
                  </a:ext>
                </a:extLst>
              </a:tr>
              <a:tr h="33022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Entità del sostegno</a:t>
                      </a: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a:lnSpc>
                          <a:spcPct val="100000"/>
                        </a:lnSpc>
                        <a:spcBef>
                          <a:spcPts val="0"/>
                        </a:spcBef>
                      </a:pPr>
                      <a:r>
                        <a:rPr lang="it-IT" sz="1600" kern="1200" dirty="0">
                          <a:solidFill>
                            <a:schemeClr val="tx1"/>
                          </a:solidFill>
                          <a:effectLst/>
                          <a:latin typeface="Arial" panose="020B0604020202020204" pitchFamily="34" charset="0"/>
                          <a:ea typeface="+mn-ea"/>
                          <a:cs typeface="Arial" panose="020B0604020202020204" pitchFamily="34" charset="0"/>
                        </a:rPr>
                        <a:t>I premi massimi riconoscibili per UBA e per anno, per le specie ammissibili sono i seguenti:</a:t>
                      </a:r>
                    </a:p>
                    <a:p>
                      <a:pPr marL="285750" lvl="0" indent="-285750">
                        <a:lnSpc>
                          <a:spcPct val="100000"/>
                        </a:lnSpc>
                        <a:spcBef>
                          <a:spcPts val="0"/>
                        </a:spcBef>
                        <a:buFont typeface="Arial" panose="020B0604020202020204" pitchFamily="34" charset="0"/>
                        <a:buChar char="•"/>
                      </a:pPr>
                      <a:r>
                        <a:rPr lang="it-IT" sz="1600" kern="1200" dirty="0">
                          <a:solidFill>
                            <a:schemeClr val="tx1"/>
                          </a:solidFill>
                          <a:effectLst/>
                          <a:latin typeface="Arial" panose="020B0604020202020204" pitchFamily="34" charset="0"/>
                          <a:ea typeface="+mn-ea"/>
                          <a:cs typeface="Arial" panose="020B0604020202020204" pitchFamily="34" charset="0"/>
                        </a:rPr>
                        <a:t>bovini da latte: 160€/UBA/anno</a:t>
                      </a:r>
                    </a:p>
                    <a:p>
                      <a:pPr marL="285750" lvl="0" indent="-285750">
                        <a:lnSpc>
                          <a:spcPct val="100000"/>
                        </a:lnSpc>
                        <a:spcBef>
                          <a:spcPts val="0"/>
                        </a:spcBef>
                        <a:buFont typeface="Arial" panose="020B0604020202020204" pitchFamily="34" charset="0"/>
                        <a:buChar char="•"/>
                      </a:pPr>
                      <a:r>
                        <a:rPr lang="it-IT" sz="1600" kern="1200" dirty="0">
                          <a:solidFill>
                            <a:schemeClr val="tx1"/>
                          </a:solidFill>
                          <a:effectLst/>
                          <a:latin typeface="Arial" panose="020B0604020202020204" pitchFamily="34" charset="0"/>
                          <a:ea typeface="+mn-ea"/>
                          <a:cs typeface="Arial" panose="020B0604020202020204" pitchFamily="34" charset="0"/>
                        </a:rPr>
                        <a:t>bovini da carne e misti; equidi: 145€/UBA/anno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600" kern="1200" dirty="0">
                          <a:solidFill>
                            <a:schemeClr val="tx1"/>
                          </a:solidFill>
                          <a:effectLst/>
                          <a:latin typeface="Arial" panose="020B0604020202020204" pitchFamily="34" charset="0"/>
                          <a:ea typeface="+mn-ea"/>
                          <a:cs typeface="Arial" panose="020B0604020202020204" pitchFamily="34" charset="0"/>
                        </a:rPr>
                        <a:t>ovi-caprini: 130,00€/UBA/anno </a:t>
                      </a:r>
                      <a:r>
                        <a:rPr lang="it-IT" sz="1600" kern="1200" dirty="0">
                          <a:solidFill>
                            <a:srgbClr val="FF0000"/>
                          </a:solidFill>
                          <a:effectLst/>
                          <a:latin typeface="Arial" panose="020B0604020202020204" pitchFamily="34" charset="0"/>
                          <a:ea typeface="+mn-ea"/>
                          <a:cs typeface="Arial" panose="020B0604020202020204" pitchFamily="34" charset="0"/>
                        </a:rPr>
                        <a:t>(</a:t>
                      </a:r>
                      <a:r>
                        <a:rPr lang="it-IT" sz="1600" i="1" kern="1200" dirty="0">
                          <a:solidFill>
                            <a:srgbClr val="FF0000"/>
                          </a:solidFill>
                          <a:effectLst/>
                          <a:latin typeface="Arial" panose="020B0604020202020204" pitchFamily="34" charset="0"/>
                          <a:ea typeface="+mn-ea"/>
                          <a:cs typeface="Arial" panose="020B0604020202020204" pitchFamily="34" charset="0"/>
                        </a:rPr>
                        <a:t>78€/UBA/anno </a:t>
                      </a:r>
                      <a:r>
                        <a:rPr lang="it-IT" sz="1600" b="1" kern="1200" dirty="0">
                          <a:solidFill>
                            <a:srgbClr val="FF0000"/>
                          </a:solidFill>
                          <a:effectLst/>
                          <a:latin typeface="Arial" panose="020B0604020202020204" pitchFamily="34" charset="0"/>
                          <a:ea typeface="+mn-ea"/>
                          <a:cs typeface="Arial" panose="020B0604020202020204" pitchFamily="34" charset="0"/>
                        </a:rPr>
                        <a:t>MODIFICA</a:t>
                      </a:r>
                      <a:r>
                        <a:rPr lang="it-IT" sz="1600" kern="1200" dirty="0">
                          <a:solidFill>
                            <a:srgbClr val="FF0000"/>
                          </a:solidFill>
                          <a:effectLst/>
                          <a:latin typeface="Arial" panose="020B0604020202020204" pitchFamily="34" charset="0"/>
                          <a:ea typeface="+mn-ea"/>
                          <a:cs typeface="Arial" panose="020B0604020202020204" pitchFamily="34" charset="0"/>
                        </a:rPr>
                        <a:t>)</a:t>
                      </a:r>
                    </a:p>
                    <a:p>
                      <a:pPr marL="285750" lvl="0" indent="-285750">
                        <a:lnSpc>
                          <a:spcPct val="100000"/>
                        </a:lnSpc>
                        <a:spcBef>
                          <a:spcPts val="0"/>
                        </a:spcBef>
                        <a:buFont typeface="Arial" panose="020B0604020202020204" pitchFamily="34" charset="0"/>
                        <a:buChar char="•"/>
                      </a:pPr>
                      <a:r>
                        <a:rPr lang="it-IT" sz="1600" kern="1200" dirty="0">
                          <a:solidFill>
                            <a:schemeClr val="tx1"/>
                          </a:solidFill>
                          <a:effectLst/>
                          <a:latin typeface="Arial" panose="020B0604020202020204" pitchFamily="34" charset="0"/>
                          <a:ea typeface="+mn-ea"/>
                          <a:cs typeface="Arial" panose="020B0604020202020204" pitchFamily="34" charset="0"/>
                        </a:rPr>
                        <a:t>suini: 80€/UBA/anno.</a:t>
                      </a:r>
                    </a:p>
                    <a:p>
                      <a:pPr marL="285750" lvl="0" indent="-285750">
                        <a:lnSpc>
                          <a:spcPct val="100000"/>
                        </a:lnSpc>
                        <a:spcBef>
                          <a:spcPts val="0"/>
                        </a:spcBef>
                        <a:buFont typeface="Arial" panose="020B0604020202020204" pitchFamily="34" charset="0"/>
                        <a:buChar char="•"/>
                      </a:pPr>
                      <a:r>
                        <a:rPr lang="it-IT" sz="1600" i="1" strike="sngStrike" kern="1200" dirty="0">
                          <a:solidFill>
                            <a:srgbClr val="FF0000"/>
                          </a:solidFill>
                          <a:effectLst/>
                          <a:latin typeface="Arial" panose="020B0604020202020204" pitchFamily="34" charset="0"/>
                          <a:ea typeface="+mn-ea"/>
                          <a:cs typeface="Arial" panose="020B0604020202020204" pitchFamily="34" charset="0"/>
                        </a:rPr>
                        <a:t>avicoli 100€/UBA/anno</a:t>
                      </a:r>
                      <a:r>
                        <a:rPr lang="it-IT" sz="1600" i="1" strike="noStrike" kern="1200" dirty="0">
                          <a:solidFill>
                            <a:srgbClr val="FF0000"/>
                          </a:solidFill>
                          <a:effectLst/>
                          <a:latin typeface="Arial" panose="020B0604020202020204" pitchFamily="34" charset="0"/>
                          <a:ea typeface="+mn-ea"/>
                          <a:cs typeface="Arial" panose="020B0604020202020204" pitchFamily="34" charset="0"/>
                        </a:rPr>
                        <a:t> </a:t>
                      </a:r>
                      <a:r>
                        <a:rPr lang="it-IT" sz="1600" b="1" strike="noStrike" kern="1200" dirty="0">
                          <a:solidFill>
                            <a:srgbClr val="FF0000"/>
                          </a:solidFill>
                          <a:effectLst/>
                          <a:latin typeface="Arial" panose="020B0604020202020204" pitchFamily="34" charset="0"/>
                          <a:ea typeface="+mn-ea"/>
                          <a:cs typeface="Arial" panose="020B0604020202020204" pitchFamily="34" charset="0"/>
                        </a:rPr>
                        <a:t>MODIFICA</a:t>
                      </a:r>
                      <a:endParaRPr lang="it-IT" sz="1600" b="1" strike="sngStrike" kern="1200" dirty="0">
                        <a:solidFill>
                          <a:srgbClr val="FF0000"/>
                        </a:solidFill>
                        <a:effectLst/>
                        <a:latin typeface="Arial" panose="020B0604020202020204" pitchFamily="34" charset="0"/>
                        <a:ea typeface="+mn-ea"/>
                        <a:cs typeface="Arial" panose="020B0604020202020204" pitchFamily="34" charset="0"/>
                      </a:endParaRP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81665269"/>
                  </a:ext>
                </a:extLst>
              </a:tr>
            </a:tbl>
          </a:graphicData>
        </a:graphic>
      </p:graphicFrame>
    </p:spTree>
    <p:extLst>
      <p:ext uri="{BB962C8B-B14F-4D97-AF65-F5344CB8AC3E}">
        <p14:creationId xmlns:p14="http://schemas.microsoft.com/office/powerpoint/2010/main" val="585225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738B0A72-1506-22E4-417F-863C3E08D9A1}"/>
              </a:ext>
            </a:extLst>
          </p:cNvPr>
          <p:cNvSpPr txBox="1">
            <a:spLocks/>
          </p:cNvSpPr>
          <p:nvPr/>
        </p:nvSpPr>
        <p:spPr>
          <a:xfrm>
            <a:off x="754063" y="377825"/>
            <a:ext cx="11193462" cy="49847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it-IT" sz="3200" b="1" dirty="0">
                <a:solidFill>
                  <a:schemeClr val="accent5">
                    <a:lumMod val="50000"/>
                  </a:schemeClr>
                </a:solidFill>
                <a:latin typeface="Arial" panose="020B0604020202020204" pitchFamily="34" charset="0"/>
                <a:cs typeface="Arial" panose="020B0604020202020204" pitchFamily="34" charset="0"/>
              </a:rPr>
              <a:t>SRA30 Benessere animale 5/5 </a:t>
            </a:r>
          </a:p>
        </p:txBody>
      </p:sp>
      <p:graphicFrame>
        <p:nvGraphicFramePr>
          <p:cNvPr id="6" name="Tabella 5">
            <a:extLst>
              <a:ext uri="{FF2B5EF4-FFF2-40B4-BE49-F238E27FC236}">
                <a16:creationId xmlns:a16="http://schemas.microsoft.com/office/drawing/2014/main" id="{C2F1A4BE-F632-546E-4592-A3381136C275}"/>
              </a:ext>
            </a:extLst>
          </p:cNvPr>
          <p:cNvGraphicFramePr>
            <a:graphicFrameLocks noGrp="1"/>
          </p:cNvGraphicFramePr>
          <p:nvPr>
            <p:extLst>
              <p:ext uri="{D42A27DB-BD31-4B8C-83A1-F6EECF244321}">
                <p14:modId xmlns:p14="http://schemas.microsoft.com/office/powerpoint/2010/main" val="423859189"/>
              </p:ext>
            </p:extLst>
          </p:nvPr>
        </p:nvGraphicFramePr>
        <p:xfrm>
          <a:off x="277090" y="1190121"/>
          <a:ext cx="11679165" cy="4203440"/>
        </p:xfrm>
        <a:graphic>
          <a:graphicData uri="http://schemas.openxmlformats.org/drawingml/2006/table">
            <a:tbl>
              <a:tblPr/>
              <a:tblGrid>
                <a:gridCol w="1911928">
                  <a:extLst>
                    <a:ext uri="{9D8B030D-6E8A-4147-A177-3AD203B41FA5}">
                      <a16:colId xmlns:a16="http://schemas.microsoft.com/office/drawing/2014/main" val="4185528502"/>
                    </a:ext>
                  </a:extLst>
                </a:gridCol>
                <a:gridCol w="9767237">
                  <a:extLst>
                    <a:ext uri="{9D8B030D-6E8A-4147-A177-3AD203B41FA5}">
                      <a16:colId xmlns:a16="http://schemas.microsoft.com/office/drawing/2014/main" val="3637871982"/>
                    </a:ext>
                  </a:extLst>
                </a:gridCol>
              </a:tblGrid>
              <a:tr h="319372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Entità del sostegno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Per l’</a:t>
                      </a:r>
                      <a:r>
                        <a:rPr kumimoji="0" lang="it-IT" altLang="it-IT"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Azione A </a:t>
                      </a:r>
                      <a:r>
                        <a:rPr kumimoji="0" lang="it-IT" altLang="it-IT"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nel caso di adesione agli impegni previsti dalle sotto-azioni delle Aree 1, 2, 4 e 5; nel caso di adesione parziale solo per le Aree 1, 2 e 5 (impegno minimo combinato), è riconosciuto un premio in misura ridotta; per gli ovi-caprini è previsto un premio base per adesione combinata solo alle Aree 1, 2 e 5.</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it-IT" altLang="it-IT"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Per </a:t>
                      </a:r>
                      <a:r>
                        <a:rPr kumimoji="0" lang="it-IT" altLang="it-IT"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l’Azione B</a:t>
                      </a:r>
                      <a:r>
                        <a:rPr kumimoji="0" lang="it-IT" altLang="it-IT"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l’importo del premio annuo massimo per UBA è riconosciuto in funzione di un aumento minimo del punteggio </a:t>
                      </a:r>
                      <a:r>
                        <a:rPr kumimoji="0" lang="it-IT" altLang="it-IT"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Classyfarm</a:t>
                      </a:r>
                      <a:r>
                        <a:rPr kumimoji="0" lang="it-IT" altLang="it-IT"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di valutazione, scaglionato sulla base del punteggio “di entrata”, come segue:</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it-IT" altLang="it-IT"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it-IT" altLang="it-IT"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it-IT" altLang="it-IT"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it-IT" altLang="it-IT"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it-IT" altLang="it-IT"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it-IT" altLang="it-IT"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it-IT" altLang="it-IT"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85869149"/>
                  </a:ext>
                </a:extLst>
              </a:tr>
            </a:tbl>
          </a:graphicData>
        </a:graphic>
      </p:graphicFrame>
      <p:pic>
        <p:nvPicPr>
          <p:cNvPr id="8" name="Immagine 7">
            <a:extLst>
              <a:ext uri="{FF2B5EF4-FFF2-40B4-BE49-F238E27FC236}">
                <a16:creationId xmlns:a16="http://schemas.microsoft.com/office/drawing/2014/main" id="{A2016918-FFBB-B499-03DF-9FEFDCF8C3E3}"/>
              </a:ext>
            </a:extLst>
          </p:cNvPr>
          <p:cNvPicPr>
            <a:picLocks noChangeAspect="1"/>
          </p:cNvPicPr>
          <p:nvPr/>
        </p:nvPicPr>
        <p:blipFill rotWithShape="1">
          <a:blip r:embed="rId2"/>
          <a:srcRect r="72258" b="11136"/>
          <a:stretch/>
        </p:blipFill>
        <p:spPr>
          <a:xfrm>
            <a:off x="2494303" y="3456710"/>
            <a:ext cx="2521042" cy="1979953"/>
          </a:xfrm>
          <a:prstGeom prst="rect">
            <a:avLst/>
          </a:prstGeom>
        </p:spPr>
      </p:pic>
    </p:spTree>
    <p:extLst>
      <p:ext uri="{BB962C8B-B14F-4D97-AF65-F5344CB8AC3E}">
        <p14:creationId xmlns:p14="http://schemas.microsoft.com/office/powerpoint/2010/main" val="1712532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97B9A753-8AAF-CA8C-3D52-1666809FEAF8}"/>
              </a:ext>
            </a:extLst>
          </p:cNvPr>
          <p:cNvGraphicFramePr>
            <a:graphicFrameLocks noGrp="1"/>
          </p:cNvGraphicFramePr>
          <p:nvPr/>
        </p:nvGraphicFramePr>
        <p:xfrm>
          <a:off x="295996" y="952790"/>
          <a:ext cx="11495088" cy="5163993"/>
        </p:xfrm>
        <a:graphic>
          <a:graphicData uri="http://schemas.openxmlformats.org/drawingml/2006/table">
            <a:tbl>
              <a:tblPr/>
              <a:tblGrid>
                <a:gridCol w="1255713">
                  <a:extLst>
                    <a:ext uri="{9D8B030D-6E8A-4147-A177-3AD203B41FA5}">
                      <a16:colId xmlns:a16="http://schemas.microsoft.com/office/drawing/2014/main" val="20000"/>
                    </a:ext>
                  </a:extLst>
                </a:gridCol>
                <a:gridCol w="10239375">
                  <a:extLst>
                    <a:ext uri="{9D8B030D-6E8A-4147-A177-3AD203B41FA5}">
                      <a16:colId xmlns:a16="http://schemas.microsoft.com/office/drawing/2014/main" val="20001"/>
                    </a:ext>
                  </a:extLst>
                </a:gridCol>
              </a:tblGrid>
              <a:tr h="4175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rgbClr val="000000"/>
                          </a:solidFill>
                          <a:effectLst/>
                          <a:latin typeface="Arial" panose="020B0604020202020204" pitchFamily="34" charset="0"/>
                          <a:cs typeface="Arial" panose="020B0604020202020204" pitchFamily="34" charset="0"/>
                        </a:rPr>
                        <a:t>Obiettivo</a:t>
                      </a: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Mantenimento dell’attività agricola e/o zootecnica in zona montana</a:t>
                      </a: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365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Criteri di ammissibilità</a:t>
                      </a:r>
                      <a:endParaRPr kumimoji="0" lang="it-IT" altLang="it-IT" sz="14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marL="285750" indent="-2857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it-IT" altLang="it-IT"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CR01</a:t>
                      </a:r>
                      <a:r>
                        <a:rPr kumimoji="0" lang="it-IT" altLang="it-IT"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-Agricoltore in attività come definito nel PSP;</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it-IT" altLang="it-IT"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CR02</a:t>
                      </a:r>
                      <a:r>
                        <a:rPr kumimoji="0" lang="it-IT" altLang="it-IT"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Sono ammissibili al sostegno le superfici agricole ricadenti in zone montane designate ai sensi dell’art. 32, paragrafo 1, lettera a) del Reg (UE) n.1305/2013</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it-IT" altLang="it-IT" sz="1400"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CR03</a:t>
                      </a:r>
                      <a:r>
                        <a:rPr kumimoji="0" lang="it-IT" altLang="it-IT" sz="1400" b="0"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La conduzione della SOI deve decorrere dal 1° gennaio al 31 dicembre di ogni anno, ad eccezione delle particelle che sul fascicolo sono state acquisite con il titolo di conduzione “usi civici” il cui periodo vincolativo può essere inferiore all’anno, ma comunque ricompreso nell’intervallo che va dal 15 maggio al 10 novembre dell’anno di presentazione della domanda. Se necessario, è consentito il rinnovo del titolo in corso d’anno, senza soluzione di continuità </a:t>
                      </a:r>
                      <a:r>
                        <a:rPr kumimoji="0" lang="it-IT" altLang="it-IT" sz="1400"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(MODIFICA)</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altLang="it-IT" sz="1400" b="0"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Sono classificate come tipo zootecnico le aziende che allevano bestiame in zone montane del territorio regionale designate ai sensi dell'art. 32 del Reg. UE 1305/2013, in possesso di uno specifico codice identificativo dell'allevamento rilasciato dall’ASL di competenza, con un carico minimo di 0,2 UBA/ettaro di SAU aziendale regionale: i capi di proprietà devono essere regolarmente registrati in BDN. </a:t>
                      </a:r>
                      <a:r>
                        <a:rPr kumimoji="0" lang="it-IT" altLang="it-IT" sz="1400"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(MODIFICA)</a:t>
                      </a: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5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rgbClr val="000000"/>
                          </a:solidFill>
                          <a:effectLst/>
                          <a:latin typeface="Arial" panose="020B0604020202020204" pitchFamily="34" charset="0"/>
                          <a:cs typeface="Arial" panose="020B0604020202020204" pitchFamily="34" charset="0"/>
                        </a:rPr>
                        <a:t>Entità del sostegno</a:t>
                      </a: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Aziende zootecniche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€ 190,00/Ha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Altre aziende agricole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€ 150,00/Ha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Si applica il criterio di degressività</a:t>
                      </a: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15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chemeClr val="tx1"/>
                          </a:solidFill>
                          <a:effectLst/>
                          <a:latin typeface="Arial" panose="020B0604020202020204" pitchFamily="34" charset="0"/>
                          <a:cs typeface="Arial" panose="020B0604020202020204" pitchFamily="34" charset="0"/>
                        </a:rPr>
                        <a:t>Durata impegno</a:t>
                      </a:r>
                    </a:p>
                  </a:txBody>
                  <a:tcPr marL="44320" marR="44320" marT="44320" marB="4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 anno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400" b="1" i="0" u="sng"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N.B. </a:t>
                      </a:r>
                      <a:r>
                        <a:rPr kumimoji="0" lang="it-IT" altLang="it-IT" sz="1400" b="1"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Nell’ambito delle modifiche al PSP è stato proposto un periodo vincolativo di durata inferiore all’anno delle particelle condotte a titolo di uso civico, ricompreso comunque nell’intervallo che va dal 15 maggio al 10 novembre dell’anno 2023.</a:t>
                      </a:r>
                    </a:p>
                  </a:txBody>
                  <a:tcPr marL="44320" marR="44320" marT="44320" marB="4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4" name="Rettangolo con angoli arrotondati 3">
            <a:extLst>
              <a:ext uri="{FF2B5EF4-FFF2-40B4-BE49-F238E27FC236}">
                <a16:creationId xmlns:a16="http://schemas.microsoft.com/office/drawing/2014/main" id="{F3DEBEFD-34AA-747C-EB89-D4594FBEECC9}"/>
              </a:ext>
            </a:extLst>
          </p:cNvPr>
          <p:cNvSpPr/>
          <p:nvPr/>
        </p:nvSpPr>
        <p:spPr>
          <a:xfrm>
            <a:off x="10307638" y="133350"/>
            <a:ext cx="1884362" cy="498475"/>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it-IT" sz="1100" dirty="0">
                <a:solidFill>
                  <a:schemeClr val="tx1"/>
                </a:solidFill>
                <a:latin typeface="Arial" panose="020B0604020202020204" pitchFamily="34" charset="0"/>
                <a:cs typeface="Arial" panose="020B0604020202020204" pitchFamily="34" charset="0"/>
              </a:rPr>
              <a:t>Dotazione finanziaria</a:t>
            </a:r>
          </a:p>
          <a:p>
            <a:pPr algn="ctr" eaLnBrk="1" fontAlgn="auto" hangingPunct="1">
              <a:spcBef>
                <a:spcPts val="0"/>
              </a:spcBef>
              <a:spcAft>
                <a:spcPts val="0"/>
              </a:spcAft>
              <a:defRPr/>
            </a:pPr>
            <a:r>
              <a:rPr lang="it-IT"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€ 44.000.000,00 </a:t>
            </a:r>
          </a:p>
        </p:txBody>
      </p:sp>
      <p:sp>
        <p:nvSpPr>
          <p:cNvPr id="5" name="Titolo 1">
            <a:extLst>
              <a:ext uri="{FF2B5EF4-FFF2-40B4-BE49-F238E27FC236}">
                <a16:creationId xmlns:a16="http://schemas.microsoft.com/office/drawing/2014/main" id="{0E56E48A-3D3E-8449-75D8-CA327308E95E}"/>
              </a:ext>
            </a:extLst>
          </p:cNvPr>
          <p:cNvSpPr txBox="1">
            <a:spLocks/>
          </p:cNvSpPr>
          <p:nvPr/>
        </p:nvSpPr>
        <p:spPr>
          <a:xfrm>
            <a:off x="165100" y="390525"/>
            <a:ext cx="10641013" cy="5000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it-IT" sz="2800" b="1" dirty="0">
                <a:solidFill>
                  <a:schemeClr val="accent5">
                    <a:lumMod val="50000"/>
                  </a:schemeClr>
                </a:solidFill>
                <a:latin typeface="Arial" panose="020B0604020202020204" pitchFamily="34" charset="0"/>
                <a:cs typeface="Arial" panose="020B0604020202020204" pitchFamily="34" charset="0"/>
              </a:rPr>
              <a:t>SRB01 Sostegno zone con svantaggi naturali montagna 1/2</a:t>
            </a:r>
          </a:p>
        </p:txBody>
      </p:sp>
      <p:pic>
        <p:nvPicPr>
          <p:cNvPr id="97285" name="Immagine 6">
            <a:extLst>
              <a:ext uri="{FF2B5EF4-FFF2-40B4-BE49-F238E27FC236}">
                <a16:creationId xmlns:a16="http://schemas.microsoft.com/office/drawing/2014/main" id="{AD6D9F97-685C-64D8-65BD-D46A6D24CD17}"/>
              </a:ext>
            </a:extLst>
          </p:cNvPr>
          <p:cNvPicPr>
            <a:picLocks noChangeAspect="1"/>
          </p:cNvPicPr>
          <p:nvPr/>
        </p:nvPicPr>
        <p:blipFill>
          <a:blip r:embed="rId3">
            <a:extLst>
              <a:ext uri="{28A0092B-C50C-407E-A947-70E740481C1C}">
                <a14:useLocalDpi xmlns:a14="http://schemas.microsoft.com/office/drawing/2010/main" val="0"/>
              </a:ext>
            </a:extLst>
          </a:blip>
          <a:srcRect t="12679" r="10918"/>
          <a:stretch>
            <a:fillRect/>
          </a:stretch>
        </p:blipFill>
        <p:spPr bwMode="auto">
          <a:xfrm>
            <a:off x="4889500" y="3914775"/>
            <a:ext cx="6694488" cy="1031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7286" name="Elemento grafico 11" descr="Freccia leggermente curva">
            <a:extLst>
              <a:ext uri="{FF2B5EF4-FFF2-40B4-BE49-F238E27FC236}">
                <a16:creationId xmlns:a16="http://schemas.microsoft.com/office/drawing/2014/main" id="{EB8A5153-0263-4513-CC50-7C37890BAB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57680">
            <a:off x="5511800" y="4635500"/>
            <a:ext cx="730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egnaposto numero diapositiva 3">
            <a:extLst>
              <a:ext uri="{FF2B5EF4-FFF2-40B4-BE49-F238E27FC236}">
                <a16:creationId xmlns:a16="http://schemas.microsoft.com/office/drawing/2014/main" id="{EF0A375C-9A60-B50A-37BF-9CCD573FE04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E2D412F-CD2D-4FDF-A481-097F510608B8}" type="slidenum">
              <a:rPr lang="it-IT" altLang="it-IT" sz="1200" smtClean="0">
                <a:solidFill>
                  <a:srgbClr val="898989"/>
                </a:solidFill>
              </a:rPr>
              <a:pPr>
                <a:lnSpc>
                  <a:spcPct val="100000"/>
                </a:lnSpc>
                <a:spcBef>
                  <a:spcPct val="0"/>
                </a:spcBef>
                <a:buFontTx/>
                <a:buNone/>
              </a:pPr>
              <a:t>38</a:t>
            </a:fld>
            <a:endParaRPr lang="it-IT" altLang="it-IT" sz="1200">
              <a:solidFill>
                <a:srgbClr val="898989"/>
              </a:solidFill>
            </a:endParaRPr>
          </a:p>
        </p:txBody>
      </p:sp>
      <p:graphicFrame>
        <p:nvGraphicFramePr>
          <p:cNvPr id="6" name="Tabella 5">
            <a:extLst>
              <a:ext uri="{FF2B5EF4-FFF2-40B4-BE49-F238E27FC236}">
                <a16:creationId xmlns:a16="http://schemas.microsoft.com/office/drawing/2014/main" id="{7FF6C49A-77C5-6726-7789-09CEC49B0D81}"/>
              </a:ext>
            </a:extLst>
          </p:cNvPr>
          <p:cNvGraphicFramePr>
            <a:graphicFrameLocks noGrp="1"/>
          </p:cNvGraphicFramePr>
          <p:nvPr>
            <p:extLst>
              <p:ext uri="{D42A27DB-BD31-4B8C-83A1-F6EECF244321}">
                <p14:modId xmlns:p14="http://schemas.microsoft.com/office/powerpoint/2010/main" val="4102626250"/>
              </p:ext>
            </p:extLst>
          </p:nvPr>
        </p:nvGraphicFramePr>
        <p:xfrm>
          <a:off x="2411413" y="1385888"/>
          <a:ext cx="8201169" cy="4086225"/>
        </p:xfrm>
        <a:graphic>
          <a:graphicData uri="http://schemas.openxmlformats.org/drawingml/2006/table">
            <a:tbl>
              <a:tblPr/>
              <a:tblGrid>
                <a:gridCol w="3605346">
                  <a:extLst>
                    <a:ext uri="{9D8B030D-6E8A-4147-A177-3AD203B41FA5}">
                      <a16:colId xmlns:a16="http://schemas.microsoft.com/office/drawing/2014/main" val="20000"/>
                    </a:ext>
                  </a:extLst>
                </a:gridCol>
                <a:gridCol w="1617096">
                  <a:extLst>
                    <a:ext uri="{9D8B030D-6E8A-4147-A177-3AD203B41FA5}">
                      <a16:colId xmlns:a16="http://schemas.microsoft.com/office/drawing/2014/main" val="3711237776"/>
                    </a:ext>
                  </a:extLst>
                </a:gridCol>
                <a:gridCol w="2978727">
                  <a:extLst>
                    <a:ext uri="{9D8B030D-6E8A-4147-A177-3AD203B41FA5}">
                      <a16:colId xmlns:a16="http://schemas.microsoft.com/office/drawing/2014/main" val="3669009295"/>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2000" b="1" i="0" u="none" strike="noStrike" dirty="0">
                          <a:solidFill>
                            <a:srgbClr val="000000"/>
                          </a:solidFill>
                          <a:effectLst/>
                          <a:latin typeface="Calibri" panose="020F0502020204030204" pitchFamily="34" charset="0"/>
                        </a:rPr>
                        <a:t>AZIENDE AGRICOLE (€/HA/ANNO)</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it-IT"/>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it-IT" sz="2000" b="1" i="0" u="none" strike="noStrike" dirty="0">
                        <a:solidFill>
                          <a:srgbClr val="000000"/>
                        </a:solidFill>
                        <a:effectLst/>
                        <a:latin typeface="Calibri" panose="020F0502020204030204" pitchFamily="34" charset="0"/>
                      </a:endParaRPr>
                    </a:p>
                  </a:txBody>
                  <a:tcPr marL="9524" marR="9524"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90500">
                <a:tc>
                  <a:txBody>
                    <a:bodyPr/>
                    <a:lstStyle/>
                    <a:p>
                      <a:pPr algn="ctr" fontAlgn="b"/>
                      <a:r>
                        <a:rPr lang="it-IT" sz="2000" b="1" i="0" u="none" strike="noStrike" dirty="0">
                          <a:solidFill>
                            <a:srgbClr val="000000"/>
                          </a:solidFill>
                          <a:effectLst/>
                          <a:latin typeface="Calibri" panose="020F0502020204030204" pitchFamily="34" charset="0"/>
                        </a:rPr>
                        <a:t>Fascia</a:t>
                      </a:r>
                    </a:p>
                  </a:txBody>
                  <a:tcPr marL="9524" marR="9524"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2000" b="1" i="0" u="none" strike="noStrike" dirty="0">
                          <a:solidFill>
                            <a:srgbClr val="000000"/>
                          </a:solidFill>
                          <a:effectLst/>
                          <a:latin typeface="Calibri" panose="020F0502020204030204" pitchFamily="34" charset="0"/>
                        </a:rPr>
                        <a:t>(€/HA)</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2000" b="1" i="0" u="none" strike="noStrike" dirty="0">
                          <a:solidFill>
                            <a:srgbClr val="000000"/>
                          </a:solidFill>
                          <a:effectLst/>
                          <a:latin typeface="Calibri" panose="020F0502020204030204" pitchFamily="34" charset="0"/>
                        </a:rPr>
                        <a:t>Tot. ettari anno (2024-2028)</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it-IT" sz="2000" b="0" i="0" u="none" strike="noStrike" dirty="0" err="1">
                          <a:solidFill>
                            <a:srgbClr val="FF0000"/>
                          </a:solidFill>
                          <a:effectLst/>
                          <a:latin typeface="Calibri" panose="020F0502020204030204" pitchFamily="34" charset="0"/>
                        </a:rPr>
                        <a:t>az</a:t>
                      </a:r>
                      <a:r>
                        <a:rPr lang="it-IT" sz="2000" b="0" i="0" u="none" strike="noStrike" dirty="0">
                          <a:solidFill>
                            <a:srgbClr val="FF0000"/>
                          </a:solidFill>
                          <a:effectLst/>
                          <a:latin typeface="Calibri" panose="020F0502020204030204" pitchFamily="34" charset="0"/>
                        </a:rPr>
                        <a:t> agricole (0-10 HA)</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150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16.000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it-IT" sz="2000" b="0" i="0" u="none" strike="noStrike" dirty="0" err="1">
                          <a:solidFill>
                            <a:srgbClr val="FF0000"/>
                          </a:solidFill>
                          <a:effectLst/>
                          <a:latin typeface="Calibri" panose="020F0502020204030204" pitchFamily="34" charset="0"/>
                        </a:rPr>
                        <a:t>az</a:t>
                      </a:r>
                      <a:r>
                        <a:rPr lang="it-IT" sz="2000" b="0" i="0" u="none" strike="noStrike" dirty="0">
                          <a:solidFill>
                            <a:srgbClr val="FF0000"/>
                          </a:solidFill>
                          <a:effectLst/>
                          <a:latin typeface="Calibri" panose="020F0502020204030204" pitchFamily="34" charset="0"/>
                        </a:rPr>
                        <a:t> agricole (&gt;10 - 20 HA)</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75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10.000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it-IT" sz="2000" b="0" i="0" u="none" strike="noStrike">
                          <a:solidFill>
                            <a:srgbClr val="FF0000"/>
                          </a:solidFill>
                          <a:effectLst/>
                          <a:latin typeface="Calibri" panose="020F0502020204030204" pitchFamily="34" charset="0"/>
                        </a:rPr>
                        <a:t>az agricole (&gt;20 -50HA)</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37,50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20.100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r>
                        <a:rPr lang="it-IT" sz="2000" b="0" i="0" u="none" strike="noStrike">
                          <a:solidFill>
                            <a:srgbClr val="FF0000"/>
                          </a:solidFill>
                          <a:effectLst/>
                          <a:latin typeface="Calibri" panose="020F0502020204030204" pitchFamily="34" charset="0"/>
                        </a:rPr>
                        <a:t>az agricole (&gt; 50 HA)</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18,75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14.000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endParaRPr lang="it-IT" sz="2000" b="0" i="0" u="none" strike="noStrike">
                        <a:solidFill>
                          <a:srgbClr val="000000"/>
                        </a:solidFill>
                        <a:effectLst/>
                        <a:latin typeface="Calibri" panose="020F0502020204030204" pitchFamily="34" charset="0"/>
                      </a:endParaRPr>
                    </a:p>
                  </a:txBody>
                  <a:tcPr marL="9524" marR="9524"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2000" b="0" i="0" u="none" strike="noStrike" dirty="0">
                        <a:solidFill>
                          <a:srgbClr val="000000"/>
                        </a:solidFill>
                        <a:effectLst/>
                        <a:latin typeface="Calibri" panose="020F0502020204030204" pitchFamily="34" charset="0"/>
                      </a:endParaRPr>
                    </a:p>
                  </a:txBody>
                  <a:tcPr marL="9524" marR="9524"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2000" b="0" i="0" u="none" strike="noStrike" dirty="0">
                        <a:solidFill>
                          <a:srgbClr val="000000"/>
                        </a:solidFill>
                        <a:effectLst/>
                        <a:latin typeface="Calibri" panose="020F0502020204030204" pitchFamily="34" charset="0"/>
                      </a:endParaRPr>
                    </a:p>
                  </a:txBody>
                  <a:tcPr marL="9524" marR="9524"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2000" b="1" i="0" u="none" strike="noStrike" dirty="0">
                          <a:solidFill>
                            <a:srgbClr val="000000"/>
                          </a:solidFill>
                          <a:effectLst/>
                          <a:latin typeface="Calibri" panose="020F0502020204030204" pitchFamily="34" charset="0"/>
                        </a:rPr>
                        <a:t>AZIENDE ZOOTECNICHE (€/HA/ANNO)</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it-IT"/>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it-IT" sz="2000" b="1" i="0" u="none" strike="noStrike" dirty="0">
                        <a:solidFill>
                          <a:srgbClr val="000000"/>
                        </a:solidFill>
                        <a:effectLst/>
                        <a:latin typeface="Calibri" panose="020F0502020204030204" pitchFamily="34" charset="0"/>
                      </a:endParaRPr>
                    </a:p>
                  </a:txBody>
                  <a:tcPr marL="9524" marR="9524"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190500">
                <a:tc>
                  <a:txBody>
                    <a:bodyPr/>
                    <a:lstStyle/>
                    <a:p>
                      <a:pPr algn="ctr" fontAlgn="b"/>
                      <a:r>
                        <a:rPr lang="it-IT" sz="2000" b="1" i="0" u="none" strike="noStrike" dirty="0">
                          <a:solidFill>
                            <a:srgbClr val="000000"/>
                          </a:solidFill>
                          <a:effectLst/>
                          <a:latin typeface="Calibri" panose="020F0502020204030204" pitchFamily="34" charset="0"/>
                        </a:rPr>
                        <a:t>Fascia</a:t>
                      </a:r>
                    </a:p>
                  </a:txBody>
                  <a:tcPr marL="9524" marR="9524"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2000" b="1" i="0" u="none" strike="noStrike" dirty="0">
                          <a:solidFill>
                            <a:srgbClr val="000000"/>
                          </a:solidFill>
                          <a:effectLst/>
                          <a:latin typeface="Calibri" panose="020F0502020204030204" pitchFamily="34" charset="0"/>
                        </a:rPr>
                        <a:t>(€/HA)</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2000" b="1" i="0" u="none" strike="noStrike" dirty="0">
                          <a:solidFill>
                            <a:srgbClr val="000000"/>
                          </a:solidFill>
                          <a:effectLst/>
                          <a:latin typeface="Calibri" panose="020F0502020204030204" pitchFamily="34" charset="0"/>
                        </a:rPr>
                        <a:t>Tot. ettari anno (2024-2028)</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l" fontAlgn="b"/>
                      <a:r>
                        <a:rPr lang="it-IT" sz="2000" b="0" i="0" u="none" strike="noStrike" dirty="0" err="1">
                          <a:solidFill>
                            <a:srgbClr val="FF0000"/>
                          </a:solidFill>
                          <a:effectLst/>
                          <a:latin typeface="Calibri" panose="020F0502020204030204" pitchFamily="34" charset="0"/>
                        </a:rPr>
                        <a:t>az</a:t>
                      </a:r>
                      <a:r>
                        <a:rPr lang="it-IT" sz="2000" b="0" i="0" u="none" strike="noStrike" dirty="0">
                          <a:solidFill>
                            <a:srgbClr val="FF0000"/>
                          </a:solidFill>
                          <a:effectLst/>
                          <a:latin typeface="Calibri" panose="020F0502020204030204" pitchFamily="34" charset="0"/>
                        </a:rPr>
                        <a:t> zootecniche (0-10 HA)</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190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2.000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l" fontAlgn="b"/>
                      <a:r>
                        <a:rPr lang="it-IT" sz="2000" b="0" i="0" u="none" strike="noStrike">
                          <a:solidFill>
                            <a:srgbClr val="FF0000"/>
                          </a:solidFill>
                          <a:effectLst/>
                          <a:latin typeface="Calibri" panose="020F0502020204030204" pitchFamily="34" charset="0"/>
                        </a:rPr>
                        <a:t>az zootecniche (&gt;10 - 20 HA)</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95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5.000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algn="l" fontAlgn="b"/>
                      <a:r>
                        <a:rPr lang="it-IT" sz="2000" b="0" i="0" u="none" strike="noStrike">
                          <a:solidFill>
                            <a:srgbClr val="FF0000"/>
                          </a:solidFill>
                          <a:effectLst/>
                          <a:latin typeface="Calibri" panose="020F0502020204030204" pitchFamily="34" charset="0"/>
                        </a:rPr>
                        <a:t>az zootecniche (&gt;20 -50HA)</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47,50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15.000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0500">
                <a:tc>
                  <a:txBody>
                    <a:bodyPr/>
                    <a:lstStyle/>
                    <a:p>
                      <a:pPr algn="l" fontAlgn="b"/>
                      <a:r>
                        <a:rPr lang="it-IT" sz="2000" b="0" i="0" u="none" strike="noStrike">
                          <a:solidFill>
                            <a:srgbClr val="FF0000"/>
                          </a:solidFill>
                          <a:effectLst/>
                          <a:latin typeface="Calibri" panose="020F0502020204030204" pitchFamily="34" charset="0"/>
                        </a:rPr>
                        <a:t>az zootecniche (&gt; 50 HA)</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23,75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dirty="0">
                          <a:solidFill>
                            <a:srgbClr val="FF0000"/>
                          </a:solidFill>
                          <a:effectLst/>
                          <a:latin typeface="Calibri" panose="020F0502020204030204" pitchFamily="34" charset="0"/>
                        </a:rPr>
                        <a:t>56.000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Titolo 1">
            <a:extLst>
              <a:ext uri="{FF2B5EF4-FFF2-40B4-BE49-F238E27FC236}">
                <a16:creationId xmlns:a16="http://schemas.microsoft.com/office/drawing/2014/main" id="{82D78087-5D6F-AB47-F6A9-E98A7ED444FE}"/>
              </a:ext>
            </a:extLst>
          </p:cNvPr>
          <p:cNvSpPr txBox="1">
            <a:spLocks/>
          </p:cNvSpPr>
          <p:nvPr/>
        </p:nvSpPr>
        <p:spPr>
          <a:xfrm>
            <a:off x="400050" y="412750"/>
            <a:ext cx="10698163" cy="5000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it-IT" sz="2800" b="1" dirty="0">
                <a:solidFill>
                  <a:schemeClr val="accent5">
                    <a:lumMod val="50000"/>
                  </a:schemeClr>
                </a:solidFill>
                <a:latin typeface="Arial" panose="020B0604020202020204" pitchFamily="34" charset="0"/>
                <a:cs typeface="Arial" panose="020B0604020202020204" pitchFamily="34" charset="0"/>
              </a:rPr>
              <a:t>SRB01 Sostegno zone con svantaggi naturali montagna 2/2</a:t>
            </a:r>
          </a:p>
        </p:txBody>
      </p:sp>
      <p:sp>
        <p:nvSpPr>
          <p:cNvPr id="99379" name="CasellaDiTesto 7">
            <a:extLst>
              <a:ext uri="{FF2B5EF4-FFF2-40B4-BE49-F238E27FC236}">
                <a16:creationId xmlns:a16="http://schemas.microsoft.com/office/drawing/2014/main" id="{CAE2DCED-449E-760C-B24A-5F70D4632E38}"/>
              </a:ext>
            </a:extLst>
          </p:cNvPr>
          <p:cNvSpPr txBox="1">
            <a:spLocks noChangeArrowheads="1"/>
          </p:cNvSpPr>
          <p:nvPr/>
        </p:nvSpPr>
        <p:spPr bwMode="auto">
          <a:xfrm>
            <a:off x="400050" y="1304925"/>
            <a:ext cx="183038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800" b="1">
                <a:solidFill>
                  <a:srgbClr val="FF0000"/>
                </a:solidFill>
                <a:ea typeface="Calibri" panose="020F0502020204030204" pitchFamily="34" charset="0"/>
                <a:cs typeface="Times New Roman" panose="02020603050405020304" pitchFamily="18" charset="0"/>
              </a:rPr>
              <a:t>MODIFICA RICHIESTA </a:t>
            </a:r>
          </a:p>
          <a:p>
            <a:pPr>
              <a:lnSpc>
                <a:spcPct val="100000"/>
              </a:lnSpc>
              <a:spcBef>
                <a:spcPct val="0"/>
              </a:spcBef>
              <a:buFontTx/>
              <a:buNone/>
            </a:pPr>
            <a:r>
              <a:rPr lang="it-IT" altLang="it-IT" sz="1800">
                <a:solidFill>
                  <a:srgbClr val="FF0000"/>
                </a:solidFill>
                <a:ea typeface="Calibri" panose="020F0502020204030204" pitchFamily="34" charset="0"/>
                <a:cs typeface="Times New Roman" panose="02020603050405020304" pitchFamily="18" charset="0"/>
              </a:rPr>
              <a:t>E' necessario modificare i valori dell'Output e degli importi unitari a seguito dell'inserimento dei PLUA associati alle Fasce di degressività e alla tipologia di azienda (agricola /zootecnica).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E94826D1-B300-C01D-B7C7-37076FAA94CC}"/>
              </a:ext>
            </a:extLst>
          </p:cNvPr>
          <p:cNvSpPr txBox="1">
            <a:spLocks/>
          </p:cNvSpPr>
          <p:nvPr/>
        </p:nvSpPr>
        <p:spPr>
          <a:xfrm>
            <a:off x="727075" y="225425"/>
            <a:ext cx="11242675" cy="61118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it-IT" sz="2800" b="1" dirty="0">
                <a:solidFill>
                  <a:schemeClr val="accent5">
                    <a:lumMod val="50000"/>
                  </a:schemeClr>
                </a:solidFill>
                <a:latin typeface="Arial" panose="020B0604020202020204" pitchFamily="34" charset="0"/>
                <a:cs typeface="Arial" panose="020B0604020202020204" pitchFamily="34" charset="0"/>
              </a:rPr>
              <a:t>SRD02 Investimenti produttivi agricoli per </a:t>
            </a:r>
          </a:p>
          <a:p>
            <a:pPr fontAlgn="auto">
              <a:spcAft>
                <a:spcPts val="0"/>
              </a:spcAft>
              <a:defRPr/>
            </a:pPr>
            <a:r>
              <a:rPr lang="it-IT" sz="2800" b="1" dirty="0">
                <a:solidFill>
                  <a:schemeClr val="accent5">
                    <a:lumMod val="50000"/>
                  </a:schemeClr>
                </a:solidFill>
                <a:latin typeface="Arial" panose="020B0604020202020204" pitchFamily="34" charset="0"/>
                <a:cs typeface="Arial" panose="020B0604020202020204" pitchFamily="34" charset="0"/>
              </a:rPr>
              <a:t>ambiente, clima e benessere animale 1/2</a:t>
            </a:r>
          </a:p>
        </p:txBody>
      </p:sp>
      <p:graphicFrame>
        <p:nvGraphicFramePr>
          <p:cNvPr id="8" name="Tabella 7">
            <a:extLst>
              <a:ext uri="{FF2B5EF4-FFF2-40B4-BE49-F238E27FC236}">
                <a16:creationId xmlns:a16="http://schemas.microsoft.com/office/drawing/2014/main" id="{2C6F65A5-DF18-8FA0-04D8-4E85EEC472B0}"/>
              </a:ext>
            </a:extLst>
          </p:cNvPr>
          <p:cNvGraphicFramePr>
            <a:graphicFrameLocks noGrp="1"/>
          </p:cNvGraphicFramePr>
          <p:nvPr>
            <p:extLst>
              <p:ext uri="{D42A27DB-BD31-4B8C-83A1-F6EECF244321}">
                <p14:modId xmlns:p14="http://schemas.microsoft.com/office/powerpoint/2010/main" val="303158590"/>
              </p:ext>
            </p:extLst>
          </p:nvPr>
        </p:nvGraphicFramePr>
        <p:xfrm>
          <a:off x="176213" y="991033"/>
          <a:ext cx="11906250" cy="5800872"/>
        </p:xfrm>
        <a:graphic>
          <a:graphicData uri="http://schemas.openxmlformats.org/drawingml/2006/table">
            <a:tbl>
              <a:tblPr/>
              <a:tblGrid>
                <a:gridCol w="1358383">
                  <a:extLst>
                    <a:ext uri="{9D8B030D-6E8A-4147-A177-3AD203B41FA5}">
                      <a16:colId xmlns:a16="http://schemas.microsoft.com/office/drawing/2014/main" val="20000"/>
                    </a:ext>
                  </a:extLst>
                </a:gridCol>
                <a:gridCol w="10547867">
                  <a:extLst>
                    <a:ext uri="{9D8B030D-6E8A-4147-A177-3AD203B41FA5}">
                      <a16:colId xmlns:a16="http://schemas.microsoft.com/office/drawing/2014/main" val="20001"/>
                    </a:ext>
                  </a:extLst>
                </a:gridCol>
              </a:tblGrid>
              <a:tr h="48974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it-IT" altLang="it-IT" sz="135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Obiettivo</a:t>
                      </a:r>
                    </a:p>
                  </a:txBody>
                  <a:tcPr marL="31501" marR="31501" marT="31502" marB="315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35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L’intervento è finalizzato a potenziare le performance climatico-ambientali delle aziende agricole e il miglioramento del benessere animale negli allevamenti. A tale scopo, fornisce sostegno a investimenti, anche innovativi e mirati alla digitalizzazione dei processi, da realizzare nell’ambito del ciclo produttivo aziendale e che, pur potendo comportare un aumento del valore o della redditività aziendale, possiedano una chiara e diretta caratterizzazione e connessione con gli obiettivi specifici della PAC in materia ambiente, clima e benessere animale.</a:t>
                      </a:r>
                    </a:p>
                  </a:txBody>
                  <a:tcPr marL="31501" marR="31501" marT="31502" marB="315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4491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it-IT" altLang="it-IT" sz="1350" b="1" i="0" u="none" strike="noStrike" cap="none" normalizeH="0" baseline="0">
                          <a:ln>
                            <a:noFill/>
                          </a:ln>
                          <a:solidFill>
                            <a:srgbClr val="000000"/>
                          </a:solidFill>
                          <a:effectLst/>
                          <a:latin typeface="Arial" panose="020B0604020202020204" pitchFamily="34" charset="0"/>
                          <a:cs typeface="Arial" panose="020B0604020202020204" pitchFamily="34" charset="0"/>
                        </a:rPr>
                        <a:t>Azioni attivate</a:t>
                      </a:r>
                    </a:p>
                  </a:txBody>
                  <a:tcPr marL="31501" marR="31501" marT="31502" marB="315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a:t>
                      </a:r>
                      <a:r>
                        <a:rPr kumimoji="0" lang="it-IT" altLang="it-IT" sz="135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it-IT" altLang="it-IT" sz="135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Investimenti per la mitigazione dei cambiamenti climatici </a:t>
                      </a:r>
                      <a:r>
                        <a:rPr kumimoji="0" lang="it-IT" altLang="it-IT" sz="135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it-IT" altLang="it-IT" sz="135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razionalizzazione processi produttivi agricoli per riduzione emissione gas climalteranti e agenti inquinanti dell’aria o aumento capacità sequestro carbonio, realizzazione strutture stoccaggio effluenti di allevamento, realizzazione di impianti per la produzione di energia elettrica e/o termica da fonti rinnovabili anche attraverso utilizzo prodotti e sottoprodotti di origine agricola, zootecnica e forestale</a:t>
                      </a:r>
                      <a:r>
                        <a:rPr kumimoji="0" lang="it-IT" altLang="it-IT" sz="135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5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B) </a:t>
                      </a:r>
                      <a:r>
                        <a:rPr kumimoji="0" lang="it-IT" altLang="it-IT" sz="135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Investimenti per la tutela delle risorse naturali</a:t>
                      </a:r>
                      <a:r>
                        <a:rPr kumimoji="0" lang="it-IT" altLang="it-IT" sz="135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it-IT" altLang="it-IT" sz="135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investimenti per la tutela qualitativa delle acque, per la gestione sostenibile e razionale dei prodotti fitosanitari, investimenti per la tutela del suolo in termini di fertilità, strutturale e qualità del suolo, investimenti per acquisto di attrezzature che impediscono l’inquinamento puntuale da prodotti fitosanitari – es- </a:t>
                      </a:r>
                      <a:r>
                        <a:rPr kumimoji="0" lang="it-IT" altLang="it-IT" sz="135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biobed</a:t>
                      </a:r>
                      <a:r>
                        <a:rPr kumimoji="0" lang="it-IT" altLang="it-IT" sz="135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it-IT" altLang="it-IT" sz="135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5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 </a:t>
                      </a:r>
                      <a:r>
                        <a:rPr kumimoji="0" lang="it-IT" altLang="it-IT" sz="135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Investimenti irrigui (</a:t>
                      </a:r>
                      <a:r>
                        <a:rPr kumimoji="0" lang="it-IT" altLang="it-IT" sz="135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investimenti per il miglioramento, il rinnovo e il ripristino di impianti irrigui aziendali per risparmio risorse idriche e investimenti per lo stoccaggio e il riuso di tali risorse per irrigazioni di soccorso in periodi di scarsa disponibilità);</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5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 </a:t>
                      </a:r>
                      <a:r>
                        <a:rPr kumimoji="0" lang="it-IT" altLang="it-IT" sz="1350" b="1" i="0" u="none" strike="noStrike" cap="none" normalizeH="0" baseline="0" dirty="0">
                          <a:ln>
                            <a:noFill/>
                          </a:ln>
                          <a:solidFill>
                            <a:srgbClr val="000000"/>
                          </a:solidFill>
                          <a:effectLst/>
                          <a:highlight>
                            <a:srgbClr val="FFFF00"/>
                          </a:highlight>
                          <a:latin typeface="Arial" panose="020B0604020202020204" pitchFamily="34" charset="0"/>
                          <a:cs typeface="Arial" panose="020B0604020202020204" pitchFamily="34" charset="0"/>
                        </a:rPr>
                        <a:t>Investimenti per il benessere animale con finalità produttiva agricola-zootecnica </a:t>
                      </a:r>
                      <a:r>
                        <a:rPr kumimoji="0" lang="it-IT" altLang="it-IT" sz="135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it-IT" altLang="it-IT" sz="135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investimenti per l’introduzione di sistemi di gestione innovativi e di precisione per il benessere degli animali e la biosicurezza, investimenti per adeguare la fornitura di acqua e mangimi, miglioramento condizioni abitative e per accesso esterno agli animali).</a:t>
                      </a:r>
                      <a:endParaRPr kumimoji="0" lang="it-IT" altLang="it-IT" sz="1350" b="1" i="1"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9" marR="91439"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3375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altLang="it-IT" sz="135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Principali criteri di ammissibilità</a:t>
                      </a:r>
                    </a:p>
                  </a:txBody>
                  <a:tcPr marL="31501" marR="31501" marT="31502" marB="315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5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CR01</a:t>
                      </a:r>
                      <a:r>
                        <a:rPr kumimoji="0" lang="it-IT" altLang="it-IT" sz="135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 Imprenditori agricoli, singoli o associati, ai sensi dell’art. 2135 del Codice civile (escluse selvicoltura e acquacoltura)</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CR03 - </a:t>
                      </a:r>
                      <a:r>
                        <a:rPr kumimoji="0" lang="it-IT" altLang="it-IT" sz="13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Nessuna soglia minima relativa alla dimensione aziendale. </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CR05</a:t>
                      </a:r>
                      <a:r>
                        <a:rPr kumimoji="0" lang="it-IT" altLang="it-IT" sz="13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In caso di sostegno fornito attraverso strumenti finanziari, applicazione dei CR01, CR02, CR03 e CR04.</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CR07</a:t>
                      </a:r>
                      <a:r>
                        <a:rPr kumimoji="0" lang="it-IT" altLang="it-IT" sz="13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Sono ammissibili a sostegno </a:t>
                      </a:r>
                      <a:r>
                        <a:rPr kumimoji="0" lang="it-IT" altLang="it-IT" sz="1350" b="0"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tutti i comparti produttivi </a:t>
                      </a:r>
                      <a:r>
                        <a:rPr kumimoji="0" lang="it-IT" altLang="it-IT" sz="13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connessi da allegato I del TFUE (esclusa pesca)</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CR08</a:t>
                      </a:r>
                      <a:r>
                        <a:rPr kumimoji="0" lang="it-IT" altLang="it-IT" sz="13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La domanda di sostegno deve essere corredata di un Progetto di investimento e/o di un Piano Aziendale </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CR09</a:t>
                      </a:r>
                      <a:r>
                        <a:rPr kumimoji="0" lang="it-IT" altLang="it-IT" sz="13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it-IT" altLang="it-IT" sz="1350" b="0"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Nessuna soglia minima per operazione</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CR10</a:t>
                      </a:r>
                      <a:r>
                        <a:rPr kumimoji="0" lang="it-IT" altLang="it-IT" sz="13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it-IT" altLang="it-IT" sz="1350" b="0"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Nessun limite massimo per beneficiario</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CR11</a:t>
                      </a:r>
                      <a:r>
                        <a:rPr kumimoji="0" lang="it-IT" altLang="it-IT" sz="13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it-IT" altLang="it-IT" sz="13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it-IT" altLang="it-IT" sz="13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limite massimo di </a:t>
                      </a:r>
                      <a:r>
                        <a:rPr kumimoji="0" lang="it-IT" altLang="it-IT" sz="1350" b="0"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spesa ammissibile per operazione: </a:t>
                      </a:r>
                      <a:r>
                        <a:rPr kumimoji="0" lang="it-IT" altLang="it-IT" sz="1350" b="1"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€ 500.000,00 </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it-IT" altLang="it-IT" sz="135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it-IT" sz="135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(da CR13 a CR22 sono riportati i criteri specifici per gli investimenti irrigui)</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it-IT" sz="135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(da CR23 a CR30 sono riportati i criteri specifici per gli investimenti in impianti di produzione di energia da fonti rinnovabili)</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3" name="Rettangolo 2">
            <a:extLst>
              <a:ext uri="{FF2B5EF4-FFF2-40B4-BE49-F238E27FC236}">
                <a16:creationId xmlns:a16="http://schemas.microsoft.com/office/drawing/2014/main" id="{9FEC4E92-9EE6-42D7-38B7-B0B32D6425EF}"/>
              </a:ext>
            </a:extLst>
          </p:cNvPr>
          <p:cNvSpPr/>
          <p:nvPr/>
        </p:nvSpPr>
        <p:spPr>
          <a:xfrm>
            <a:off x="8480425" y="620713"/>
            <a:ext cx="3602038" cy="282575"/>
          </a:xfrm>
          <a:prstGeom prst="rect">
            <a:avLst/>
          </a:prstGeom>
          <a:solidFill>
            <a:srgbClr val="B400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200" dirty="0">
                <a:solidFill>
                  <a:schemeClr val="bg1"/>
                </a:solidFill>
                <a:latin typeface="Arial" panose="020B0604020202020204" pitchFamily="34" charset="0"/>
                <a:cs typeface="Arial" panose="020B0604020202020204" pitchFamily="34" charset="0"/>
              </a:rPr>
              <a:t>Combinabile con lo Strumento Finanziario SRD18</a:t>
            </a:r>
          </a:p>
        </p:txBody>
      </p:sp>
      <p:sp>
        <p:nvSpPr>
          <p:cNvPr id="4" name="Rettangolo con angoli arrotondati 3">
            <a:extLst>
              <a:ext uri="{FF2B5EF4-FFF2-40B4-BE49-F238E27FC236}">
                <a16:creationId xmlns:a16="http://schemas.microsoft.com/office/drawing/2014/main" id="{93F009D1-F985-928B-6081-CFAD2601D4CA}"/>
              </a:ext>
            </a:extLst>
          </p:cNvPr>
          <p:cNvSpPr/>
          <p:nvPr/>
        </p:nvSpPr>
        <p:spPr>
          <a:xfrm>
            <a:off x="9956800" y="57150"/>
            <a:ext cx="1911350" cy="498475"/>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it-IT" sz="1100" dirty="0">
                <a:solidFill>
                  <a:schemeClr val="tx1"/>
                </a:solidFill>
                <a:latin typeface="Arial" panose="020B0604020202020204" pitchFamily="34" charset="0"/>
                <a:cs typeface="Arial" panose="020B0604020202020204" pitchFamily="34" charset="0"/>
              </a:rPr>
              <a:t>Dotazione finanziaria</a:t>
            </a:r>
          </a:p>
          <a:p>
            <a:pPr algn="ctr" eaLnBrk="1" fontAlgn="auto" hangingPunct="1">
              <a:spcBef>
                <a:spcPts val="0"/>
              </a:spcBef>
              <a:spcAft>
                <a:spcPts val="0"/>
              </a:spcAft>
              <a:defRPr/>
            </a:pPr>
            <a:r>
              <a:rPr lang="it-IT"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€ 7.600.000,00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2">
            <a:extLst>
              <a:ext uri="{FF2B5EF4-FFF2-40B4-BE49-F238E27FC236}">
                <a16:creationId xmlns:a16="http://schemas.microsoft.com/office/drawing/2014/main" id="{A2823008-1ADC-4E65-3BA8-0CE5CBCA4C86}"/>
              </a:ext>
            </a:extLst>
          </p:cNvPr>
          <p:cNvSpPr txBox="1">
            <a:spLocks noChangeArrowheads="1"/>
          </p:cNvSpPr>
          <p:nvPr/>
        </p:nvSpPr>
        <p:spPr bwMode="auto">
          <a:xfrm>
            <a:off x="725488" y="288925"/>
            <a:ext cx="1162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3200" b="1">
                <a:solidFill>
                  <a:srgbClr val="002060"/>
                </a:solidFill>
                <a:latin typeface="Arial" panose="020B0604020202020204" pitchFamily="34" charset="0"/>
                <a:ea typeface="Tahoma" panose="020B0604030504040204" pitchFamily="34" charset="0"/>
                <a:cs typeface="Arial" panose="020B0604020202020204" pitchFamily="34" charset="0"/>
              </a:rPr>
              <a:t>Piano Strategico Nazionale della PAC 2023-2027 (PSP)</a:t>
            </a:r>
          </a:p>
        </p:txBody>
      </p:sp>
      <p:grpSp>
        <p:nvGrpSpPr>
          <p:cNvPr id="27651" name="Gruppo 7">
            <a:extLst>
              <a:ext uri="{FF2B5EF4-FFF2-40B4-BE49-F238E27FC236}">
                <a16:creationId xmlns:a16="http://schemas.microsoft.com/office/drawing/2014/main" id="{63C386DA-39F1-9A7F-1ED4-AE8BBF73919B}"/>
              </a:ext>
            </a:extLst>
          </p:cNvPr>
          <p:cNvGrpSpPr>
            <a:grpSpLocks/>
          </p:cNvGrpSpPr>
          <p:nvPr/>
        </p:nvGrpSpPr>
        <p:grpSpPr bwMode="auto">
          <a:xfrm>
            <a:off x="904875" y="2971800"/>
            <a:ext cx="10718800" cy="3705225"/>
            <a:chOff x="735898" y="1735433"/>
            <a:chExt cx="10719221" cy="3981359"/>
          </a:xfrm>
        </p:grpSpPr>
        <p:pic>
          <p:nvPicPr>
            <p:cNvPr id="27654" name="Picture 2" descr="PAC 2023-2027">
              <a:extLst>
                <a:ext uri="{FF2B5EF4-FFF2-40B4-BE49-F238E27FC236}">
                  <a16:creationId xmlns:a16="http://schemas.microsoft.com/office/drawing/2014/main" id="{5B3CFB3B-D34B-572E-8ED3-C07209954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14" t="82" r="5614" b="3751"/>
            <a:stretch>
              <a:fillRect/>
            </a:stretch>
          </p:blipFill>
          <p:spPr bwMode="auto">
            <a:xfrm>
              <a:off x="735898" y="1735433"/>
              <a:ext cx="10719221" cy="398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4" descr="Immagini Cartello Inizio Gara Del Fumetto">
              <a:extLst>
                <a:ext uri="{FF2B5EF4-FFF2-40B4-BE49-F238E27FC236}">
                  <a16:creationId xmlns:a16="http://schemas.microsoft.com/office/drawing/2014/main" id="{733AFF9A-AB03-ED9E-6282-9E5774CA8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51" r="12988"/>
            <a:stretch>
              <a:fillRect/>
            </a:stretch>
          </p:blipFill>
          <p:spPr bwMode="auto">
            <a:xfrm>
              <a:off x="3510119" y="3502741"/>
              <a:ext cx="652552" cy="8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asellaDiTesto 2">
            <a:extLst>
              <a:ext uri="{FF2B5EF4-FFF2-40B4-BE49-F238E27FC236}">
                <a16:creationId xmlns:a16="http://schemas.microsoft.com/office/drawing/2014/main" id="{06E6865B-9B53-AC24-F137-CDE3AC4FBCE1}"/>
              </a:ext>
            </a:extLst>
          </p:cNvPr>
          <p:cNvSpPr txBox="1"/>
          <p:nvPr/>
        </p:nvSpPr>
        <p:spPr>
          <a:xfrm>
            <a:off x="4247902" y="5434601"/>
            <a:ext cx="1969470" cy="369332"/>
          </a:xfrm>
          <a:prstGeom prst="rect">
            <a:avLst/>
          </a:prstGeom>
          <a:noFill/>
        </p:spPr>
        <p:txBody>
          <a:bodyPr>
            <a:spAutoFit/>
          </a:bodyPr>
          <a:lstStyle/>
          <a:p>
            <a:pPr eaLnBrk="1" fontAlgn="auto" hangingPunct="1">
              <a:spcBef>
                <a:spcPts val="0"/>
              </a:spcBef>
              <a:spcAft>
                <a:spcPts val="0"/>
              </a:spcAft>
              <a:defRPr/>
            </a:pPr>
            <a:r>
              <a:rPr lang="it-IT" dirty="0">
                <a:solidFill>
                  <a:prstClr val="black"/>
                </a:solidFill>
                <a:highlight>
                  <a:srgbClr val="FFFF00"/>
                </a:highlight>
                <a:latin typeface="Britannic Bold" panose="020B0903060703020204" pitchFamily="34" charset="0"/>
                <a:cs typeface="Aharoni" panose="02010803020104030203" pitchFamily="2" charset="-79"/>
              </a:rPr>
              <a:t>1 GENNAIO 2023</a:t>
            </a:r>
          </a:p>
        </p:txBody>
      </p:sp>
      <p:sp>
        <p:nvSpPr>
          <p:cNvPr id="27653" name="CasellaDiTesto 5">
            <a:extLst>
              <a:ext uri="{FF2B5EF4-FFF2-40B4-BE49-F238E27FC236}">
                <a16:creationId xmlns:a16="http://schemas.microsoft.com/office/drawing/2014/main" id="{F02A61F5-207A-2D75-4DAD-34881D0339B8}"/>
              </a:ext>
            </a:extLst>
          </p:cNvPr>
          <p:cNvSpPr txBox="1">
            <a:spLocks noChangeArrowheads="1"/>
          </p:cNvSpPr>
          <p:nvPr/>
        </p:nvSpPr>
        <p:spPr bwMode="auto">
          <a:xfrm>
            <a:off x="725488" y="914400"/>
            <a:ext cx="113966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
            </a:pPr>
            <a:r>
              <a:rPr lang="it-IT" altLang="it-IT" sz="1800" b="1">
                <a:solidFill>
                  <a:srgbClr val="000000"/>
                </a:solidFill>
                <a:latin typeface="Arial" panose="020B0604020202020204" pitchFamily="34" charset="0"/>
                <a:cs typeface="Arial" panose="020B0604020202020204" pitchFamily="34" charset="0"/>
              </a:rPr>
              <a:t>Base legale </a:t>
            </a:r>
            <a:r>
              <a:rPr lang="it-IT" altLang="it-IT" sz="1800">
                <a:solidFill>
                  <a:srgbClr val="000000"/>
                </a:solidFill>
                <a:latin typeface="Arial" panose="020B0604020202020204" pitchFamily="34" charset="0"/>
                <a:cs typeface="Arial" panose="020B0604020202020204" pitchFamily="34" charset="0"/>
              </a:rPr>
              <a:t>di riferimento</a:t>
            </a:r>
            <a:r>
              <a:rPr lang="it-IT" altLang="it-IT" sz="1800" b="1">
                <a:solidFill>
                  <a:srgbClr val="000000"/>
                </a:solidFill>
                <a:latin typeface="Arial" panose="020B0604020202020204" pitchFamily="34" charset="0"/>
                <a:cs typeface="Arial" panose="020B0604020202020204" pitchFamily="34" charset="0"/>
              </a:rPr>
              <a:t>: </a:t>
            </a:r>
            <a:r>
              <a:rPr lang="it-IT" altLang="it-IT" sz="1800">
                <a:solidFill>
                  <a:srgbClr val="000000"/>
                </a:solidFill>
                <a:latin typeface="Arial" panose="020B0604020202020204" pitchFamily="34" charset="0"/>
                <a:cs typeface="Arial" panose="020B0604020202020204" pitchFamily="34" charset="0"/>
              </a:rPr>
              <a:t>Regolamento (UE) 2021/2115;</a:t>
            </a:r>
          </a:p>
          <a:p>
            <a:pPr eaLnBrk="1" hangingPunct="1">
              <a:spcBef>
                <a:spcPct val="0"/>
              </a:spcBef>
              <a:buFont typeface="Wingdings" panose="05000000000000000000" pitchFamily="2" charset="2"/>
              <a:buChar char="§"/>
            </a:pPr>
            <a:r>
              <a:rPr lang="it-IT" altLang="it-IT" sz="1800">
                <a:solidFill>
                  <a:srgbClr val="000000"/>
                </a:solidFill>
                <a:latin typeface="Arial" panose="020B0604020202020204" pitchFamily="34" charset="0"/>
                <a:cs typeface="Arial" panose="020B0604020202020204" pitchFamily="34" charset="0"/>
              </a:rPr>
              <a:t>Documento elaborato da ogni Stato Membro per </a:t>
            </a:r>
            <a:r>
              <a:rPr lang="it-IT" altLang="it-IT" sz="1800" b="1">
                <a:solidFill>
                  <a:srgbClr val="000000"/>
                </a:solidFill>
                <a:latin typeface="Arial" panose="020B0604020202020204" pitchFamily="34" charset="0"/>
                <a:cs typeface="Arial" panose="020B0604020202020204" pitchFamily="34" charset="0"/>
              </a:rPr>
              <a:t>l’attuazione e il coordinamento </a:t>
            </a:r>
            <a:r>
              <a:rPr lang="it-IT" altLang="it-IT" sz="1800">
                <a:solidFill>
                  <a:srgbClr val="000000"/>
                </a:solidFill>
                <a:latin typeface="Arial" panose="020B0604020202020204" pitchFamily="34" charset="0"/>
                <a:cs typeface="Arial" panose="020B0604020202020204" pitchFamily="34" charset="0"/>
              </a:rPr>
              <a:t>dei programmi della PAC 2023-2027;</a:t>
            </a:r>
          </a:p>
          <a:p>
            <a:pPr eaLnBrk="1" hangingPunct="1">
              <a:spcBef>
                <a:spcPct val="0"/>
              </a:spcBef>
              <a:buFont typeface="Wingdings" panose="05000000000000000000" pitchFamily="2" charset="2"/>
              <a:buChar char="§"/>
            </a:pPr>
            <a:r>
              <a:rPr lang="it-IT" altLang="it-IT" sz="1800" b="1">
                <a:solidFill>
                  <a:srgbClr val="000000"/>
                </a:solidFill>
                <a:latin typeface="Arial" panose="020B0604020202020204" pitchFamily="34" charset="0"/>
                <a:cs typeface="Arial" panose="020B0604020202020204" pitchFamily="34" charset="0"/>
              </a:rPr>
              <a:t>Approccio strategico unitario</a:t>
            </a:r>
            <a:r>
              <a:rPr lang="it-IT" altLang="it-IT" sz="1800">
                <a:solidFill>
                  <a:srgbClr val="000000"/>
                </a:solidFill>
                <a:latin typeface="Arial" panose="020B0604020202020204" pitchFamily="34" charset="0"/>
                <a:cs typeface="Arial" panose="020B0604020202020204" pitchFamily="34" charset="0"/>
              </a:rPr>
              <a:t>: unico Piano Strategico Nazionale (PSP) per il 1° (FEAGA) e il 2° (FEASR) pilastro PAC;</a:t>
            </a:r>
          </a:p>
          <a:p>
            <a:pPr eaLnBrk="1" hangingPunct="1">
              <a:spcBef>
                <a:spcPct val="0"/>
              </a:spcBef>
              <a:buFont typeface="Wingdings" panose="05000000000000000000" pitchFamily="2" charset="2"/>
              <a:buChar char="§"/>
            </a:pPr>
            <a:r>
              <a:rPr lang="it-IT" altLang="it-IT" sz="1800" b="1">
                <a:solidFill>
                  <a:srgbClr val="000000"/>
                </a:solidFill>
                <a:latin typeface="Arial" panose="020B0604020202020204" pitchFamily="34" charset="0"/>
                <a:cs typeface="Arial" panose="020B0604020202020204" pitchFamily="34" charset="0"/>
              </a:rPr>
              <a:t>Nuovo modello di attuazione </a:t>
            </a:r>
            <a:r>
              <a:rPr lang="it-IT" altLang="it-IT" sz="1800">
                <a:solidFill>
                  <a:srgbClr val="000000"/>
                </a:solidFill>
                <a:latin typeface="Arial" panose="020B0604020202020204" pitchFamily="34" charset="0"/>
                <a:cs typeface="Arial" panose="020B0604020202020204" pitchFamily="34" charset="0"/>
              </a:rPr>
              <a:t>(approccio basato sui risultati);</a:t>
            </a:r>
          </a:p>
          <a:p>
            <a:pPr eaLnBrk="1" hangingPunct="1">
              <a:spcBef>
                <a:spcPct val="0"/>
              </a:spcBef>
              <a:buFont typeface="Wingdings" panose="05000000000000000000" pitchFamily="2" charset="2"/>
              <a:buChar char="§"/>
            </a:pPr>
            <a:r>
              <a:rPr lang="it-IT" altLang="it-IT" sz="1800" b="1">
                <a:solidFill>
                  <a:srgbClr val="000000"/>
                </a:solidFill>
                <a:latin typeface="Arial" panose="020B0604020202020204" pitchFamily="34" charset="0"/>
                <a:cs typeface="Arial" panose="020B0604020202020204" pitchFamily="34" charset="0"/>
              </a:rPr>
              <a:t>Versione definitiva </a:t>
            </a:r>
            <a:r>
              <a:rPr lang="it-IT" altLang="it-IT" sz="1800">
                <a:solidFill>
                  <a:srgbClr val="000000"/>
                </a:solidFill>
                <a:latin typeface="Arial" panose="020B0604020202020204" pitchFamily="34" charset="0"/>
                <a:cs typeface="Arial" panose="020B0604020202020204" pitchFamily="34" charset="0"/>
              </a:rPr>
              <a:t>approvata dalla Commissione europea con decisione di esecuzione CCI: 2023IT06AFSP001 C(2022) 8645 del 2 dicembre 2022.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0F3CCF3E-DBEF-E973-629A-D75F5601B594}"/>
              </a:ext>
            </a:extLst>
          </p:cNvPr>
          <p:cNvSpPr txBox="1">
            <a:spLocks/>
          </p:cNvSpPr>
          <p:nvPr/>
        </p:nvSpPr>
        <p:spPr>
          <a:xfrm>
            <a:off x="727075" y="225425"/>
            <a:ext cx="11242675" cy="61118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it-IT" sz="2800" b="1" dirty="0">
                <a:solidFill>
                  <a:schemeClr val="accent5">
                    <a:lumMod val="50000"/>
                  </a:schemeClr>
                </a:solidFill>
                <a:latin typeface="Arial" panose="020B0604020202020204" pitchFamily="34" charset="0"/>
                <a:cs typeface="Arial" panose="020B0604020202020204" pitchFamily="34" charset="0"/>
              </a:rPr>
              <a:t>SRD02 Investimenti produttivi agricoli per </a:t>
            </a:r>
          </a:p>
          <a:p>
            <a:pPr fontAlgn="auto">
              <a:spcAft>
                <a:spcPts val="0"/>
              </a:spcAft>
              <a:defRPr/>
            </a:pPr>
            <a:r>
              <a:rPr lang="it-IT" sz="2800" b="1" dirty="0">
                <a:solidFill>
                  <a:schemeClr val="accent5">
                    <a:lumMod val="50000"/>
                  </a:schemeClr>
                </a:solidFill>
                <a:latin typeface="Arial" panose="020B0604020202020204" pitchFamily="34" charset="0"/>
                <a:cs typeface="Arial" panose="020B0604020202020204" pitchFamily="34" charset="0"/>
              </a:rPr>
              <a:t>ambiente, clima e benessere animale 2/2</a:t>
            </a:r>
          </a:p>
        </p:txBody>
      </p:sp>
      <p:graphicFrame>
        <p:nvGraphicFramePr>
          <p:cNvPr id="8" name="Tabella 7">
            <a:extLst>
              <a:ext uri="{FF2B5EF4-FFF2-40B4-BE49-F238E27FC236}">
                <a16:creationId xmlns:a16="http://schemas.microsoft.com/office/drawing/2014/main" id="{49CD0F97-E1FD-5B57-B532-2765429E8316}"/>
              </a:ext>
            </a:extLst>
          </p:cNvPr>
          <p:cNvGraphicFramePr>
            <a:graphicFrameLocks noGrp="1"/>
          </p:cNvGraphicFramePr>
          <p:nvPr>
            <p:extLst>
              <p:ext uri="{D42A27DB-BD31-4B8C-83A1-F6EECF244321}">
                <p14:modId xmlns:p14="http://schemas.microsoft.com/office/powerpoint/2010/main" val="2311074646"/>
              </p:ext>
            </p:extLst>
          </p:nvPr>
        </p:nvGraphicFramePr>
        <p:xfrm>
          <a:off x="474819" y="1571401"/>
          <a:ext cx="11393331" cy="2594888"/>
        </p:xfrm>
        <a:graphic>
          <a:graphicData uri="http://schemas.openxmlformats.org/drawingml/2006/table">
            <a:tbl>
              <a:tblPr/>
              <a:tblGrid>
                <a:gridCol w="1588674">
                  <a:extLst>
                    <a:ext uri="{9D8B030D-6E8A-4147-A177-3AD203B41FA5}">
                      <a16:colId xmlns:a16="http://schemas.microsoft.com/office/drawing/2014/main" val="20000"/>
                    </a:ext>
                  </a:extLst>
                </a:gridCol>
                <a:gridCol w="9804657">
                  <a:extLst>
                    <a:ext uri="{9D8B030D-6E8A-4147-A177-3AD203B41FA5}">
                      <a16:colId xmlns:a16="http://schemas.microsoft.com/office/drawing/2014/main" val="20001"/>
                    </a:ext>
                  </a:extLst>
                </a:gridCol>
              </a:tblGrid>
              <a:tr h="57509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a:ln>
                            <a:noFill/>
                          </a:ln>
                          <a:solidFill>
                            <a:srgbClr val="000000"/>
                          </a:solidFill>
                          <a:effectLst/>
                          <a:latin typeface="Arial" panose="020B0604020202020204" pitchFamily="34" charset="0"/>
                          <a:cs typeface="Arial" panose="020B0604020202020204" pitchFamily="34" charset="0"/>
                        </a:rPr>
                        <a:t>Impegni</a:t>
                      </a:r>
                    </a:p>
                  </a:txBody>
                  <a:tcPr marL="31501" marR="31501" marT="31502" marB="315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it-IT" altLang="it-I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IM01 - </a:t>
                      </a:r>
                      <a:r>
                        <a:rPr kumimoji="0" lang="it-IT" altLang="it-I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realizzare l’operazione conformemente a quanto definito con atto di concessione dall’AdG</a:t>
                      </a:r>
                    </a:p>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it-IT" altLang="it-I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IM02</a:t>
                      </a:r>
                      <a:r>
                        <a:rPr kumimoji="0" lang="it-IT" altLang="it-I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 periodo minimo di stabilità dell’operazione di investimento: 5 anni</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it-IT" altLang="it-I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31501" marR="31501" marT="31502" marB="315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031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Intensità di aiuto</a:t>
                      </a:r>
                    </a:p>
                  </a:txBody>
                  <a:tcPr marL="31501" marR="31501" marT="31502" marB="315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Aliquota base </a:t>
                      </a:r>
                      <a:r>
                        <a:rPr kumimoji="0" lang="it-IT" altLang="it-I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50%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8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Eventuali maggiorazioni:  </a:t>
                      </a:r>
                      <a:r>
                        <a:rPr kumimoji="0" lang="it-IT" altLang="it-I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Giovani agricoltori </a:t>
                      </a:r>
                      <a:r>
                        <a:rPr kumimoji="0" lang="it-IT" altLang="it-I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80%; </a:t>
                      </a:r>
                      <a:r>
                        <a:rPr kumimoji="0" lang="it-IT" altLang="it-I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Localizzazione beneficiario (zone svantaggiate) </a:t>
                      </a:r>
                      <a:r>
                        <a:rPr kumimoji="0" lang="it-IT" altLang="it-I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80%; </a:t>
                      </a:r>
                      <a:r>
                        <a:rPr kumimoji="0" lang="it-IT" altLang="it-IT" sz="1800" b="1" i="0" u="none" strike="noStrike" cap="none" normalizeH="0" baseline="0" dirty="0">
                          <a:ln>
                            <a:noFill/>
                          </a:ln>
                          <a:solidFill>
                            <a:srgbClr val="000000"/>
                          </a:solidFill>
                          <a:effectLst/>
                          <a:highlight>
                            <a:srgbClr val="FFFF00"/>
                          </a:highlight>
                          <a:latin typeface="Arial" panose="020B0604020202020204" pitchFamily="34" charset="0"/>
                          <a:cs typeface="Arial" panose="020B0604020202020204" pitchFamily="34" charset="0"/>
                        </a:rPr>
                        <a:t>Tipologia di investimento (benessere animale) 80%</a:t>
                      </a:r>
                      <a:r>
                        <a:rPr kumimoji="0" lang="it-IT" altLang="it-I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it-IT" altLang="it-I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Sistema colturale </a:t>
                      </a:r>
                      <a:r>
                        <a:rPr kumimoji="0" lang="it-IT" altLang="it-I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60%</a:t>
                      </a:r>
                      <a:r>
                        <a:rPr kumimoji="0" lang="it-IT" altLang="it-I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Progetto integrato </a:t>
                      </a:r>
                      <a:r>
                        <a:rPr kumimoji="0" lang="it-IT" altLang="it-I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60%; </a:t>
                      </a:r>
                      <a:r>
                        <a:rPr kumimoji="0" lang="it-IT" altLang="it-I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Energia rinnovabile </a:t>
                      </a:r>
                      <a:r>
                        <a:rPr kumimoji="0" lang="it-IT" altLang="it-I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80%</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altLang="it-I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31501" marR="31501" marT="31502" marB="315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3" name="Rettangolo 2">
            <a:extLst>
              <a:ext uri="{FF2B5EF4-FFF2-40B4-BE49-F238E27FC236}">
                <a16:creationId xmlns:a16="http://schemas.microsoft.com/office/drawing/2014/main" id="{C91F3D83-72FD-C2EE-594E-858BD47A188B}"/>
              </a:ext>
            </a:extLst>
          </p:cNvPr>
          <p:cNvSpPr/>
          <p:nvPr/>
        </p:nvSpPr>
        <p:spPr>
          <a:xfrm>
            <a:off x="8266112" y="966599"/>
            <a:ext cx="3602038" cy="282575"/>
          </a:xfrm>
          <a:prstGeom prst="rect">
            <a:avLst/>
          </a:prstGeom>
          <a:solidFill>
            <a:srgbClr val="B400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200" dirty="0">
                <a:solidFill>
                  <a:schemeClr val="bg1"/>
                </a:solidFill>
                <a:latin typeface="Arial" panose="020B0604020202020204" pitchFamily="34" charset="0"/>
                <a:cs typeface="Arial" panose="020B0604020202020204" pitchFamily="34" charset="0"/>
              </a:rPr>
              <a:t>Combinabile con lo Strumento Finanziario SRD18</a:t>
            </a:r>
          </a:p>
        </p:txBody>
      </p:sp>
      <p:sp>
        <p:nvSpPr>
          <p:cNvPr id="4" name="Rettangolo con angoli arrotondati 3">
            <a:extLst>
              <a:ext uri="{FF2B5EF4-FFF2-40B4-BE49-F238E27FC236}">
                <a16:creationId xmlns:a16="http://schemas.microsoft.com/office/drawing/2014/main" id="{AAE11000-FBB2-BB4E-864D-94CFAB0F63FA}"/>
              </a:ext>
            </a:extLst>
          </p:cNvPr>
          <p:cNvSpPr/>
          <p:nvPr/>
        </p:nvSpPr>
        <p:spPr>
          <a:xfrm>
            <a:off x="9956800" y="57150"/>
            <a:ext cx="1911350" cy="498475"/>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it-IT" sz="1100" dirty="0">
                <a:solidFill>
                  <a:schemeClr val="tx1"/>
                </a:solidFill>
                <a:latin typeface="Arial" panose="020B0604020202020204" pitchFamily="34" charset="0"/>
                <a:cs typeface="Arial" panose="020B0604020202020204" pitchFamily="34" charset="0"/>
              </a:rPr>
              <a:t>Dotazione finanziaria</a:t>
            </a:r>
          </a:p>
          <a:p>
            <a:pPr algn="ctr" eaLnBrk="1" fontAlgn="auto" hangingPunct="1">
              <a:spcBef>
                <a:spcPts val="0"/>
              </a:spcBef>
              <a:spcAft>
                <a:spcPts val="0"/>
              </a:spcAft>
              <a:defRPr/>
            </a:pPr>
            <a:r>
              <a:rPr lang="it-IT"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€ 7.600.000,00 </a:t>
            </a:r>
          </a:p>
        </p:txBody>
      </p:sp>
    </p:spTree>
    <p:extLst>
      <p:ext uri="{BB962C8B-B14F-4D97-AF65-F5344CB8AC3E}">
        <p14:creationId xmlns:p14="http://schemas.microsoft.com/office/powerpoint/2010/main" val="4083107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olo 1">
            <a:extLst>
              <a:ext uri="{FF2B5EF4-FFF2-40B4-BE49-F238E27FC236}">
                <a16:creationId xmlns:a16="http://schemas.microsoft.com/office/drawing/2014/main" id="{DB3385A6-2E2C-082F-50D3-6EEFADFCEE66}"/>
              </a:ext>
            </a:extLst>
          </p:cNvPr>
          <p:cNvSpPr txBox="1">
            <a:spLocks noChangeArrowheads="1"/>
          </p:cNvSpPr>
          <p:nvPr/>
        </p:nvSpPr>
        <p:spPr bwMode="auto">
          <a:xfrm>
            <a:off x="727075" y="269875"/>
            <a:ext cx="112426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it-IT" altLang="it-IT" b="1">
                <a:solidFill>
                  <a:srgbClr val="1F4E79"/>
                </a:solidFill>
                <a:latin typeface="Arial" panose="020B0604020202020204" pitchFamily="34" charset="0"/>
                <a:cs typeface="Arial" panose="020B0604020202020204" pitchFamily="34" charset="0"/>
              </a:rPr>
              <a:t>SRE01 insediamento giovani agricoltori</a:t>
            </a:r>
          </a:p>
        </p:txBody>
      </p:sp>
      <p:graphicFrame>
        <p:nvGraphicFramePr>
          <p:cNvPr id="2" name="Tabella 1">
            <a:extLst>
              <a:ext uri="{FF2B5EF4-FFF2-40B4-BE49-F238E27FC236}">
                <a16:creationId xmlns:a16="http://schemas.microsoft.com/office/drawing/2014/main" id="{5E2A32C2-78D2-EE66-F92D-E9063FCF5AF4}"/>
              </a:ext>
            </a:extLst>
          </p:cNvPr>
          <p:cNvGraphicFramePr>
            <a:graphicFrameLocks noGrp="1"/>
          </p:cNvGraphicFramePr>
          <p:nvPr/>
        </p:nvGraphicFramePr>
        <p:xfrm>
          <a:off x="193965" y="842646"/>
          <a:ext cx="11775786" cy="5950992"/>
        </p:xfrm>
        <a:graphic>
          <a:graphicData uri="http://schemas.openxmlformats.org/drawingml/2006/table">
            <a:tbl>
              <a:tblPr/>
              <a:tblGrid>
                <a:gridCol w="1510144">
                  <a:extLst>
                    <a:ext uri="{9D8B030D-6E8A-4147-A177-3AD203B41FA5}">
                      <a16:colId xmlns:a16="http://schemas.microsoft.com/office/drawing/2014/main" val="20000"/>
                    </a:ext>
                  </a:extLst>
                </a:gridCol>
                <a:gridCol w="10265642">
                  <a:extLst>
                    <a:ext uri="{9D8B030D-6E8A-4147-A177-3AD203B41FA5}">
                      <a16:colId xmlns:a16="http://schemas.microsoft.com/office/drawing/2014/main" val="20001"/>
                    </a:ext>
                  </a:extLst>
                </a:gridCol>
              </a:tblGrid>
              <a:tr h="28132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a:ln>
                            <a:noFill/>
                          </a:ln>
                          <a:solidFill>
                            <a:srgbClr val="000000"/>
                          </a:solidFill>
                          <a:effectLst/>
                          <a:latin typeface="Arial" panose="020B0604020202020204" pitchFamily="34" charset="0"/>
                          <a:cs typeface="Arial" panose="020B0604020202020204" pitchFamily="34" charset="0"/>
                        </a:rPr>
                        <a:t>Obiettivo</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L’intervento di sostegno al primo insediamento è finalizzato alla concessione di un sostegno a giovani imprenditori agricoli di età fino a quarantuno anni (non compiuti) che si insediano per la prima volta in un’azienda agricola in qualità di capo dell’azienda, dietro presentazione di un piano aziendale per lo sviluppo dell’attività agricola.</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Collegamento con altri interventi</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276225"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sng"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L’intervento sarà implementato in maniera autonoma, non sarà adottata la modalità a “pacchetto” (pacchetto giovani).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460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Principali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3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criteri di ammissibilità dei beneficiari</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180975">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Sono ammissibili all’aiuto i giovani agricoltori come definiti al paragrafo 4.1.5 del PSP che soddisfino i seguenti requisiti:</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C01 </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Al momento della proposizione della domanda di sostegno hanno un età maggiore ai 18 anni e inferiore a 41 anni non compiuti;</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C02</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it-IT" altLang="it-IT" sz="13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Requisito qualifica professionale: Indirizzo agroalimentare e ambientale in riferimento al 1) Titolo Universitario a indirizzo agricolo, forestale, veterinario, titolo di scuola secondaria di secondo grado ad indirizzo agricolo. Periodo di grazia per il raggiungimento dei requisiti: entro il termine previsto per la conclusione del Piano Aziendale;</a:t>
                      </a:r>
                      <a:endPar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C03</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Corredano la domanda di aiuto di un piano aziendale per lo sviluppo dell’attività agricola;</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C04 </a:t>
                      </a:r>
                      <a:r>
                        <a:rPr kumimoji="0" lang="it-IT" altLang="it-IT" sz="13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Si insediano per la prima volta in un’azienda agricola in qualità di capo azienda secondo le condizioni contenute nella definizione di giovane agricoltore.;</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C05</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Si insediano in un’azienda che non deriva da un frazionamento di un’azienda familiare di proprietà di parenti o da una suddivisione di una società in cui siano presenti parenti;</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C06</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Il richiedente non deve aver già beneficiato del premio di primo insediamento nell’ambito della politica di sviluppo rurale comunitaria. </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NON sono ammessi al sostegno i giovani che:</a:t>
                      </a:r>
                      <a:endParaRPr kumimoji="0" lang="en-US"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C07</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si insediano in aziende con una Produzione Standard o produzione potenziale di 15.000,00 Limite minimo (10.000,00 Limite minimo zona D) e 200.000,00 Limite massimo.</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Altri criteri ulteriori: </a:t>
                      </a:r>
                      <a:r>
                        <a:rPr kumimoji="0" lang="it-IT" altLang="it-IT"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Non possono beneficiare del sostegno i soggetti che, nei ventiquattro (24) mesi precedenti la data di apertura del Bando sul SIAN, siano stati soci in una società agricola e/o abbiano assunto ruoli di responsabilità o di corresponsabilità civile e fiscale nella gestione di un’impresa agricola.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60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chemeClr val="tx1"/>
                          </a:solidFill>
                          <a:effectLst/>
                          <a:latin typeface="Arial" panose="020B0604020202020204" pitchFamily="34" charset="0"/>
                          <a:cs typeface="Arial" panose="020B0604020202020204" pitchFamily="34" charset="0"/>
                        </a:rPr>
                        <a:t>Impegni</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it-IT" altLang="it-IT"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I01</a:t>
                      </a:r>
                      <a:r>
                        <a:rPr kumimoji="0" lang="it-IT" altLang="it-IT"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 giovani beneficiari del premio si impegnano a condurre l’azienda agricola in qualità di capo azienda per un periodo di tempo minimo pari a </a:t>
                      </a:r>
                      <a:r>
                        <a:rPr kumimoji="0" lang="it-IT" altLang="it-IT"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5 anni dalla data di notifica del provvedimento di erogazione del saldo.</a:t>
                      </a:r>
                    </a:p>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it-IT" altLang="it-IT"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I02</a:t>
                      </a:r>
                      <a:r>
                        <a:rPr kumimoji="0" lang="it-IT" altLang="it-IT"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ad assolvere ai requisiti di “agricoltore in attività” al massimo entro 18 mesi dall’insediamento o dalla decisione con cui si concede l’aiuto. </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460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Entità dell’aiuto</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€ 60.000,00. Il sostegno è elevato a € 70.000,00 nel caso di insediamento in area D</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4" name="Rettangolo con angoli arrotondati 3">
            <a:extLst>
              <a:ext uri="{FF2B5EF4-FFF2-40B4-BE49-F238E27FC236}">
                <a16:creationId xmlns:a16="http://schemas.microsoft.com/office/drawing/2014/main" id="{E2654346-073B-05D8-97EA-888959FCE0CB}"/>
              </a:ext>
            </a:extLst>
          </p:cNvPr>
          <p:cNvSpPr/>
          <p:nvPr/>
        </p:nvSpPr>
        <p:spPr>
          <a:xfrm>
            <a:off x="9953625" y="139700"/>
            <a:ext cx="2095500" cy="476250"/>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it-IT" sz="1200" dirty="0">
                <a:solidFill>
                  <a:prstClr val="black"/>
                </a:solidFill>
                <a:latin typeface="Arial" panose="020B0604020202020204" pitchFamily="34" charset="0"/>
                <a:cs typeface="Arial" panose="020B0604020202020204" pitchFamily="34" charset="0"/>
              </a:rPr>
              <a:t>Dotazione finanziaria</a:t>
            </a:r>
          </a:p>
          <a:p>
            <a:pPr algn="ctr" eaLnBrk="1" fontAlgn="auto" hangingPunct="1">
              <a:spcBef>
                <a:spcPts val="0"/>
              </a:spcBef>
              <a:spcAft>
                <a:spcPts val="0"/>
              </a:spcAft>
              <a:defRPr/>
            </a:pPr>
            <a:r>
              <a:rPr lang="it-IT"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€ 26.000.000,00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DF2EE3C9-792B-9C34-4833-1054D05280DD}"/>
              </a:ext>
            </a:extLst>
          </p:cNvPr>
          <p:cNvSpPr txBox="1">
            <a:spLocks/>
          </p:cNvSpPr>
          <p:nvPr/>
        </p:nvSpPr>
        <p:spPr>
          <a:xfrm>
            <a:off x="727075" y="296173"/>
            <a:ext cx="11242675" cy="61118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it-IT" sz="2800" b="1" dirty="0">
                <a:solidFill>
                  <a:schemeClr val="accent5">
                    <a:lumMod val="50000"/>
                  </a:schemeClr>
                </a:solidFill>
                <a:latin typeface="Arial" panose="020B0604020202020204" pitchFamily="34" charset="0"/>
                <a:cs typeface="Arial" panose="020B0604020202020204" pitchFamily="34" charset="0"/>
              </a:rPr>
              <a:t>SRG03 - Partecipazione a regimi di qualità</a:t>
            </a:r>
          </a:p>
        </p:txBody>
      </p:sp>
      <p:graphicFrame>
        <p:nvGraphicFramePr>
          <p:cNvPr id="6" name="Tabella 5">
            <a:extLst>
              <a:ext uri="{FF2B5EF4-FFF2-40B4-BE49-F238E27FC236}">
                <a16:creationId xmlns:a16="http://schemas.microsoft.com/office/drawing/2014/main" id="{C805432E-AA1E-DE29-9E67-5B235F95C0C8}"/>
              </a:ext>
            </a:extLst>
          </p:cNvPr>
          <p:cNvGraphicFramePr>
            <a:graphicFrameLocks noGrp="1"/>
          </p:cNvGraphicFramePr>
          <p:nvPr>
            <p:extLst>
              <p:ext uri="{D42A27DB-BD31-4B8C-83A1-F6EECF244321}">
                <p14:modId xmlns:p14="http://schemas.microsoft.com/office/powerpoint/2010/main" val="2317306343"/>
              </p:ext>
            </p:extLst>
          </p:nvPr>
        </p:nvGraphicFramePr>
        <p:xfrm>
          <a:off x="685510" y="1135771"/>
          <a:ext cx="10033442" cy="5565864"/>
        </p:xfrm>
        <a:graphic>
          <a:graphicData uri="http://schemas.openxmlformats.org/drawingml/2006/table">
            <a:tbl>
              <a:tblPr/>
              <a:tblGrid>
                <a:gridCol w="1829027">
                  <a:extLst>
                    <a:ext uri="{9D8B030D-6E8A-4147-A177-3AD203B41FA5}">
                      <a16:colId xmlns:a16="http://schemas.microsoft.com/office/drawing/2014/main" val="1885855395"/>
                    </a:ext>
                  </a:extLst>
                </a:gridCol>
                <a:gridCol w="8204415">
                  <a:extLst>
                    <a:ext uri="{9D8B030D-6E8A-4147-A177-3AD203B41FA5}">
                      <a16:colId xmlns:a16="http://schemas.microsoft.com/office/drawing/2014/main" val="3943128389"/>
                    </a:ext>
                  </a:extLst>
                </a:gridCol>
              </a:tblGrid>
              <a:tr h="49553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Obiettivo</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Tutelare la qualità delle produzioni agroalimentari del territorio per favorire il sistema produttivo e l'economia locale, la tutela dell'ambiente e per dare maggiori garanzie ai consumatori con un livello di tracciabilità̀ e di sicurezza alimentare.</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28572727"/>
                  </a:ext>
                </a:extLst>
              </a:tr>
              <a:tr h="4206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Principali criteri di ammissibilità</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CR01: </a:t>
                      </a: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L'imprenditore agricolo deve partecipare per la prima volta ai regimi di qualità ammissibili o deve aver partecipato ai medesimi regimi nei cinque anni precedenti alla presentazione della domanda di sostegno.</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CR02: </a:t>
                      </a: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Per OP, AOP e Consorzi di tutela, essere riconosciuti ai sensi della pertinente normativa nazionale e regionale;</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CR03: </a:t>
                      </a: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Le associazioni di agricoltori devono raggruppare anche agricoltori che partecipano per la prima volta o hanno nei cinque anni precedenti la presentazione della domanda di sostegno ai regimi di qualità ammissibili;</a:t>
                      </a:r>
                      <a:endPar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CR04</a:t>
                      </a: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 soggetti indicati nella domanda di aiuto devono partecipare, tra gli altri, ai seguenti regimi di qualità: </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lang="it-IT" sz="1600" b="1" kern="1200" dirty="0">
                          <a:solidFill>
                            <a:schemeClr val="tx1"/>
                          </a:solidFill>
                          <a:effectLst/>
                          <a:highlight>
                            <a:srgbClr val="FFFF00"/>
                          </a:highlight>
                          <a:latin typeface="Arial" panose="020B0604020202020204" pitchFamily="34" charset="0"/>
                          <a:ea typeface="+mn-ea"/>
                          <a:cs typeface="Arial" panose="020B0604020202020204" pitchFamily="34" charset="0"/>
                        </a:rPr>
                        <a:t>Sistema di qualità nazionale zootecnia </a:t>
                      </a:r>
                      <a:r>
                        <a:rPr lang="it-IT" sz="1600" kern="1200" dirty="0">
                          <a:solidFill>
                            <a:schemeClr val="tx1"/>
                          </a:solidFill>
                          <a:effectLst/>
                          <a:latin typeface="Arial" panose="020B0604020202020204" pitchFamily="34" charset="0"/>
                          <a:ea typeface="+mn-ea"/>
                          <a:cs typeface="Arial" panose="020B0604020202020204" pitchFamily="34" charset="0"/>
                        </a:rPr>
                        <a:t>– prodotti agricoli zootecnici ottenuti in conformità ai disciplinari di produzione iscritti nell’elenco di cui all’articolo 7 del Decreto del Ministro delle Politiche agricole alimentari e forestali del 4 marzo 2011;</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lang="it-IT" sz="1600" b="1" kern="1200" dirty="0">
                          <a:solidFill>
                            <a:schemeClr val="tx1"/>
                          </a:solidFill>
                          <a:effectLst/>
                          <a:highlight>
                            <a:srgbClr val="FFFF00"/>
                          </a:highlight>
                          <a:latin typeface="Arial" panose="020B0604020202020204" pitchFamily="34" charset="0"/>
                          <a:ea typeface="+mn-ea"/>
                          <a:cs typeface="Arial" panose="020B0604020202020204" pitchFamily="34" charset="0"/>
                        </a:rPr>
                        <a:t>Sistema di qualità benessere animale </a:t>
                      </a:r>
                      <a:r>
                        <a:rPr lang="it-IT" sz="1600" kern="1200" dirty="0">
                          <a:solidFill>
                            <a:schemeClr val="tx1"/>
                          </a:solidFill>
                          <a:effectLst/>
                          <a:latin typeface="Arial" panose="020B0604020202020204" pitchFamily="34" charset="0"/>
                          <a:ea typeface="+mn-ea"/>
                          <a:cs typeface="Arial" panose="020B0604020202020204" pitchFamily="34" charset="0"/>
                        </a:rPr>
                        <a:t>– produzioni ottenute in conformità ai disciplinari di produzione del Sistema di Qualità Nazionale per il Benessere Animale (SQNBA) di cui all’art. 224bis della L. 17 luglio 2020, n. 77;</a:t>
                      </a:r>
                      <a:endParaRPr kumimoji="0" lang="it-IT" sz="1600" b="0" i="0" u="none" strike="noStrike" kern="1200" cap="none" normalizeH="0" baseline="0" dirty="0">
                        <a:ln>
                          <a:noFill/>
                        </a:ln>
                        <a:solidFill>
                          <a:srgbClr val="000000"/>
                        </a:solidFill>
                        <a:effectLst/>
                        <a:latin typeface="Arial" panose="020B0604020202020204" pitchFamily="34" charset="0"/>
                        <a:ea typeface="+mn-ea"/>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Marchio Collettivo “Qualità Controllata dalla Regione Abruzzo”- L.R n° 6/2012.</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67023805"/>
                  </a:ext>
                </a:extLst>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Impegni</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I01: </a:t>
                      </a: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L’iscrizione al sistema di controllo del regime di qualità deve essere mantenuta per tutta la durata dell’impegno.</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69288015"/>
                  </a:ext>
                </a:extLst>
              </a:tr>
            </a:tbl>
          </a:graphicData>
        </a:graphic>
      </p:graphicFrame>
      <p:sp>
        <p:nvSpPr>
          <p:cNvPr id="2" name="Rettangolo con angoli arrotondati 1">
            <a:extLst>
              <a:ext uri="{FF2B5EF4-FFF2-40B4-BE49-F238E27FC236}">
                <a16:creationId xmlns:a16="http://schemas.microsoft.com/office/drawing/2014/main" id="{BA5B5D71-9E35-E7F2-B0D6-02DF1A32BF92}"/>
              </a:ext>
            </a:extLst>
          </p:cNvPr>
          <p:cNvSpPr/>
          <p:nvPr/>
        </p:nvSpPr>
        <p:spPr>
          <a:xfrm>
            <a:off x="9712337" y="125264"/>
            <a:ext cx="2096359" cy="476502"/>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Dotazione finanziaria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lang="it-IT"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kumimoji="0" lang="it-IT"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.500.000,00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AABF3F2E-8739-826F-A106-836ED3D8B6D0}"/>
              </a:ext>
            </a:extLst>
          </p:cNvPr>
          <p:cNvSpPr txBox="1">
            <a:spLocks/>
          </p:cNvSpPr>
          <p:nvPr/>
        </p:nvSpPr>
        <p:spPr>
          <a:xfrm>
            <a:off x="508000" y="360420"/>
            <a:ext cx="11684000" cy="421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SRG10 Promozione dei prodotti di qualità </a:t>
            </a:r>
          </a:p>
        </p:txBody>
      </p:sp>
      <p:graphicFrame>
        <p:nvGraphicFramePr>
          <p:cNvPr id="7" name="Tabella 6">
            <a:extLst>
              <a:ext uri="{FF2B5EF4-FFF2-40B4-BE49-F238E27FC236}">
                <a16:creationId xmlns:a16="http://schemas.microsoft.com/office/drawing/2014/main" id="{ED459885-F2EC-9409-191B-3AEB92D8B93B}"/>
              </a:ext>
            </a:extLst>
          </p:cNvPr>
          <p:cNvGraphicFramePr>
            <a:graphicFrameLocks noGrp="1"/>
          </p:cNvGraphicFramePr>
          <p:nvPr>
            <p:extLst>
              <p:ext uri="{D42A27DB-BD31-4B8C-83A1-F6EECF244321}">
                <p14:modId xmlns:p14="http://schemas.microsoft.com/office/powerpoint/2010/main" val="1826257808"/>
              </p:ext>
            </p:extLst>
          </p:nvPr>
        </p:nvGraphicFramePr>
        <p:xfrm>
          <a:off x="286327" y="1001875"/>
          <a:ext cx="11684000" cy="5526312"/>
        </p:xfrm>
        <a:graphic>
          <a:graphicData uri="http://schemas.openxmlformats.org/drawingml/2006/table">
            <a:tbl>
              <a:tblPr/>
              <a:tblGrid>
                <a:gridCol w="1351404">
                  <a:extLst>
                    <a:ext uri="{9D8B030D-6E8A-4147-A177-3AD203B41FA5}">
                      <a16:colId xmlns:a16="http://schemas.microsoft.com/office/drawing/2014/main" val="1773078589"/>
                    </a:ext>
                  </a:extLst>
                </a:gridCol>
                <a:gridCol w="10332596">
                  <a:extLst>
                    <a:ext uri="{9D8B030D-6E8A-4147-A177-3AD203B41FA5}">
                      <a16:colId xmlns:a16="http://schemas.microsoft.com/office/drawing/2014/main" val="3463928845"/>
                    </a:ext>
                  </a:extLst>
                </a:gridCol>
              </a:tblGrid>
              <a:tr h="3011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spcAft>
                          <a:spcPts val="0"/>
                        </a:spcAft>
                      </a:pPr>
                      <a:r>
                        <a:rPr lang="it-IT" sz="1500" b="1" dirty="0">
                          <a:effectLst/>
                          <a:latin typeface="Arial" panose="020B0604020202020204" pitchFamily="34" charset="0"/>
                          <a:cs typeface="Arial" panose="020B0604020202020204" pitchFamily="34" charset="0"/>
                        </a:rPr>
                        <a:t>Obiettivi</a:t>
                      </a:r>
                      <a:endParaRPr lang="it-IT" sz="1500" b="1" dirty="0">
                        <a:effectLst/>
                        <a:latin typeface="Arial" panose="020B0604020202020204" pitchFamily="34" charset="0"/>
                        <a:ea typeface="Arial" panose="020B0604020202020204" pitchFamily="34" charset="0"/>
                        <a:cs typeface="Arial" panose="020B0604020202020204" pitchFamily="34" charset="0"/>
                      </a:endParaRPr>
                    </a:p>
                  </a:txBody>
                  <a:tcPr marL="33564" marR="33564" marT="33564" marB="33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it-IT" sz="1500" dirty="0">
                          <a:effectLst/>
                          <a:latin typeface="Arial" panose="020B0604020202020204" pitchFamily="34" charset="0"/>
                          <a:ea typeface="Arial" panose="020B0604020202020204" pitchFamily="34" charset="0"/>
                          <a:cs typeface="Arial" panose="020B0604020202020204" pitchFamily="34" charset="0"/>
                        </a:rPr>
                        <a:t>L’intervento è finalizzato ad avviare </a:t>
                      </a:r>
                      <a:r>
                        <a:rPr lang="it-IT" sz="1500" b="1" dirty="0">
                          <a:effectLst/>
                          <a:latin typeface="Arial" panose="020B0604020202020204" pitchFamily="34" charset="0"/>
                          <a:ea typeface="Arial" panose="020B0604020202020204" pitchFamily="34" charset="0"/>
                          <a:cs typeface="Arial" panose="020B0604020202020204" pitchFamily="34" charset="0"/>
                        </a:rPr>
                        <a:t>attività di informazione e promozione dei prodotti di qualità presso i consumatori dell’Unione Europea.</a:t>
                      </a:r>
                      <a:endParaRPr lang="it-IT" sz="1500" dirty="0">
                        <a:effectLst/>
                        <a:latin typeface="Arial" panose="020B0604020202020204" pitchFamily="34" charset="0"/>
                        <a:ea typeface="Arial" panose="020B0604020202020204" pitchFamily="34" charset="0"/>
                        <a:cs typeface="Arial" panose="020B0604020202020204" pitchFamily="34" charset="0"/>
                      </a:endParaRPr>
                    </a:p>
                  </a:txBody>
                  <a:tcPr marL="33564" marR="33564" marT="33564" marB="33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9433973"/>
                  </a:ext>
                </a:extLst>
              </a:tr>
              <a:tr h="363633">
                <a:tc>
                  <a:txBody>
                    <a:bodyPr/>
                    <a:lstStyle/>
                    <a:p>
                      <a:pPr algn="l">
                        <a:lnSpc>
                          <a:spcPct val="100000"/>
                        </a:lnSpc>
                        <a:spcAft>
                          <a:spcPts val="0"/>
                        </a:spcAft>
                      </a:pPr>
                      <a:r>
                        <a:rPr lang="it-IT" sz="1500" b="1" u="none" dirty="0">
                          <a:effectLst/>
                          <a:latin typeface="Arial" panose="020B0604020202020204" pitchFamily="34" charset="0"/>
                          <a:ea typeface="Arial" panose="020B0604020202020204" pitchFamily="34" charset="0"/>
                          <a:cs typeface="Arial" panose="020B0604020202020204" pitchFamily="34" charset="0"/>
                        </a:rPr>
                        <a:t>Beneficiari</a:t>
                      </a:r>
                    </a:p>
                  </a:txBody>
                  <a:tcPr marL="33564" marR="33564" marT="33564" marB="33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marL="0" indent="0" algn="just">
                        <a:lnSpc>
                          <a:spcPct val="100000"/>
                        </a:lnSpc>
                        <a:spcAft>
                          <a:spcPts val="0"/>
                        </a:spcAft>
                        <a:buFont typeface="Arial" panose="020B0604020202020204" pitchFamily="34" charset="0"/>
                        <a:buNone/>
                      </a:pPr>
                      <a:r>
                        <a:rPr lang="it-IT" sz="1500" dirty="0">
                          <a:effectLst/>
                          <a:latin typeface="Arial" panose="020B0604020202020204" pitchFamily="34" charset="0"/>
                          <a:ea typeface="Arial" panose="020B0604020202020204" pitchFamily="34" charset="0"/>
                          <a:cs typeface="Arial" panose="020B0604020202020204" pitchFamily="34" charset="0"/>
                        </a:rPr>
                        <a:t>• gruppi di produttori, anche temporanei, o le loro associazioni di qualsiasi natura giuridica, incluse le Organizzazioni di produttori e le loro associazioni riconosciute ai sensi della normativa regionale, nazionale e unionale;</a:t>
                      </a:r>
                    </a:p>
                    <a:p>
                      <a:pPr marL="0" indent="0" algn="just">
                        <a:lnSpc>
                          <a:spcPct val="100000"/>
                        </a:lnSpc>
                        <a:spcAft>
                          <a:spcPts val="0"/>
                        </a:spcAft>
                        <a:buFont typeface="Arial" panose="020B0604020202020204" pitchFamily="34" charset="0"/>
                        <a:buNone/>
                      </a:pPr>
                      <a:r>
                        <a:rPr lang="it-IT" sz="1500" dirty="0">
                          <a:effectLst/>
                          <a:latin typeface="Arial" panose="020B0604020202020204" pitchFamily="34" charset="0"/>
                          <a:ea typeface="Arial" panose="020B0604020202020204" pitchFamily="34" charset="0"/>
                          <a:cs typeface="Arial" panose="020B0604020202020204" pitchFamily="34" charset="0"/>
                        </a:rPr>
                        <a:t>• Organizzazioni interprofessionali;</a:t>
                      </a:r>
                    </a:p>
                    <a:p>
                      <a:pPr marL="0" indent="0" algn="just">
                        <a:lnSpc>
                          <a:spcPct val="100000"/>
                        </a:lnSpc>
                        <a:spcAft>
                          <a:spcPts val="0"/>
                        </a:spcAft>
                        <a:buFont typeface="Arial" panose="020B0604020202020204" pitchFamily="34" charset="0"/>
                        <a:buNone/>
                      </a:pPr>
                      <a:r>
                        <a:rPr lang="it-IT" sz="1500" dirty="0">
                          <a:effectLst/>
                          <a:latin typeface="Arial" panose="020B0604020202020204" pitchFamily="34" charset="0"/>
                          <a:ea typeface="Arial" panose="020B0604020202020204" pitchFamily="34" charset="0"/>
                          <a:cs typeface="Arial" panose="020B0604020202020204" pitchFamily="34" charset="0"/>
                        </a:rPr>
                        <a:t>• Consorzi di tutela (riconosciuti dal MASAF);</a:t>
                      </a:r>
                    </a:p>
                    <a:p>
                      <a:pPr marL="0" indent="0" algn="just">
                        <a:lnSpc>
                          <a:spcPct val="100000"/>
                        </a:lnSpc>
                        <a:spcAft>
                          <a:spcPts val="0"/>
                        </a:spcAft>
                        <a:buFont typeface="Arial" panose="020B0604020202020204" pitchFamily="34" charset="0"/>
                        <a:buNone/>
                      </a:pPr>
                      <a:r>
                        <a:rPr lang="it-IT" sz="1500" dirty="0">
                          <a:effectLst/>
                          <a:latin typeface="Arial" panose="020B0604020202020204" pitchFamily="34" charset="0"/>
                          <a:ea typeface="Arial" panose="020B0604020202020204" pitchFamily="34" charset="0"/>
                          <a:cs typeface="Arial" panose="020B0604020202020204" pitchFamily="34" charset="0"/>
                        </a:rPr>
                        <a:t>• Cooperative agricole e loro Consorzi;</a:t>
                      </a:r>
                    </a:p>
                    <a:p>
                      <a:pPr marL="0" indent="0" algn="just">
                        <a:lnSpc>
                          <a:spcPct val="100000"/>
                        </a:lnSpc>
                        <a:spcAft>
                          <a:spcPts val="0"/>
                        </a:spcAft>
                        <a:buFont typeface="Arial" panose="020B0604020202020204" pitchFamily="34" charset="0"/>
                        <a:buNone/>
                      </a:pPr>
                      <a:r>
                        <a:rPr lang="it-IT" sz="1500" dirty="0">
                          <a:effectLst/>
                          <a:latin typeface="Arial" panose="020B0604020202020204" pitchFamily="34" charset="0"/>
                          <a:ea typeface="Arial" panose="020B0604020202020204" pitchFamily="34" charset="0"/>
                          <a:cs typeface="Arial" panose="020B0604020202020204" pitchFamily="34" charset="0"/>
                        </a:rPr>
                        <a:t>• Reti di impresa fra produttori dei regimi ammessi al sostegno.</a:t>
                      </a:r>
                    </a:p>
                  </a:txBody>
                  <a:tcPr marL="33564" marR="33564" marT="33564" marB="33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8743637"/>
                  </a:ext>
                </a:extLst>
              </a:tr>
              <a:tr h="363633">
                <a:tc>
                  <a:txBody>
                    <a:bodyPr/>
                    <a:lstStyle/>
                    <a:p>
                      <a:pPr algn="l">
                        <a:lnSpc>
                          <a:spcPct val="100000"/>
                        </a:lnSpc>
                        <a:spcAft>
                          <a:spcPts val="0"/>
                        </a:spcAft>
                      </a:pPr>
                      <a:r>
                        <a:rPr lang="it-IT" sz="1500" b="1" dirty="0">
                          <a:effectLst/>
                          <a:latin typeface="Arial" panose="020B0604020202020204" pitchFamily="34" charset="0"/>
                          <a:ea typeface="Arial" panose="020B0604020202020204" pitchFamily="34" charset="0"/>
                          <a:cs typeface="Arial" panose="020B0604020202020204" pitchFamily="34" charset="0"/>
                        </a:rPr>
                        <a:t>Principali criteri di ammissibilità</a:t>
                      </a:r>
                      <a:endParaRPr lang="it-IT" sz="1500" b="1" u="sng" dirty="0">
                        <a:effectLst/>
                        <a:latin typeface="Arial" panose="020B0604020202020204" pitchFamily="34" charset="0"/>
                        <a:ea typeface="Arial" panose="020B0604020202020204" pitchFamily="34" charset="0"/>
                        <a:cs typeface="Arial" panose="020B0604020202020204" pitchFamily="34" charset="0"/>
                      </a:endParaRPr>
                    </a:p>
                  </a:txBody>
                  <a:tcPr marL="33564" marR="33564" marT="33564" marB="33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marL="0" indent="0" algn="just">
                        <a:lnSpc>
                          <a:spcPct val="100000"/>
                        </a:lnSpc>
                        <a:spcAft>
                          <a:spcPts val="0"/>
                        </a:spcAft>
                        <a:buFont typeface="Arial" panose="020B0604020202020204" pitchFamily="34" charset="0"/>
                        <a:buNone/>
                      </a:pPr>
                      <a:r>
                        <a:rPr lang="it-IT" sz="1500" b="1" dirty="0">
                          <a:solidFill>
                            <a:schemeClr val="tx1"/>
                          </a:solidFill>
                          <a:effectLst/>
                          <a:latin typeface="Arial" panose="020B0604020202020204" pitchFamily="34" charset="0"/>
                          <a:ea typeface="Arial" panose="020B0604020202020204" pitchFamily="34" charset="0"/>
                          <a:cs typeface="Arial" panose="020B0604020202020204" pitchFamily="34" charset="0"/>
                        </a:rPr>
                        <a:t>C01</a:t>
                      </a:r>
                      <a:r>
                        <a:rPr lang="it-IT" sz="1500" dirty="0">
                          <a:solidFill>
                            <a:schemeClr val="tx1"/>
                          </a:solidFill>
                          <a:effectLst/>
                          <a:latin typeface="Arial" panose="020B0604020202020204" pitchFamily="34" charset="0"/>
                          <a:ea typeface="Arial" panose="020B0604020202020204" pitchFamily="34" charset="0"/>
                          <a:cs typeface="Arial" panose="020B0604020202020204" pitchFamily="34" charset="0"/>
                        </a:rPr>
                        <a:t> Sono oggetto di attività di informazione e promozione ammesse ad aiuto le produzioni afferenti, tra gli altri, ai regimi di qualità: </a:t>
                      </a:r>
                    </a:p>
                    <a:p>
                      <a:pPr marL="342900" lvl="0" indent="-165100">
                        <a:buFont typeface="Wingdings" panose="05000000000000000000" pitchFamily="2" charset="2"/>
                        <a:buChar char="ü"/>
                      </a:pPr>
                      <a:r>
                        <a:rPr lang="it-IT" sz="1500" b="1" kern="1200" dirty="0">
                          <a:solidFill>
                            <a:schemeClr val="tx1"/>
                          </a:solidFill>
                          <a:effectLst/>
                          <a:highlight>
                            <a:srgbClr val="FFFF00"/>
                          </a:highlight>
                          <a:latin typeface="Arial" panose="020B0604020202020204" pitchFamily="34" charset="0"/>
                          <a:ea typeface="+mn-ea"/>
                          <a:cs typeface="Arial" panose="020B0604020202020204" pitchFamily="34" charset="0"/>
                        </a:rPr>
                        <a:t>Sistema di qualità nazionale zootecnia </a:t>
                      </a:r>
                      <a:r>
                        <a:rPr lang="it-IT" sz="1500" kern="1200" dirty="0">
                          <a:solidFill>
                            <a:schemeClr val="tx1"/>
                          </a:solidFill>
                          <a:effectLst/>
                          <a:latin typeface="Arial" panose="020B0604020202020204" pitchFamily="34" charset="0"/>
                          <a:ea typeface="+mn-ea"/>
                          <a:cs typeface="Arial" panose="020B0604020202020204" pitchFamily="34" charset="0"/>
                        </a:rPr>
                        <a:t>– prodotti agricoli zootecnici ottenuti in conformità ai disciplinari di produzione iscritti nell’elenco di cui all’articolo 7 del Decreto del Ministro delle Politiche agricole alimentari e forestali del 4 marzo 2011;</a:t>
                      </a:r>
                    </a:p>
                    <a:p>
                      <a:pPr marL="342900" lvl="0" indent="-165100">
                        <a:buFont typeface="Wingdings" panose="05000000000000000000" pitchFamily="2" charset="2"/>
                        <a:buChar char="ü"/>
                      </a:pPr>
                      <a:r>
                        <a:rPr lang="it-IT" sz="1500" b="1" kern="1200" dirty="0">
                          <a:solidFill>
                            <a:schemeClr val="tx1"/>
                          </a:solidFill>
                          <a:effectLst/>
                          <a:highlight>
                            <a:srgbClr val="FFFF00"/>
                          </a:highlight>
                          <a:latin typeface="Arial" panose="020B0604020202020204" pitchFamily="34" charset="0"/>
                          <a:ea typeface="+mn-ea"/>
                          <a:cs typeface="Arial" panose="020B0604020202020204" pitchFamily="34" charset="0"/>
                        </a:rPr>
                        <a:t>Sistema di qualità benessere animale </a:t>
                      </a:r>
                      <a:r>
                        <a:rPr lang="it-IT" sz="1500" kern="1200" dirty="0">
                          <a:solidFill>
                            <a:schemeClr val="tx1"/>
                          </a:solidFill>
                          <a:effectLst/>
                          <a:latin typeface="Arial" panose="020B0604020202020204" pitchFamily="34" charset="0"/>
                          <a:ea typeface="+mn-ea"/>
                          <a:cs typeface="Arial" panose="020B0604020202020204" pitchFamily="34" charset="0"/>
                        </a:rPr>
                        <a:t>– produzioni ottenute in conformità ai disciplinari di produzione del Sistema di Qualità Nazionale per il Benessere Animale (SQNBA) di cui all’art. 224bis della L. 17 luglio 2020, n. 77;</a:t>
                      </a:r>
                    </a:p>
                    <a:p>
                      <a:pPr marL="342900" lvl="0" indent="-165100">
                        <a:buFont typeface="Wingdings" panose="05000000000000000000" pitchFamily="2" charset="2"/>
                        <a:buChar char="ü"/>
                      </a:pPr>
                      <a:r>
                        <a:rPr lang="it-IT" sz="1500" kern="1200" dirty="0">
                          <a:solidFill>
                            <a:schemeClr val="tx1"/>
                          </a:solidFill>
                          <a:effectLst/>
                          <a:latin typeface="Arial" panose="020B0604020202020204" pitchFamily="34" charset="0"/>
                          <a:ea typeface="+mn-ea"/>
                          <a:cs typeface="Arial" panose="020B0604020202020204" pitchFamily="34" charset="0"/>
                        </a:rPr>
                        <a:t>Regimi di qualità di natura etica e sociale</a:t>
                      </a:r>
                      <a:endParaRPr lang="it-IT" sz="15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342900" lvl="0" indent="-165100" algn="just">
                        <a:lnSpc>
                          <a:spcPct val="100000"/>
                        </a:lnSpc>
                        <a:spcAft>
                          <a:spcPts val="0"/>
                        </a:spcAft>
                        <a:buFont typeface="Wingdings" panose="05000000000000000000" pitchFamily="2" charset="2"/>
                        <a:buChar char="ü"/>
                      </a:pPr>
                      <a:r>
                        <a:rPr lang="it-IT" sz="1500" dirty="0">
                          <a:solidFill>
                            <a:schemeClr val="tx1"/>
                          </a:solidFill>
                          <a:effectLst/>
                          <a:latin typeface="Arial" panose="020B0604020202020204" pitchFamily="34" charset="0"/>
                          <a:ea typeface="Arial" panose="020B0604020202020204" pitchFamily="34" charset="0"/>
                          <a:cs typeface="Arial" panose="020B0604020202020204" pitchFamily="34" charset="0"/>
                        </a:rPr>
                        <a:t>Marchio Collettivo “Qualità Controllata dalla Regione Abruzzo” -  L.R n° 6/2012</a:t>
                      </a:r>
                    </a:p>
                    <a:p>
                      <a:pPr marL="0" indent="0" algn="just">
                        <a:lnSpc>
                          <a:spcPct val="100000"/>
                        </a:lnSpc>
                        <a:spcAft>
                          <a:spcPts val="0"/>
                        </a:spcAft>
                        <a:buFont typeface="Arial" panose="020B0604020202020204" pitchFamily="34" charset="0"/>
                        <a:buNone/>
                      </a:pPr>
                      <a:r>
                        <a:rPr lang="it-IT" sz="1500" b="1" dirty="0">
                          <a:effectLst/>
                          <a:latin typeface="Arial" panose="020B0604020202020204" pitchFamily="34" charset="0"/>
                          <a:ea typeface="Arial" panose="020B0604020202020204" pitchFamily="34" charset="0"/>
                          <a:cs typeface="Arial" panose="020B0604020202020204" pitchFamily="34" charset="0"/>
                        </a:rPr>
                        <a:t>C03</a:t>
                      </a:r>
                      <a:r>
                        <a:rPr lang="it-IT" sz="1500" dirty="0">
                          <a:effectLst/>
                          <a:latin typeface="Arial" panose="020B0604020202020204" pitchFamily="34" charset="0"/>
                          <a:ea typeface="Arial" panose="020B0604020202020204" pitchFamily="34" charset="0"/>
                          <a:cs typeface="Arial" panose="020B0604020202020204" pitchFamily="34" charset="0"/>
                        </a:rPr>
                        <a:t> Le attività di informazione e promozione devono essere proposte e realizzate sulla base di progetti. I soggetti beneficiari, in forma singola oppure associandosi in ATI /ATS/Rete, possono presentare, annualmente, la propria candidatura per un solo progetto. </a:t>
                      </a:r>
                    </a:p>
                  </a:txBody>
                  <a:tcPr marL="33564" marR="33564" marT="33564" marB="33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5043538"/>
                  </a:ext>
                </a:extLst>
              </a:tr>
              <a:tr h="363633">
                <a:tc>
                  <a:txBody>
                    <a:bodyPr/>
                    <a:lstStyle/>
                    <a:p>
                      <a:pPr algn="l">
                        <a:lnSpc>
                          <a:spcPct val="100000"/>
                        </a:lnSpc>
                        <a:spcAft>
                          <a:spcPts val="0"/>
                        </a:spcAft>
                      </a:pPr>
                      <a:r>
                        <a:rPr lang="it-IT" sz="1500" b="1" dirty="0">
                          <a:effectLst/>
                          <a:latin typeface="Arial" panose="020B0604020202020204" pitchFamily="34" charset="0"/>
                          <a:ea typeface="Arial" panose="020B0604020202020204" pitchFamily="34" charset="0"/>
                          <a:cs typeface="Arial" panose="020B0604020202020204" pitchFamily="34" charset="0"/>
                        </a:rPr>
                        <a:t>Entità del sostegno</a:t>
                      </a:r>
                    </a:p>
                  </a:txBody>
                  <a:tcPr marL="33564" marR="33564" marT="33564" marB="33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just">
                        <a:lnSpc>
                          <a:spcPct val="100000"/>
                        </a:lnSpc>
                        <a:spcAft>
                          <a:spcPts val="0"/>
                        </a:spcAft>
                      </a:pPr>
                      <a:r>
                        <a:rPr lang="it-IT" sz="1500" b="1" dirty="0">
                          <a:effectLst/>
                          <a:latin typeface="Arial" panose="020B0604020202020204" pitchFamily="34" charset="0"/>
                          <a:ea typeface="Arial" panose="020B0604020202020204" pitchFamily="34" charset="0"/>
                          <a:cs typeface="Arial" panose="020B0604020202020204" pitchFamily="34" charset="0"/>
                        </a:rPr>
                        <a:t>L'aiuto sarà pari al 70% del costo totale delle spese ammesse</a:t>
                      </a:r>
                      <a:r>
                        <a:rPr lang="it-IT" sz="1500" dirty="0">
                          <a:effectLst/>
                          <a:latin typeface="Arial" panose="020B0604020202020204" pitchFamily="34" charset="0"/>
                          <a:ea typeface="Arial" panose="020B0604020202020204" pitchFamily="34" charset="0"/>
                          <a:cs typeface="Arial" panose="020B0604020202020204" pitchFamily="34" charset="0"/>
                        </a:rPr>
                        <a:t>. </a:t>
                      </a:r>
                    </a:p>
                    <a:p>
                      <a:pPr algn="just">
                        <a:lnSpc>
                          <a:spcPct val="100000"/>
                        </a:lnSpc>
                        <a:spcAft>
                          <a:spcPts val="0"/>
                        </a:spcAft>
                      </a:pPr>
                      <a:r>
                        <a:rPr lang="it-IT" sz="1500" dirty="0">
                          <a:effectLst/>
                          <a:latin typeface="Arial" panose="020B0604020202020204" pitchFamily="34" charset="0"/>
                          <a:ea typeface="Arial" panose="020B0604020202020204" pitchFamily="34" charset="0"/>
                          <a:cs typeface="Arial" panose="020B0604020202020204" pitchFamily="34" charset="0"/>
                        </a:rPr>
                        <a:t>La Regione Abruzzo prevede una </a:t>
                      </a:r>
                      <a:r>
                        <a:rPr lang="it-IT" sz="1500" b="1" dirty="0">
                          <a:effectLst/>
                          <a:latin typeface="Arial" panose="020B0604020202020204" pitchFamily="34" charset="0"/>
                          <a:ea typeface="Arial" panose="020B0604020202020204" pitchFamily="34" charset="0"/>
                          <a:cs typeface="Arial" panose="020B0604020202020204" pitchFamily="34" charset="0"/>
                        </a:rPr>
                        <a:t>dimensione minima e massima dei progetti ammessi: Min € 200.000,00   Max € 1.200.000,00</a:t>
                      </a:r>
                    </a:p>
                  </a:txBody>
                  <a:tcPr marL="33564" marR="33564" marT="33564" marB="33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1007925"/>
                  </a:ext>
                </a:extLst>
              </a:tr>
            </a:tbl>
          </a:graphicData>
        </a:graphic>
      </p:graphicFrame>
      <p:sp>
        <p:nvSpPr>
          <p:cNvPr id="2" name="Rettangolo con angoli arrotondati 1">
            <a:extLst>
              <a:ext uri="{FF2B5EF4-FFF2-40B4-BE49-F238E27FC236}">
                <a16:creationId xmlns:a16="http://schemas.microsoft.com/office/drawing/2014/main" id="{4394D6B4-D5AF-BC39-E5E3-64B8E5AAD3F0}"/>
              </a:ext>
            </a:extLst>
          </p:cNvPr>
          <p:cNvSpPr/>
          <p:nvPr/>
        </p:nvSpPr>
        <p:spPr>
          <a:xfrm>
            <a:off x="9873968" y="140002"/>
            <a:ext cx="2096359" cy="476502"/>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Dotazione finanziaria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lang="it-IT"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kumimoji="0" lang="it-IT"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.000.000,00 </a:t>
            </a:r>
          </a:p>
        </p:txBody>
      </p:sp>
    </p:spTree>
    <p:extLst>
      <p:ext uri="{BB962C8B-B14F-4D97-AF65-F5344CB8AC3E}">
        <p14:creationId xmlns:p14="http://schemas.microsoft.com/office/powerpoint/2010/main" val="2199658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7507AFAC-1B6E-8B19-6D8F-A8AA4301874A}"/>
              </a:ext>
            </a:extLst>
          </p:cNvPr>
          <p:cNvSpPr txBox="1">
            <a:spLocks/>
          </p:cNvSpPr>
          <p:nvPr/>
        </p:nvSpPr>
        <p:spPr>
          <a:xfrm>
            <a:off x="727075" y="306388"/>
            <a:ext cx="11242675" cy="61118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it-IT" sz="2800" b="1" dirty="0">
                <a:solidFill>
                  <a:schemeClr val="accent5">
                    <a:lumMod val="50000"/>
                  </a:schemeClr>
                </a:solidFill>
                <a:latin typeface="Arial" panose="020B0604020202020204" pitchFamily="34" charset="0"/>
                <a:cs typeface="Arial" panose="020B0604020202020204" pitchFamily="34" charset="0"/>
              </a:rPr>
              <a:t>SRH01 Erogazione servizi di consulenza</a:t>
            </a:r>
          </a:p>
        </p:txBody>
      </p:sp>
      <p:graphicFrame>
        <p:nvGraphicFramePr>
          <p:cNvPr id="7" name="Tabella 6">
            <a:extLst>
              <a:ext uri="{FF2B5EF4-FFF2-40B4-BE49-F238E27FC236}">
                <a16:creationId xmlns:a16="http://schemas.microsoft.com/office/drawing/2014/main" id="{3C02183E-0724-D248-2E92-2312E6C2D4F4}"/>
              </a:ext>
            </a:extLst>
          </p:cNvPr>
          <p:cNvGraphicFramePr>
            <a:graphicFrameLocks noGrp="1"/>
          </p:cNvGraphicFramePr>
          <p:nvPr>
            <p:extLst>
              <p:ext uri="{D42A27DB-BD31-4B8C-83A1-F6EECF244321}">
                <p14:modId xmlns:p14="http://schemas.microsoft.com/office/powerpoint/2010/main" val="2119010894"/>
              </p:ext>
            </p:extLst>
          </p:nvPr>
        </p:nvGraphicFramePr>
        <p:xfrm>
          <a:off x="474662" y="1193983"/>
          <a:ext cx="11242675" cy="4638193"/>
        </p:xfrm>
        <a:graphic>
          <a:graphicData uri="http://schemas.openxmlformats.org/drawingml/2006/table">
            <a:tbl>
              <a:tblPr/>
              <a:tblGrid>
                <a:gridCol w="1954212">
                  <a:extLst>
                    <a:ext uri="{9D8B030D-6E8A-4147-A177-3AD203B41FA5}">
                      <a16:colId xmlns:a16="http://schemas.microsoft.com/office/drawing/2014/main" val="773608674"/>
                    </a:ext>
                  </a:extLst>
                </a:gridCol>
                <a:gridCol w="9288463">
                  <a:extLst>
                    <a:ext uri="{9D8B030D-6E8A-4147-A177-3AD203B41FA5}">
                      <a16:colId xmlns:a16="http://schemas.microsoft.com/office/drawing/2014/main" val="4006410700"/>
                    </a:ext>
                  </a:extLst>
                </a:gridCol>
              </a:tblGrid>
              <a:tr h="10017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Obiettivo</a:t>
                      </a:r>
                    </a:p>
                  </a:txBody>
                  <a:tcPr marL="33564" marR="33564" marT="33564" marB="335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 servizi di consulenza aziendale </a:t>
                      </a:r>
                      <a:r>
                        <a:rPr kumimoji="0" lang="it-IT" altLang="it-IT"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sono volti a soddisfare le </a:t>
                      </a: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esigenze di supporto espresse dalle imprese agricole, forestali e operanti in aree rurali su aspetti tecnici, gestionali, economici, ambientali e sociali e a diffondere le innovazioni </a:t>
                      </a:r>
                      <a:r>
                        <a:rPr kumimoji="0" lang="it-IT" altLang="it-IT"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sviluppate tramite progetti di ricerca e sviluppo, tenendo conto delle pratiche agronomiche </a:t>
                      </a:r>
                      <a:r>
                        <a:rPr kumimoji="0" lang="it-IT" altLang="it-IT"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 zootecniche esistenti</a:t>
                      </a:r>
                      <a:r>
                        <a:rPr kumimoji="0" lang="it-IT" altLang="it-IT"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anche per quanto riguarda la fornitura di beni pubblici.</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7286556"/>
                  </a:ext>
                </a:extLst>
              </a:tr>
              <a:tr h="3635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a:ln>
                            <a:noFill/>
                          </a:ln>
                          <a:solidFill>
                            <a:schemeClr val="tx1"/>
                          </a:solidFill>
                          <a:effectLst/>
                          <a:latin typeface="Arial" panose="020B0604020202020204" pitchFamily="34" charset="0"/>
                          <a:cs typeface="Arial" panose="020B0604020202020204" pitchFamily="34" charset="0"/>
                        </a:rPr>
                        <a:t>Beneficiari</a:t>
                      </a:r>
                    </a:p>
                  </a:txBody>
                  <a:tcPr marL="33564" marR="33564" marT="33564" marB="335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a:ln>
                            <a:noFill/>
                          </a:ln>
                          <a:solidFill>
                            <a:schemeClr val="tx1"/>
                          </a:solidFill>
                          <a:effectLst/>
                          <a:latin typeface="Arial" panose="020B0604020202020204" pitchFamily="34" charset="0"/>
                          <a:cs typeface="Arial" panose="020B0604020202020204" pitchFamily="34" charset="0"/>
                        </a:rPr>
                        <a:t>I beneficiari del sostegno sono i soggetti pubblici o privati che prestano servizi di consulenza per il tramite di uno o più consulenti adeguatamente qualificati e formati. </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50697161"/>
                  </a:ext>
                </a:extLst>
              </a:tr>
              <a:tr h="3635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Modalità di attuazione</a:t>
                      </a:r>
                    </a:p>
                  </a:txBody>
                  <a:tcPr marL="33564" marR="33564" marT="33564" marB="335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 progetti di consulenza sono selezionati dalla Regione Abruzzo mediante avvisi pubblici, procedure ad evidenza pubblica o altre forme di affidamento. </a:t>
                      </a:r>
                    </a:p>
                    <a:p>
                      <a:pPr marL="0" marR="0" lvl="0" indent="0" algn="just"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it-IT" altLang="it-IT"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 servizi di consulenza sono anche integrabili nei Gruppi Operativi del PEI AGRI ed eventualmente nei progetti di filiera/area, nei progetti integrati </a:t>
                      </a:r>
                      <a:r>
                        <a:rPr kumimoji="0" lang="it-IT" altLang="it-IT"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(giovani, impresa legati agli investimenti) e in altre forme di cooperazione innovativa regionali, interregionali e transnazionali. </a:t>
                      </a:r>
                      <a:r>
                        <a:rPr kumimoji="0" lang="it-IT" altLang="it-IT"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La Regione Abruzzo può attivare l’intervento anche mediante l’utilizzo del voucher. </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05118465"/>
                  </a:ext>
                </a:extLst>
              </a:tr>
              <a:tr h="3635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Criteri di ammissibilità</a:t>
                      </a:r>
                    </a:p>
                  </a:txBody>
                  <a:tcPr marL="33564" marR="33564" marT="33564" marB="335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just"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CR01 - Adeguata qualificazione e formazione dei consulenti.</a:t>
                      </a:r>
                    </a:p>
                    <a:p>
                      <a:pPr marL="0" marR="0" lvl="0" indent="0" algn="just"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CR02 - Assenza di conflitto di interesse.</a:t>
                      </a:r>
                    </a:p>
                    <a:p>
                      <a:pPr marL="0" marR="0" lvl="0" indent="0" algn="just"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CR03 - Avere tra le proprie finalità le attività di consulenza.</a:t>
                      </a:r>
                    </a:p>
                    <a:p>
                      <a:pPr marL="0" marR="0" lvl="0" indent="0" algn="just"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CR04 – I fruitori della consulenza devono avere la sede legale o almeno una sede operativa presso il territorio della Regione</a:t>
                      </a:r>
                    </a:p>
                    <a:p>
                      <a:pPr marL="0" marR="0" lvl="0" indent="0" algn="just"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CR05 - Demarcazione con attività di consulenza previste nelle OCM.</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58582698"/>
                  </a:ext>
                </a:extLst>
              </a:tr>
            </a:tbl>
          </a:graphicData>
        </a:graphic>
      </p:graphicFrame>
      <p:sp>
        <p:nvSpPr>
          <p:cNvPr id="4" name="Rettangolo con angoli arrotondati 3">
            <a:extLst>
              <a:ext uri="{FF2B5EF4-FFF2-40B4-BE49-F238E27FC236}">
                <a16:creationId xmlns:a16="http://schemas.microsoft.com/office/drawing/2014/main" id="{F10C71C0-675F-F8A1-61A0-A5A619EC19DD}"/>
              </a:ext>
            </a:extLst>
          </p:cNvPr>
          <p:cNvSpPr/>
          <p:nvPr/>
        </p:nvSpPr>
        <p:spPr>
          <a:xfrm>
            <a:off x="9873968" y="140002"/>
            <a:ext cx="2096359" cy="476502"/>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Dotazione finanziaria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€ 4.000.000,00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1F2394A2-A21F-F92F-0AC7-1FF0B5652331}"/>
              </a:ext>
            </a:extLst>
          </p:cNvPr>
          <p:cNvSpPr txBox="1">
            <a:spLocks/>
          </p:cNvSpPr>
          <p:nvPr/>
        </p:nvSpPr>
        <p:spPr>
          <a:xfrm>
            <a:off x="712085" y="135484"/>
            <a:ext cx="11242675" cy="61118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a:solidFill>
                  <a:schemeClr val="accent5">
                    <a:lumMod val="50000"/>
                  </a:schemeClr>
                </a:solidFill>
                <a:latin typeface="Arial" panose="020B0604020202020204" pitchFamily="34" charset="0"/>
                <a:cs typeface="Arial" panose="020B0604020202020204" pitchFamily="34" charset="0"/>
              </a:rPr>
              <a:t>SRH03 Formazione degli imprenditori agricoli, degli addetti alle imprese operanti nei settori agricoltura, zootecnia, industrie alimentari e degli altri soggetti privati e pubblici funzionali allo sviluppo rurale</a:t>
            </a:r>
          </a:p>
        </p:txBody>
      </p:sp>
      <p:graphicFrame>
        <p:nvGraphicFramePr>
          <p:cNvPr id="7" name="Tabella 6">
            <a:extLst>
              <a:ext uri="{FF2B5EF4-FFF2-40B4-BE49-F238E27FC236}">
                <a16:creationId xmlns:a16="http://schemas.microsoft.com/office/drawing/2014/main" id="{C0D362F2-BA7F-13CC-40DD-F51192F543A5}"/>
              </a:ext>
            </a:extLst>
          </p:cNvPr>
          <p:cNvGraphicFramePr>
            <a:graphicFrameLocks noGrp="1"/>
          </p:cNvGraphicFramePr>
          <p:nvPr>
            <p:extLst>
              <p:ext uri="{D42A27DB-BD31-4B8C-83A1-F6EECF244321}">
                <p14:modId xmlns:p14="http://schemas.microsoft.com/office/powerpoint/2010/main" val="3056558413"/>
              </p:ext>
            </p:extLst>
          </p:nvPr>
        </p:nvGraphicFramePr>
        <p:xfrm>
          <a:off x="474663" y="1238250"/>
          <a:ext cx="11242675" cy="5065992"/>
        </p:xfrm>
        <a:graphic>
          <a:graphicData uri="http://schemas.openxmlformats.org/drawingml/2006/table">
            <a:tbl>
              <a:tblPr/>
              <a:tblGrid>
                <a:gridCol w="1633537">
                  <a:extLst>
                    <a:ext uri="{9D8B030D-6E8A-4147-A177-3AD203B41FA5}">
                      <a16:colId xmlns:a16="http://schemas.microsoft.com/office/drawing/2014/main" val="2046963102"/>
                    </a:ext>
                  </a:extLst>
                </a:gridCol>
                <a:gridCol w="9609138">
                  <a:extLst>
                    <a:ext uri="{9D8B030D-6E8A-4147-A177-3AD203B41FA5}">
                      <a16:colId xmlns:a16="http://schemas.microsoft.com/office/drawing/2014/main" val="3222576483"/>
                    </a:ext>
                  </a:extLst>
                </a:gridCol>
              </a:tblGrid>
              <a:tr h="7572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Obiettivo</a:t>
                      </a:r>
                    </a:p>
                  </a:txBody>
                  <a:tcPr marL="33564" marR="33564" marT="33564" marB="335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L’intervento è finalizzato alla crescita delle competenze e capacità professionali degli addetti del settore agricolo, forestale e dei territori rurali.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L’intervento sostiene la formazione e l’aggiornamento professionale dei soggetti destinatari, anche in sinergia tra di loro, attraverso attività di gruppo e individuali quali corsi, visite aziendali, sessioni pratiche, scambi di esperienze professionali, coaching, tutoraggio, stage, ecc.</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75803224"/>
                  </a:ext>
                </a:extLst>
              </a:tr>
              <a:tr h="3635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it-IT" altLang="it-IT" sz="1600" b="1" i="0" u="none" strike="noStrike" cap="none" normalizeH="0" baseline="0">
                          <a:ln>
                            <a:noFill/>
                          </a:ln>
                          <a:solidFill>
                            <a:schemeClr val="tx1"/>
                          </a:solidFill>
                          <a:effectLst/>
                          <a:latin typeface="Arial" panose="020B0604020202020204" pitchFamily="34" charset="0"/>
                          <a:cs typeface="Arial" panose="020B0604020202020204" pitchFamily="34" charset="0"/>
                        </a:rPr>
                        <a:t>Beneficiari</a:t>
                      </a:r>
                    </a:p>
                  </a:txBody>
                  <a:tcPr marL="33564" marR="33564" marT="33564" marB="335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marL="285750" indent="-2857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85750" marR="0" lvl="0" indent="-28575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it-IT" altLang="it-IT" sz="1600" b="0" i="0" u="none" strike="noStrike" cap="none" normalizeH="0" baseline="0">
                          <a:ln>
                            <a:noFill/>
                          </a:ln>
                          <a:solidFill>
                            <a:schemeClr val="tx1"/>
                          </a:solidFill>
                          <a:effectLst/>
                          <a:latin typeface="Arial" panose="020B0604020202020204" pitchFamily="34" charset="0"/>
                          <a:cs typeface="Arial" panose="020B0604020202020204" pitchFamily="34" charset="0"/>
                        </a:rPr>
                        <a:t>Enti di Formazione accreditati;</a:t>
                      </a:r>
                    </a:p>
                    <a:p>
                      <a:pPr marL="285750" marR="0" lvl="0" indent="-28575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it-IT" altLang="it-IT" sz="1600" b="0" i="0" u="none" strike="noStrike" cap="none" normalizeH="0" baseline="0">
                          <a:ln>
                            <a:noFill/>
                          </a:ln>
                          <a:solidFill>
                            <a:schemeClr val="tx1"/>
                          </a:solidFill>
                          <a:effectLst/>
                          <a:latin typeface="Arial" panose="020B0604020202020204" pitchFamily="34" charset="0"/>
                          <a:cs typeface="Arial" panose="020B0604020202020204" pitchFamily="34" charset="0"/>
                        </a:rPr>
                        <a:t>Soggetti prestatori di consulenza;</a:t>
                      </a:r>
                    </a:p>
                    <a:p>
                      <a:pPr marL="285750" marR="0" lvl="0" indent="-28575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it-IT" altLang="it-IT" sz="1600" b="0" i="0" u="none" strike="noStrike" cap="none" normalizeH="0" baseline="0">
                          <a:ln>
                            <a:noFill/>
                          </a:ln>
                          <a:solidFill>
                            <a:schemeClr val="tx1"/>
                          </a:solidFill>
                          <a:effectLst/>
                          <a:latin typeface="Arial" panose="020B0604020202020204" pitchFamily="34" charset="0"/>
                          <a:cs typeface="Arial" panose="020B0604020202020204" pitchFamily="34" charset="0"/>
                        </a:rPr>
                        <a:t>Enti di ricerca, Università e Scuole di studi superiori universitari pubblici e privati.</a:t>
                      </a:r>
                    </a:p>
                    <a:p>
                      <a:pPr marL="285750" marR="0" lvl="0" indent="-28575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it-IT" altLang="it-IT" sz="1600" b="0" i="0" u="none" strike="noStrike" cap="none" normalizeH="0" baseline="0">
                          <a:ln>
                            <a:noFill/>
                          </a:ln>
                          <a:solidFill>
                            <a:schemeClr val="tx1"/>
                          </a:solidFill>
                          <a:effectLst/>
                          <a:latin typeface="Arial" panose="020B0604020202020204" pitchFamily="34" charset="0"/>
                          <a:cs typeface="Arial" panose="020B0604020202020204" pitchFamily="34" charset="0"/>
                        </a:rPr>
                        <a:t>Istituti tecnici superiori;</a:t>
                      </a:r>
                    </a:p>
                    <a:p>
                      <a:pPr marL="285750" marR="0" lvl="0" indent="-28575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it-IT" altLang="it-IT" sz="1600" b="0" i="0" u="none" strike="noStrike" cap="none" normalizeH="0" baseline="0">
                          <a:ln>
                            <a:noFill/>
                          </a:ln>
                          <a:solidFill>
                            <a:schemeClr val="tx1"/>
                          </a:solidFill>
                          <a:effectLst/>
                          <a:latin typeface="Arial" panose="020B0604020202020204" pitchFamily="34" charset="0"/>
                          <a:cs typeface="Arial" panose="020B0604020202020204" pitchFamily="34" charset="0"/>
                        </a:rPr>
                        <a:t>Istituti di istruzione tecnici e professionali;</a:t>
                      </a:r>
                    </a:p>
                    <a:p>
                      <a:pPr marL="285750" marR="0" lvl="0" indent="-28575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it-IT" altLang="it-IT" sz="1600" b="0" i="0" u="none" strike="noStrike" cap="none" normalizeH="0" baseline="0">
                          <a:ln>
                            <a:noFill/>
                          </a:ln>
                          <a:solidFill>
                            <a:schemeClr val="tx1"/>
                          </a:solidFill>
                          <a:effectLst/>
                          <a:latin typeface="Arial" panose="020B0604020202020204" pitchFamily="34" charset="0"/>
                          <a:cs typeface="Arial" panose="020B0604020202020204" pitchFamily="34" charset="0"/>
                        </a:rPr>
                        <a:t>Altri soggetti pubblici e privati attivi nell’ambito dell’AKIS;</a:t>
                      </a:r>
                    </a:p>
                    <a:p>
                      <a:pPr marL="285750" marR="0" lvl="0" indent="-28575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it-IT" altLang="it-IT" sz="1600" b="0" i="0" u="none" strike="noStrike" cap="none" normalizeH="0" baseline="0">
                          <a:ln>
                            <a:noFill/>
                          </a:ln>
                          <a:solidFill>
                            <a:schemeClr val="tx1"/>
                          </a:solidFill>
                          <a:effectLst/>
                          <a:latin typeface="Arial" panose="020B0604020202020204" pitchFamily="34" charset="0"/>
                          <a:cs typeface="Arial" panose="020B0604020202020204" pitchFamily="34" charset="0"/>
                        </a:rPr>
                        <a:t>Regione Abruzzo anche attraverso Enti strumentali, Agenzie e Società in house.</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87519856"/>
                  </a:ext>
                </a:extLst>
              </a:tr>
              <a:tr h="4270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it-IT" altLang="it-IT"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Criteri di ammissibilità</a:t>
                      </a:r>
                    </a:p>
                  </a:txBody>
                  <a:tcPr marL="33564" marR="33564" marT="33564" marB="335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CR01 – I beneficiari devono essere accreditati</a:t>
                      </a:r>
                    </a:p>
                    <a:p>
                      <a:pPr marL="0" marR="0" lvl="0" indent="0" algn="just" defTabSz="914400" rtl="0" eaLnBrk="1" fontAlgn="base" latinLnBrk="0" hangingPunct="1">
                        <a:lnSpc>
                          <a:spcPct val="115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CR02 - Non sono ammesse attività formative comprese nei percorsi previsti dall’istruzione scolastica.</a:t>
                      </a:r>
                    </a:p>
                    <a:p>
                      <a:pPr marL="0" marR="0" lvl="0" indent="0" algn="just" defTabSz="914400" rtl="0" eaLnBrk="1" fontAlgn="base" latinLnBrk="0" hangingPunct="1">
                        <a:lnSpc>
                          <a:spcPct val="115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CR03 - Non sono ammissibili attività formative rivolte a destinatari che già aderiscono, per la stessa tematica, ad azioni previste dai programmi settoriali (OCM) o del Fondo Sociale Europeo.</a:t>
                      </a:r>
                    </a:p>
                    <a:p>
                      <a:pPr marL="0" marR="0" lvl="0" indent="0" algn="just" defTabSz="914400" rtl="0" eaLnBrk="1" fontAlgn="base" latinLnBrk="0" hangingPunct="1">
                        <a:lnSpc>
                          <a:spcPct val="115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CR04 – I fruitori della formazione devono avere la sede legale o almeno una sede operativa presso il territorio della Regione Abruzzo</a:t>
                      </a:r>
                    </a:p>
                  </a:txBody>
                  <a:tcPr marL="33564" marR="33564" marT="33564" marB="33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94759876"/>
                  </a:ext>
                </a:extLst>
              </a:tr>
            </a:tbl>
          </a:graphicData>
        </a:graphic>
      </p:graphicFrame>
      <p:sp>
        <p:nvSpPr>
          <p:cNvPr id="2" name="Rettangolo con angoli arrotondati 1">
            <a:extLst>
              <a:ext uri="{FF2B5EF4-FFF2-40B4-BE49-F238E27FC236}">
                <a16:creationId xmlns:a16="http://schemas.microsoft.com/office/drawing/2014/main" id="{BE6F04CA-6FBE-C050-360E-9797584F06BC}"/>
              </a:ext>
            </a:extLst>
          </p:cNvPr>
          <p:cNvSpPr/>
          <p:nvPr/>
        </p:nvSpPr>
        <p:spPr>
          <a:xfrm>
            <a:off x="9858401" y="601510"/>
            <a:ext cx="2096359" cy="476502"/>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Dotazione finanziaria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lang="it-IT"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kumimoji="0" lang="it-IT"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.000.000,00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0A38003-E111-A356-2E9C-D44DEED578E3}"/>
              </a:ext>
            </a:extLst>
          </p:cNvPr>
          <p:cNvSpPr>
            <a:spLocks noGrp="1"/>
          </p:cNvSpPr>
          <p:nvPr>
            <p:ph idx="1"/>
          </p:nvPr>
        </p:nvSpPr>
        <p:spPr>
          <a:xfrm>
            <a:off x="717550" y="920750"/>
            <a:ext cx="10515600" cy="4351338"/>
          </a:xfrm>
        </p:spPr>
        <p:txBody>
          <a:bodyPr rtlCol="0">
            <a:normAutofit/>
          </a:bodyPr>
          <a:lstStyle/>
          <a:p>
            <a:pPr marL="0" indent="0" eaLnBrk="1" fontAlgn="auto" hangingPunct="1">
              <a:spcAft>
                <a:spcPts val="0"/>
              </a:spcAft>
              <a:buFont typeface="Arial" panose="020B0604020202020204" pitchFamily="34" charset="0"/>
              <a:buNone/>
              <a:defRPr/>
            </a:pPr>
            <a:endParaRPr lang="it-IT" dirty="0"/>
          </a:p>
          <a:p>
            <a:pPr marL="0" indent="0" eaLnBrk="1" fontAlgn="auto" hangingPunct="1">
              <a:spcAft>
                <a:spcPts val="0"/>
              </a:spcAft>
              <a:buFont typeface="Arial" panose="020B0604020202020204" pitchFamily="34" charset="0"/>
              <a:buNone/>
              <a:defRPr/>
            </a:pPr>
            <a:endParaRPr lang="it-IT" dirty="0"/>
          </a:p>
          <a:p>
            <a:pPr marL="0" indent="0" eaLnBrk="1" fontAlgn="auto" hangingPunct="1">
              <a:spcAft>
                <a:spcPts val="0"/>
              </a:spcAft>
              <a:buFont typeface="Arial" panose="020B0604020202020204" pitchFamily="34" charset="0"/>
              <a:buNone/>
              <a:defRPr/>
            </a:pPr>
            <a:endParaRPr lang="it-IT" dirty="0"/>
          </a:p>
          <a:p>
            <a:pPr marL="0" indent="0" algn="ctr" eaLnBrk="1" fontAlgn="auto" hangingPunct="1">
              <a:spcAft>
                <a:spcPts val="0"/>
              </a:spcAft>
              <a:buFont typeface="Arial" panose="020B0604020202020204" pitchFamily="34" charset="0"/>
              <a:buNone/>
              <a:defRPr/>
            </a:pPr>
            <a:endParaRPr lang="it-IT" sz="3000" b="1" dirty="0"/>
          </a:p>
          <a:p>
            <a:pPr marL="0" indent="0" algn="ctr" eaLnBrk="1" fontAlgn="auto" hangingPunct="1">
              <a:spcAft>
                <a:spcPts val="0"/>
              </a:spcAft>
              <a:buFont typeface="Arial" panose="020B0604020202020204" pitchFamily="34" charset="0"/>
              <a:buNone/>
              <a:defRPr/>
            </a:pPr>
            <a:r>
              <a:rPr lang="it-IT" sz="3000" b="1" dirty="0">
                <a:solidFill>
                  <a:schemeClr val="accent4">
                    <a:lumMod val="75000"/>
                  </a:schemeClr>
                </a:solidFill>
                <a:latin typeface="Lucida Calligraphy" panose="03010101010101010101" pitchFamily="66" charset="0"/>
              </a:rPr>
              <a:t>Grazie per l’attenzione!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sellaDiTesto 2">
            <a:extLst>
              <a:ext uri="{FF2B5EF4-FFF2-40B4-BE49-F238E27FC236}">
                <a16:creationId xmlns:a16="http://schemas.microsoft.com/office/drawing/2014/main" id="{AF53D2B3-B9D8-D19C-5905-3DB2BCAAE858}"/>
              </a:ext>
            </a:extLst>
          </p:cNvPr>
          <p:cNvSpPr txBox="1">
            <a:spLocks noChangeArrowheads="1"/>
          </p:cNvSpPr>
          <p:nvPr/>
        </p:nvSpPr>
        <p:spPr bwMode="auto">
          <a:xfrm>
            <a:off x="725488" y="261216"/>
            <a:ext cx="11620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3200" b="1">
                <a:solidFill>
                  <a:srgbClr val="002060"/>
                </a:solidFill>
                <a:latin typeface="Arial" panose="020B0604020202020204" pitchFamily="34" charset="0"/>
                <a:ea typeface="Tahoma" panose="020B0604030504040204" pitchFamily="34" charset="0"/>
                <a:cs typeface="Arial" panose="020B0604020202020204" pitchFamily="34" charset="0"/>
              </a:rPr>
              <a:t>I numeri del PSP 2023-2027*</a:t>
            </a:r>
          </a:p>
        </p:txBody>
      </p:sp>
      <p:sp>
        <p:nvSpPr>
          <p:cNvPr id="28675" name="CasellaDiTesto 21">
            <a:extLst>
              <a:ext uri="{FF2B5EF4-FFF2-40B4-BE49-F238E27FC236}">
                <a16:creationId xmlns:a16="http://schemas.microsoft.com/office/drawing/2014/main" id="{71274AD2-8B01-82ED-980C-3A2353FFB427}"/>
              </a:ext>
            </a:extLst>
          </p:cNvPr>
          <p:cNvSpPr txBox="1">
            <a:spLocks noChangeArrowheads="1"/>
          </p:cNvSpPr>
          <p:nvPr/>
        </p:nvSpPr>
        <p:spPr bwMode="auto">
          <a:xfrm>
            <a:off x="1027113" y="6583363"/>
            <a:ext cx="7939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000">
                <a:latin typeface="Arial" panose="020B0604020202020204" pitchFamily="34" charset="0"/>
                <a:cs typeface="Arial" panose="020B0604020202020204" pitchFamily="34" charset="0"/>
              </a:rPr>
              <a:t>*Fonte: Rete Rurale Nazionale, Psrhub - il piano strategico della PAC (PSP) 2023-2027 per l’Italia, Dicembre 2022</a:t>
            </a:r>
          </a:p>
        </p:txBody>
      </p:sp>
      <p:pic>
        <p:nvPicPr>
          <p:cNvPr id="28676" name="Immagine 3">
            <a:extLst>
              <a:ext uri="{FF2B5EF4-FFF2-40B4-BE49-F238E27FC236}">
                <a16:creationId xmlns:a16="http://schemas.microsoft.com/office/drawing/2014/main" id="{5A597EB4-5ED2-C83C-B48E-EC27B8AE24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5738" y="2773363"/>
            <a:ext cx="8123237" cy="3600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Callout 10 5">
            <a:extLst>
              <a:ext uri="{FF2B5EF4-FFF2-40B4-BE49-F238E27FC236}">
                <a16:creationId xmlns:a16="http://schemas.microsoft.com/office/drawing/2014/main" id="{7D667580-8494-7C2B-5A9B-3154D8BACF03}"/>
              </a:ext>
            </a:extLst>
          </p:cNvPr>
          <p:cNvSpPr/>
          <p:nvPr/>
        </p:nvSpPr>
        <p:spPr>
          <a:xfrm>
            <a:off x="10318749" y="4981575"/>
            <a:ext cx="1666875" cy="1155700"/>
          </a:xfrm>
          <a:prstGeom prst="callout2">
            <a:avLst>
              <a:gd name="adj1" fmla="val 53765"/>
              <a:gd name="adj2" fmla="val -2936"/>
              <a:gd name="adj3" fmla="val -20156"/>
              <a:gd name="adj4" fmla="val -28359"/>
              <a:gd name="adj5" fmla="val 10456"/>
              <a:gd name="adj6" fmla="val -95633"/>
            </a:avLst>
          </a:prstGeom>
          <a:solidFill>
            <a:srgbClr val="00206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400" dirty="0">
                <a:solidFill>
                  <a:schemeClr val="bg1"/>
                </a:solidFill>
                <a:latin typeface="Arial" panose="020B0604020202020204" pitchFamily="34" charset="0"/>
                <a:cs typeface="Arial" panose="020B0604020202020204" pitchFamily="34" charset="0"/>
              </a:rPr>
              <a:t>Fondi assegnati allo sviluppo rurale della Regione Abruzzo: </a:t>
            </a:r>
          </a:p>
          <a:p>
            <a:pPr algn="ctr" eaLnBrk="1" fontAlgn="auto" hangingPunct="1">
              <a:spcBef>
                <a:spcPts val="0"/>
              </a:spcBef>
              <a:spcAft>
                <a:spcPts val="0"/>
              </a:spcAft>
              <a:defRPr/>
            </a:pPr>
            <a:r>
              <a:rPr lang="it-IT" sz="1400" b="1" dirty="0">
                <a:solidFill>
                  <a:schemeClr val="bg1"/>
                </a:solidFill>
                <a:latin typeface="Arial" panose="020B0604020202020204" pitchFamily="34" charset="0"/>
                <a:cs typeface="Arial" panose="020B0604020202020204" pitchFamily="34" charset="0"/>
              </a:rPr>
              <a:t>€ 354.295.621,19 </a:t>
            </a:r>
          </a:p>
        </p:txBody>
      </p:sp>
      <p:sp>
        <p:nvSpPr>
          <p:cNvPr id="3" name="Rettangolo 2">
            <a:extLst>
              <a:ext uri="{FF2B5EF4-FFF2-40B4-BE49-F238E27FC236}">
                <a16:creationId xmlns:a16="http://schemas.microsoft.com/office/drawing/2014/main" id="{6ECB394F-02AE-307A-08CA-5981DF999E78}"/>
              </a:ext>
            </a:extLst>
          </p:cNvPr>
          <p:cNvSpPr/>
          <p:nvPr/>
        </p:nvSpPr>
        <p:spPr>
          <a:xfrm>
            <a:off x="2762250" y="1208301"/>
            <a:ext cx="2479675" cy="1155700"/>
          </a:xfrm>
          <a:prstGeom prst="rect">
            <a:avLst/>
          </a:prstGeom>
          <a:solidFill>
            <a:srgbClr val="CCFF33"/>
          </a:solidFill>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it-IT" sz="2800" b="1" dirty="0">
                <a:solidFill>
                  <a:sysClr val="windowText" lastClr="000000"/>
                </a:solidFill>
                <a:latin typeface="Arial" panose="020B0604020202020204" pitchFamily="34" charset="0"/>
                <a:cs typeface="Arial" panose="020B0604020202020204" pitchFamily="34" charset="0"/>
              </a:rPr>
              <a:t>173 INTERVENTI</a:t>
            </a:r>
          </a:p>
        </p:txBody>
      </p:sp>
      <p:sp>
        <p:nvSpPr>
          <p:cNvPr id="7" name="Rettangolo 6">
            <a:extLst>
              <a:ext uri="{FF2B5EF4-FFF2-40B4-BE49-F238E27FC236}">
                <a16:creationId xmlns:a16="http://schemas.microsoft.com/office/drawing/2014/main" id="{CBDD6157-23CD-3E6B-2648-59D039B40980}"/>
              </a:ext>
            </a:extLst>
          </p:cNvPr>
          <p:cNvSpPr/>
          <p:nvPr/>
        </p:nvSpPr>
        <p:spPr>
          <a:xfrm>
            <a:off x="5695950" y="1200150"/>
            <a:ext cx="2478088" cy="11557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2800" b="1" dirty="0">
                <a:solidFill>
                  <a:sysClr val="windowText" lastClr="000000"/>
                </a:solidFill>
                <a:latin typeface="Arial" panose="020B0604020202020204" pitchFamily="34" charset="0"/>
                <a:cs typeface="Arial" panose="020B0604020202020204" pitchFamily="34" charset="0"/>
              </a:rPr>
              <a:t>€ 37 </a:t>
            </a:r>
          </a:p>
          <a:p>
            <a:pPr algn="ctr" eaLnBrk="1" fontAlgn="auto" hangingPunct="1">
              <a:spcBef>
                <a:spcPts val="0"/>
              </a:spcBef>
              <a:spcAft>
                <a:spcPts val="0"/>
              </a:spcAft>
              <a:defRPr/>
            </a:pPr>
            <a:r>
              <a:rPr lang="it-IT" sz="2800" b="1" dirty="0">
                <a:solidFill>
                  <a:sysClr val="windowText" lastClr="000000"/>
                </a:solidFill>
                <a:latin typeface="Arial" panose="020B0604020202020204" pitchFamily="34" charset="0"/>
                <a:cs typeface="Arial" panose="020B0604020202020204" pitchFamily="34" charset="0"/>
              </a:rPr>
              <a:t>MILIARDI</a:t>
            </a:r>
          </a:p>
        </p:txBody>
      </p:sp>
      <p:sp>
        <p:nvSpPr>
          <p:cNvPr id="8" name="Parentesi graffa aperta 7">
            <a:extLst>
              <a:ext uri="{FF2B5EF4-FFF2-40B4-BE49-F238E27FC236}">
                <a16:creationId xmlns:a16="http://schemas.microsoft.com/office/drawing/2014/main" id="{52603A66-D279-1D52-A4E3-A2868DCBF834}"/>
              </a:ext>
            </a:extLst>
          </p:cNvPr>
          <p:cNvSpPr/>
          <p:nvPr/>
        </p:nvSpPr>
        <p:spPr>
          <a:xfrm>
            <a:off x="1039813" y="3706813"/>
            <a:ext cx="301625" cy="122555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fontAlgn="auto" hangingPunct="1">
              <a:spcBef>
                <a:spcPts val="0"/>
              </a:spcBef>
              <a:spcAft>
                <a:spcPts val="0"/>
              </a:spcAft>
              <a:defRPr/>
            </a:pPr>
            <a:endParaRPr lang="it-IT"/>
          </a:p>
        </p:txBody>
      </p:sp>
      <p:sp>
        <p:nvSpPr>
          <p:cNvPr id="9" name="CasellaDiTesto 8">
            <a:extLst>
              <a:ext uri="{FF2B5EF4-FFF2-40B4-BE49-F238E27FC236}">
                <a16:creationId xmlns:a16="http://schemas.microsoft.com/office/drawing/2014/main" id="{C7B99B9A-2E3A-92C7-CD0C-5E0D4AFE1E2B}"/>
              </a:ext>
            </a:extLst>
          </p:cNvPr>
          <p:cNvSpPr txBox="1"/>
          <p:nvPr/>
        </p:nvSpPr>
        <p:spPr>
          <a:xfrm>
            <a:off x="5638" y="3853290"/>
            <a:ext cx="1304926" cy="938719"/>
          </a:xfrm>
          <a:prstGeom prst="rect">
            <a:avLst/>
          </a:prstGeom>
          <a:noFill/>
        </p:spPr>
        <p:txBody>
          <a:bodyPr>
            <a:spAutoFit/>
          </a:bodyPr>
          <a:lstStyle/>
          <a:p>
            <a:pPr algn="ctr" eaLnBrk="1" fontAlgn="auto" hangingPunct="1">
              <a:spcBef>
                <a:spcPts val="0"/>
              </a:spcBef>
              <a:spcAft>
                <a:spcPts val="0"/>
              </a:spcAft>
              <a:defRPr/>
            </a:pPr>
            <a:r>
              <a:rPr lang="it-IT" sz="1100" b="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PRIMO PILASTRO-FEAGA</a:t>
            </a:r>
          </a:p>
          <a:p>
            <a:pPr algn="ctr" eaLnBrk="1" fontAlgn="auto" hangingPunct="1">
              <a:spcBef>
                <a:spcPts val="0"/>
              </a:spcBef>
              <a:spcAft>
                <a:spcPts val="0"/>
              </a:spcAft>
              <a:defRPr/>
            </a:pPr>
            <a:r>
              <a:rPr lang="it-IT" sz="1100" b="1" dirty="0">
                <a:effectLst>
                  <a:outerShdw blurRad="38100" dist="38100" dir="2700000" algn="tl">
                    <a:srgbClr val="000000">
                      <a:alpha val="43137"/>
                    </a:srgbClr>
                  </a:outerShdw>
                </a:effectLst>
                <a:highlight>
                  <a:srgbClr val="99FF33"/>
                </a:highlight>
                <a:latin typeface="Arial" panose="020B0604020202020204" pitchFamily="34" charset="0"/>
                <a:cs typeface="Arial" panose="020B0604020202020204" pitchFamily="34" charset="0"/>
              </a:rPr>
              <a:t>Gestione nazionale</a:t>
            </a:r>
          </a:p>
        </p:txBody>
      </p:sp>
      <p:sp>
        <p:nvSpPr>
          <p:cNvPr id="10" name="Parentesi graffa aperta 9">
            <a:extLst>
              <a:ext uri="{FF2B5EF4-FFF2-40B4-BE49-F238E27FC236}">
                <a16:creationId xmlns:a16="http://schemas.microsoft.com/office/drawing/2014/main" id="{31532755-B3E1-413B-8F36-1ACD47561FA6}"/>
              </a:ext>
            </a:extLst>
          </p:cNvPr>
          <p:cNvSpPr/>
          <p:nvPr/>
        </p:nvSpPr>
        <p:spPr>
          <a:xfrm>
            <a:off x="1036638" y="5021263"/>
            <a:ext cx="300037" cy="24765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eaLnBrk="1" fontAlgn="auto" hangingPunct="1">
              <a:spcBef>
                <a:spcPts val="0"/>
              </a:spcBef>
              <a:spcAft>
                <a:spcPts val="0"/>
              </a:spcAft>
              <a:defRPr/>
            </a:pPr>
            <a:endParaRPr lang="it-IT"/>
          </a:p>
        </p:txBody>
      </p:sp>
      <p:sp>
        <p:nvSpPr>
          <p:cNvPr id="11" name="CasellaDiTesto 10">
            <a:extLst>
              <a:ext uri="{FF2B5EF4-FFF2-40B4-BE49-F238E27FC236}">
                <a16:creationId xmlns:a16="http://schemas.microsoft.com/office/drawing/2014/main" id="{9D7230F8-714B-BD7D-8836-3B1D036FD678}"/>
              </a:ext>
            </a:extLst>
          </p:cNvPr>
          <p:cNvSpPr txBox="1"/>
          <p:nvPr/>
        </p:nvSpPr>
        <p:spPr>
          <a:xfrm>
            <a:off x="64517" y="4875213"/>
            <a:ext cx="1211263" cy="938719"/>
          </a:xfrm>
          <a:prstGeom prst="rect">
            <a:avLst/>
          </a:prstGeom>
          <a:noFill/>
        </p:spPr>
        <p:txBody>
          <a:bodyPr>
            <a:spAutoFit/>
          </a:bodyPr>
          <a:lstStyle/>
          <a:p>
            <a:pPr algn="ctr" eaLnBrk="1" fontAlgn="auto" hangingPunct="1">
              <a:spcBef>
                <a:spcPts val="0"/>
              </a:spcBef>
              <a:spcAft>
                <a:spcPts val="0"/>
              </a:spcAft>
              <a:defRPr/>
            </a:pPr>
            <a:r>
              <a:rPr lang="it-IT" sz="1100" b="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SECONDO PILASTRO-FEASR</a:t>
            </a:r>
          </a:p>
          <a:p>
            <a:pPr algn="ctr" eaLnBrk="1" fontAlgn="auto" hangingPunct="1">
              <a:spcBef>
                <a:spcPts val="0"/>
              </a:spcBef>
              <a:spcAft>
                <a:spcPts val="0"/>
              </a:spcAft>
              <a:defRPr/>
            </a:pPr>
            <a:r>
              <a:rPr lang="it-IT" sz="1100" b="1" dirty="0">
                <a:effectLst>
                  <a:outerShdw blurRad="38100" dist="38100" dir="2700000" algn="tl">
                    <a:srgbClr val="000000">
                      <a:alpha val="43137"/>
                    </a:srgbClr>
                  </a:outerShdw>
                </a:effectLst>
                <a:highlight>
                  <a:srgbClr val="99FF33"/>
                </a:highlight>
                <a:latin typeface="Arial" panose="020B0604020202020204" pitchFamily="34" charset="0"/>
                <a:cs typeface="Arial" panose="020B0604020202020204" pitchFamily="34" charset="0"/>
              </a:rPr>
              <a:t>Gestione regionale</a:t>
            </a:r>
          </a:p>
        </p:txBody>
      </p:sp>
      <p:pic>
        <p:nvPicPr>
          <p:cNvPr id="2" name="Immagine 17">
            <a:extLst>
              <a:ext uri="{FF2B5EF4-FFF2-40B4-BE49-F238E27FC236}">
                <a16:creationId xmlns:a16="http://schemas.microsoft.com/office/drawing/2014/main" id="{C1E8D71D-73AB-4233-84B8-3CA23AF24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4324350"/>
            <a:ext cx="147478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17">
            <a:extLst>
              <a:ext uri="{FF2B5EF4-FFF2-40B4-BE49-F238E27FC236}">
                <a16:creationId xmlns:a16="http://schemas.microsoft.com/office/drawing/2014/main" id="{86070DF2-77FB-566C-E18A-16AB650B3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538" y="4981575"/>
            <a:ext cx="147478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17">
            <a:extLst>
              <a:ext uri="{FF2B5EF4-FFF2-40B4-BE49-F238E27FC236}">
                <a16:creationId xmlns:a16="http://schemas.microsoft.com/office/drawing/2014/main" id="{D29765E5-B087-DB62-7AC4-44070AC86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4008438"/>
            <a:ext cx="14747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2 11">
            <a:extLst>
              <a:ext uri="{FF2B5EF4-FFF2-40B4-BE49-F238E27FC236}">
                <a16:creationId xmlns:a16="http://schemas.microsoft.com/office/drawing/2014/main" id="{DBE20F03-2610-66C1-9C0C-DF75E4C7B617}"/>
              </a:ext>
            </a:extLst>
          </p:cNvPr>
          <p:cNvCxnSpPr/>
          <p:nvPr/>
        </p:nvCxnSpPr>
        <p:spPr>
          <a:xfrm flipV="1">
            <a:off x="2762250" y="2773363"/>
            <a:ext cx="8037513" cy="1401762"/>
          </a:xfrm>
          <a:prstGeom prst="straightConnector1">
            <a:avLst/>
          </a:prstGeom>
          <a:ln w="31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423836E1-A239-64E1-94B9-2BF59B099C57}"/>
              </a:ext>
            </a:extLst>
          </p:cNvPr>
          <p:cNvCxnSpPr/>
          <p:nvPr/>
        </p:nvCxnSpPr>
        <p:spPr>
          <a:xfrm flipV="1">
            <a:off x="2762250" y="2797175"/>
            <a:ext cx="7969250" cy="1697038"/>
          </a:xfrm>
          <a:prstGeom prst="straightConnector1">
            <a:avLst/>
          </a:prstGeom>
          <a:ln w="31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7E65AA74-D110-8678-0DC3-5D8009FB88BE}"/>
              </a:ext>
            </a:extLst>
          </p:cNvPr>
          <p:cNvCxnSpPr>
            <a:stCxn id="4" idx="3"/>
          </p:cNvCxnSpPr>
          <p:nvPr/>
        </p:nvCxnSpPr>
        <p:spPr>
          <a:xfrm flipV="1">
            <a:off x="2854325" y="2797175"/>
            <a:ext cx="7945438" cy="2397125"/>
          </a:xfrm>
          <a:prstGeom prst="straightConnector1">
            <a:avLst/>
          </a:prstGeom>
          <a:ln w="31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Esplosione 2 14">
            <a:extLst>
              <a:ext uri="{FF2B5EF4-FFF2-40B4-BE49-F238E27FC236}">
                <a16:creationId xmlns:a16="http://schemas.microsoft.com/office/drawing/2014/main" id="{297ACF01-3633-08BF-401D-A5BCAE74F241}"/>
              </a:ext>
            </a:extLst>
          </p:cNvPr>
          <p:cNvSpPr/>
          <p:nvPr/>
        </p:nvSpPr>
        <p:spPr>
          <a:xfrm>
            <a:off x="8492836" y="1208301"/>
            <a:ext cx="4410363" cy="2110369"/>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3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FINANZIAMENTI A SUPPORTO DELL’AGRICOLTURA MONTANA E DELLA ZOOTECNIA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ttangolo 4">
            <a:extLst>
              <a:ext uri="{FF2B5EF4-FFF2-40B4-BE49-F238E27FC236}">
                <a16:creationId xmlns:a16="http://schemas.microsoft.com/office/drawing/2014/main" id="{1A0BE231-9031-39E3-60FA-2800A2AE3CE4}"/>
              </a:ext>
            </a:extLst>
          </p:cNvPr>
          <p:cNvSpPr>
            <a:spLocks noChangeArrowheads="1"/>
          </p:cNvSpPr>
          <p:nvPr/>
        </p:nvSpPr>
        <p:spPr bwMode="auto">
          <a:xfrm>
            <a:off x="531813" y="331788"/>
            <a:ext cx="110505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I pilastro: l’</a:t>
            </a:r>
            <a:r>
              <a:rPr lang="it-IT" altLang="it-IT" sz="3200"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Eco-schema 1 </a:t>
            </a: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per la zootecnica </a:t>
            </a:r>
            <a:r>
              <a:rPr lang="it-IT" altLang="it-IT" sz="3200" b="1" dirty="0" smtClean="0">
                <a:solidFill>
                  <a:srgbClr val="002060"/>
                </a:solidFill>
                <a:latin typeface="Arial" panose="020B0604020202020204" pitchFamily="34" charset="0"/>
                <a:ea typeface="Tahoma" panose="020B0604030504040204" pitchFamily="34" charset="0"/>
                <a:cs typeface="Arial" panose="020B0604020202020204" pitchFamily="34" charset="0"/>
              </a:rPr>
              <a:t>1/3</a:t>
            </a:r>
            <a:endPar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4" name="Google Shape;269;p7">
            <a:extLst>
              <a:ext uri="{FF2B5EF4-FFF2-40B4-BE49-F238E27FC236}">
                <a16:creationId xmlns:a16="http://schemas.microsoft.com/office/drawing/2014/main" id="{11E31408-F09E-5028-7594-8ED3909849D3}"/>
              </a:ext>
            </a:extLst>
          </p:cNvPr>
          <p:cNvGraphicFramePr/>
          <p:nvPr>
            <p:extLst>
              <p:ext uri="{D42A27DB-BD31-4B8C-83A1-F6EECF244321}">
                <p14:modId xmlns:p14="http://schemas.microsoft.com/office/powerpoint/2010/main" val="212937520"/>
              </p:ext>
            </p:extLst>
          </p:nvPr>
        </p:nvGraphicFramePr>
        <p:xfrm>
          <a:off x="452583" y="958128"/>
          <a:ext cx="11342254" cy="5714946"/>
        </p:xfrm>
        <a:graphic>
          <a:graphicData uri="http://schemas.openxmlformats.org/drawingml/2006/table">
            <a:tbl>
              <a:tblPr>
                <a:noFill/>
              </a:tblPr>
              <a:tblGrid>
                <a:gridCol w="1308658">
                  <a:extLst>
                    <a:ext uri="{9D8B030D-6E8A-4147-A177-3AD203B41FA5}">
                      <a16:colId xmlns:a16="http://schemas.microsoft.com/office/drawing/2014/main" val="20000"/>
                    </a:ext>
                  </a:extLst>
                </a:gridCol>
                <a:gridCol w="1430627">
                  <a:extLst>
                    <a:ext uri="{9D8B030D-6E8A-4147-A177-3AD203B41FA5}">
                      <a16:colId xmlns:a16="http://schemas.microsoft.com/office/drawing/2014/main" val="20001"/>
                    </a:ext>
                  </a:extLst>
                </a:gridCol>
                <a:gridCol w="2911515">
                  <a:extLst>
                    <a:ext uri="{9D8B030D-6E8A-4147-A177-3AD203B41FA5}">
                      <a16:colId xmlns:a16="http://schemas.microsoft.com/office/drawing/2014/main" val="20002"/>
                    </a:ext>
                  </a:extLst>
                </a:gridCol>
                <a:gridCol w="945092">
                  <a:extLst>
                    <a:ext uri="{9D8B030D-6E8A-4147-A177-3AD203B41FA5}">
                      <a16:colId xmlns:a16="http://schemas.microsoft.com/office/drawing/2014/main" val="20003"/>
                    </a:ext>
                  </a:extLst>
                </a:gridCol>
                <a:gridCol w="1871256">
                  <a:extLst>
                    <a:ext uri="{9D8B030D-6E8A-4147-A177-3AD203B41FA5}">
                      <a16:colId xmlns:a16="http://schemas.microsoft.com/office/drawing/2014/main" val="20004"/>
                    </a:ext>
                  </a:extLst>
                </a:gridCol>
                <a:gridCol w="2875106">
                  <a:extLst>
                    <a:ext uri="{9D8B030D-6E8A-4147-A177-3AD203B41FA5}">
                      <a16:colId xmlns:a16="http://schemas.microsoft.com/office/drawing/2014/main" val="20005"/>
                    </a:ext>
                  </a:extLst>
                </a:gridCol>
              </a:tblGrid>
              <a:tr h="1029677">
                <a:tc>
                  <a:txBody>
                    <a:bodyPr/>
                    <a:lstStyle/>
                    <a:p>
                      <a:pPr marL="0" marR="0" lvl="0" indent="0" algn="ctr" rtl="0">
                        <a:lnSpc>
                          <a:spcPct val="100000"/>
                        </a:lnSpc>
                        <a:spcBef>
                          <a:spcPts val="0"/>
                        </a:spcBef>
                        <a:spcAft>
                          <a:spcPts val="0"/>
                        </a:spcAft>
                        <a:buClr>
                          <a:srgbClr val="000000"/>
                        </a:buClr>
                        <a:buSzPts val="1000"/>
                        <a:buFont typeface="Arial"/>
                        <a:buNone/>
                      </a:pPr>
                      <a:r>
                        <a:rPr lang="it" sz="1200" b="1" u="none" strike="noStrike" cap="none" dirty="0">
                          <a:solidFill>
                            <a:schemeClr val="bg1"/>
                          </a:solidFill>
                          <a:latin typeface="Times New Roman"/>
                          <a:ea typeface="Times New Roman"/>
                          <a:cs typeface="Times New Roman"/>
                          <a:sym typeface="Times New Roman"/>
                        </a:rPr>
                        <a:t>Tipo di eco-schema e settore di interesse</a:t>
                      </a:r>
                      <a:endParaRPr sz="1200" b="1" u="none" strike="noStrike" cap="none" dirty="0">
                        <a:solidFill>
                          <a:schemeClr val="bg1"/>
                        </a:solidFill>
                        <a:latin typeface="Times New Roman"/>
                        <a:ea typeface="Times New Roman"/>
                        <a:cs typeface="Times New Roman"/>
                        <a:sym typeface="Times New Roman"/>
                      </a:endParaRPr>
                    </a:p>
                  </a:txBody>
                  <a:tcPr marL="63499" marR="63499" marT="63491" marB="63491"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it" sz="1200" b="1" u="none" strike="noStrike" cap="none" dirty="0">
                          <a:solidFill>
                            <a:schemeClr val="bg1"/>
                          </a:solidFill>
                          <a:latin typeface="Times New Roman"/>
                          <a:ea typeface="Times New Roman"/>
                          <a:cs typeface="Times New Roman"/>
                          <a:sym typeface="Times New Roman"/>
                        </a:rPr>
                        <a:t>Livello</a:t>
                      </a:r>
                      <a:endParaRPr sz="1200" b="1" u="none" strike="noStrike" cap="none" dirty="0">
                        <a:solidFill>
                          <a:schemeClr val="bg1"/>
                        </a:solidFill>
                        <a:latin typeface="Times New Roman"/>
                        <a:ea typeface="Times New Roman"/>
                        <a:cs typeface="Times New Roman"/>
                        <a:sym typeface="Times New Roman"/>
                      </a:endParaRPr>
                    </a:p>
                  </a:txBody>
                  <a:tcPr marL="63499" marR="63499" marT="63491" marB="63491"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it" sz="1200" b="1" u="none" strike="noStrike" cap="none" dirty="0">
                          <a:solidFill>
                            <a:schemeClr val="bg1"/>
                          </a:solidFill>
                          <a:latin typeface="Times New Roman"/>
                          <a:ea typeface="Times New Roman"/>
                          <a:cs typeface="Times New Roman"/>
                          <a:sym typeface="Times New Roman"/>
                        </a:rPr>
                        <a:t>Settori ammissibili</a:t>
                      </a:r>
                      <a:endParaRPr sz="1200" b="1" u="none" strike="noStrike" cap="none" dirty="0">
                        <a:solidFill>
                          <a:schemeClr val="bg1"/>
                        </a:solidFill>
                        <a:latin typeface="Times New Roman"/>
                        <a:ea typeface="Times New Roman"/>
                        <a:cs typeface="Times New Roman"/>
                        <a:sym typeface="Times New Roman"/>
                      </a:endParaRPr>
                    </a:p>
                  </a:txBody>
                  <a:tcPr marL="63499" marR="63499" marT="63491" marB="63491"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it" sz="1200" b="1" u="none" strike="noStrike" cap="none" dirty="0">
                          <a:solidFill>
                            <a:schemeClr val="bg1"/>
                          </a:solidFill>
                          <a:latin typeface="Times New Roman"/>
                          <a:ea typeface="Times New Roman"/>
                          <a:cs typeface="Times New Roman"/>
                          <a:sym typeface="Times New Roman"/>
                        </a:rPr>
                        <a:t>Dotazione finanziaria annuale</a:t>
                      </a:r>
                      <a:endParaRPr sz="1200" b="1" u="none" strike="noStrike" cap="none" dirty="0">
                        <a:solidFill>
                          <a:schemeClr val="bg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it" sz="1200" b="1" u="none" strike="noStrike" cap="none" dirty="0">
                          <a:solidFill>
                            <a:schemeClr val="bg1"/>
                          </a:solidFill>
                          <a:latin typeface="Times New Roman"/>
                          <a:ea typeface="Times New Roman"/>
                          <a:cs typeface="Times New Roman"/>
                          <a:sym typeface="Times New Roman"/>
                        </a:rPr>
                        <a:t>(milioni di euro)</a:t>
                      </a:r>
                      <a:endParaRPr sz="1200" b="1" u="none" strike="noStrike" cap="none" dirty="0">
                        <a:solidFill>
                          <a:schemeClr val="bg1"/>
                        </a:solidFill>
                        <a:latin typeface="Times New Roman"/>
                        <a:ea typeface="Times New Roman"/>
                        <a:cs typeface="Times New Roman"/>
                        <a:sym typeface="Times New Roman"/>
                      </a:endParaRPr>
                    </a:p>
                  </a:txBody>
                  <a:tcPr marL="63499" marR="63499" marT="63491" marB="63491"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it" sz="1200" b="1" u="none" strike="noStrike" cap="none" dirty="0">
                          <a:solidFill>
                            <a:schemeClr val="bg1"/>
                          </a:solidFill>
                          <a:latin typeface="Times New Roman"/>
                          <a:ea typeface="Times New Roman"/>
                          <a:cs typeface="Times New Roman"/>
                          <a:sym typeface="Times New Roman"/>
                        </a:rPr>
                        <a:t>Importo indicativo del premio</a:t>
                      </a:r>
                      <a:endParaRPr sz="1200" b="1" u="none" strike="noStrike" cap="none" dirty="0">
                        <a:solidFill>
                          <a:schemeClr val="bg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00"/>
                        <a:buFont typeface="Arial"/>
                        <a:buNone/>
                      </a:pPr>
                      <a:r>
                        <a:rPr lang="it" sz="1200" b="1" u="none" strike="noStrike" cap="none" dirty="0">
                          <a:solidFill>
                            <a:schemeClr val="bg1"/>
                          </a:solidFill>
                          <a:latin typeface="Times New Roman"/>
                          <a:ea typeface="Times New Roman"/>
                          <a:cs typeface="Times New Roman"/>
                          <a:sym typeface="Times New Roman"/>
                        </a:rPr>
                        <a:t>(euro/UBA, euro/ettaro)</a:t>
                      </a:r>
                      <a:endParaRPr sz="1200" b="1" u="none" strike="noStrike" cap="none" dirty="0">
                        <a:solidFill>
                          <a:schemeClr val="bg1"/>
                        </a:solidFill>
                        <a:latin typeface="Times New Roman"/>
                        <a:ea typeface="Times New Roman"/>
                        <a:cs typeface="Times New Roman"/>
                        <a:sym typeface="Times New Roman"/>
                      </a:endParaRPr>
                    </a:p>
                  </a:txBody>
                  <a:tcPr marL="63499" marR="63499" marT="63491" marB="63491"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it-IT" sz="1200" b="1" u="none" strike="noStrike" cap="none" dirty="0">
                          <a:solidFill>
                            <a:schemeClr val="bg1"/>
                          </a:solidFill>
                          <a:latin typeface="Times New Roman"/>
                          <a:ea typeface="Times New Roman"/>
                          <a:cs typeface="Times New Roman"/>
                          <a:sym typeface="Times New Roman"/>
                        </a:rPr>
                        <a:t>Impegni</a:t>
                      </a:r>
                      <a:endParaRPr sz="1200" b="1" u="none" strike="noStrike" cap="none" dirty="0">
                        <a:solidFill>
                          <a:schemeClr val="bg1"/>
                        </a:solidFill>
                        <a:latin typeface="Times New Roman"/>
                        <a:ea typeface="Times New Roman"/>
                        <a:cs typeface="Times New Roman"/>
                        <a:sym typeface="Times New Roman"/>
                      </a:endParaRPr>
                    </a:p>
                  </a:txBody>
                  <a:tcPr marL="63499" marR="63499" marT="63491" marB="63491"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solidFill>
                      <a:schemeClr val="accent4">
                        <a:lumMod val="50000"/>
                      </a:schemeClr>
                    </a:solidFill>
                  </a:tcPr>
                </a:tc>
                <a:extLst>
                  <a:ext uri="{0D108BD9-81ED-4DB2-BD59-A6C34878D82A}">
                    <a16:rowId xmlns:a16="http://schemas.microsoft.com/office/drawing/2014/main" val="10000"/>
                  </a:ext>
                </a:extLst>
              </a:tr>
              <a:tr h="1856673">
                <a:tc rowSpan="2">
                  <a:txBody>
                    <a:bodyPr/>
                    <a:lstStyle/>
                    <a:p>
                      <a:pPr marL="0" marR="0" lvl="0" indent="0" algn="l" rtl="0">
                        <a:lnSpc>
                          <a:spcPct val="100000"/>
                        </a:lnSpc>
                        <a:spcBef>
                          <a:spcPts val="0"/>
                        </a:spcBef>
                        <a:spcAft>
                          <a:spcPts val="0"/>
                        </a:spcAft>
                        <a:buClr>
                          <a:srgbClr val="000000"/>
                        </a:buClr>
                        <a:buSzPts val="1000"/>
                        <a:buFont typeface="Arial"/>
                        <a:buNone/>
                      </a:pPr>
                      <a:r>
                        <a:rPr lang="it" sz="1200" b="1" u="none" strike="noStrike" cap="none" dirty="0">
                          <a:highlight>
                            <a:srgbClr val="FFFF00"/>
                          </a:highlight>
                          <a:latin typeface="Times New Roman"/>
                          <a:ea typeface="Times New Roman"/>
                          <a:cs typeface="Times New Roman"/>
                          <a:sym typeface="Times New Roman"/>
                        </a:rPr>
                        <a:t>Eco-schema 1: zootecnia</a:t>
                      </a:r>
                      <a:endParaRPr sz="1200" b="1" u="none" strike="noStrike" cap="none" dirty="0">
                        <a:highlight>
                          <a:srgbClr val="FFFF00"/>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it" sz="1200" u="none" strike="noStrike" cap="none" dirty="0">
                          <a:latin typeface="Times New Roman"/>
                          <a:ea typeface="Times New Roman"/>
                          <a:cs typeface="Times New Roman"/>
                          <a:sym typeface="Times New Roman"/>
                        </a:rPr>
                        <a:t>Pagamento per la riduzione della antimicrobico resistenza e il benessere animale</a:t>
                      </a:r>
                      <a:endParaRPr sz="1200" u="none" strike="noStrike" cap="none" dirty="0">
                        <a:latin typeface="Times New Roman"/>
                        <a:ea typeface="Times New Roman"/>
                        <a:cs typeface="Times New Roman"/>
                        <a:sym typeface="Times New Roman"/>
                      </a:endParaRPr>
                    </a:p>
                  </a:txBody>
                  <a:tcPr marL="63499" marR="63499" marT="63491" marB="63491">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it" sz="1200" b="1" u="none" strike="noStrike" cap="none" dirty="0">
                          <a:latin typeface="Times New Roman"/>
                          <a:ea typeface="Times New Roman"/>
                          <a:cs typeface="Times New Roman"/>
                          <a:sym typeface="Times New Roman"/>
                        </a:rPr>
                        <a:t>Livello 1</a:t>
                      </a:r>
                      <a:r>
                        <a:rPr lang="it" sz="1200" u="none" strike="noStrike" cap="none" dirty="0">
                          <a:latin typeface="Times New Roman"/>
                          <a:ea typeface="Times New Roman"/>
                          <a:cs typeface="Times New Roman"/>
                          <a:sym typeface="Times New Roman"/>
                        </a:rPr>
                        <a:t>: riduzione dell’antimicrobico resistenza</a:t>
                      </a:r>
                      <a:endParaRPr sz="1200" u="none" strike="noStrike" cap="none" dirty="0">
                        <a:latin typeface="Times New Roman"/>
                        <a:ea typeface="Times New Roman"/>
                        <a:cs typeface="Times New Roman"/>
                        <a:sym typeface="Times New Roman"/>
                      </a:endParaRPr>
                    </a:p>
                  </a:txBody>
                  <a:tcPr marL="63499" marR="63499" marT="63491" marB="63491">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tc>
                  <a:txBody>
                    <a:bodyPr/>
                    <a:lstStyle/>
                    <a:p>
                      <a:pPr marL="0" marR="0" lvl="0" indent="0" algn="just" rtl="0">
                        <a:lnSpc>
                          <a:spcPct val="100000"/>
                        </a:lnSpc>
                        <a:spcBef>
                          <a:spcPts val="0"/>
                        </a:spcBef>
                        <a:spcAft>
                          <a:spcPts val="0"/>
                        </a:spcAft>
                        <a:buClr>
                          <a:srgbClr val="000000"/>
                        </a:buClr>
                        <a:buSzPts val="1000"/>
                        <a:buFont typeface="Arial"/>
                        <a:buNone/>
                      </a:pPr>
                      <a:r>
                        <a:rPr lang="it" sz="1200" u="none" strike="noStrike" cap="none" dirty="0">
                          <a:latin typeface="Times New Roman"/>
                          <a:ea typeface="Times New Roman"/>
                          <a:cs typeface="Times New Roman"/>
                          <a:sym typeface="Times New Roman"/>
                        </a:rPr>
                        <a:t>Bovini da latte, da carne, a duplice attitudine, bufalini, vitelli a carne bianca </a:t>
                      </a:r>
                      <a:r>
                        <a:rPr lang="it-IT" sz="1200" u="none" strike="noStrike" cap="none" dirty="0">
                          <a:latin typeface="Times New Roman"/>
                          <a:ea typeface="Times New Roman"/>
                          <a:cs typeface="Times New Roman"/>
                          <a:sym typeface="Times New Roman"/>
                        </a:rPr>
                        <a:t>(di età inferiore a sei mesi in allevamenti individuati in BDN con tipologia</a:t>
                      </a:r>
                    </a:p>
                    <a:p>
                      <a:pPr marL="0" marR="0" lvl="0" indent="0" algn="just" rtl="0">
                        <a:lnSpc>
                          <a:spcPct val="100000"/>
                        </a:lnSpc>
                        <a:spcBef>
                          <a:spcPts val="0"/>
                        </a:spcBef>
                        <a:spcAft>
                          <a:spcPts val="0"/>
                        </a:spcAft>
                        <a:buClr>
                          <a:srgbClr val="000000"/>
                        </a:buClr>
                        <a:buSzPts val="1000"/>
                        <a:buFont typeface="Arial"/>
                        <a:buNone/>
                      </a:pPr>
                      <a:r>
                        <a:rPr lang="it-IT" sz="1200" u="none" strike="noStrike" cap="none" dirty="0">
                          <a:latin typeface="Times New Roman"/>
                          <a:ea typeface="Times New Roman"/>
                          <a:cs typeface="Times New Roman"/>
                          <a:sym typeface="Times New Roman"/>
                        </a:rPr>
                        <a:t>produttiva vitelli a carne bianca),</a:t>
                      </a:r>
                      <a:r>
                        <a:rPr lang="it" sz="1200" u="none" strike="noStrike" cap="none" dirty="0">
                          <a:latin typeface="Times New Roman"/>
                          <a:ea typeface="Times New Roman"/>
                          <a:cs typeface="Times New Roman"/>
                          <a:sym typeface="Times New Roman"/>
                        </a:rPr>
                        <a:t> suini, ovini</a:t>
                      </a:r>
                      <a:r>
                        <a:rPr lang="it" sz="1200" u="none" strike="noStrike" cap="none" baseline="0" dirty="0">
                          <a:latin typeface="Times New Roman"/>
                          <a:ea typeface="Times New Roman"/>
                          <a:cs typeface="Times New Roman"/>
                          <a:sym typeface="Times New Roman"/>
                        </a:rPr>
                        <a:t> </a:t>
                      </a:r>
                      <a:r>
                        <a:rPr lang="it" sz="1200" u="none" strike="noStrike" cap="none" dirty="0">
                          <a:latin typeface="Times New Roman"/>
                          <a:ea typeface="Times New Roman"/>
                          <a:cs typeface="Times New Roman"/>
                          <a:sym typeface="Times New Roman"/>
                        </a:rPr>
                        <a:t>(</a:t>
                      </a:r>
                      <a:r>
                        <a:rPr lang="it-IT" sz="1200" u="none" strike="noStrike" cap="none" dirty="0">
                          <a:latin typeface="Times New Roman"/>
                          <a:ea typeface="Times New Roman"/>
                          <a:cs typeface="Times New Roman"/>
                          <a:sym typeface="Times New Roman"/>
                        </a:rPr>
                        <a:t>con orientamento produttivo da latte e</a:t>
                      </a:r>
                    </a:p>
                    <a:p>
                      <a:pPr marL="0" marR="0" lvl="0" indent="0" algn="just" rtl="0">
                        <a:lnSpc>
                          <a:spcPct val="100000"/>
                        </a:lnSpc>
                        <a:spcBef>
                          <a:spcPts val="0"/>
                        </a:spcBef>
                        <a:spcAft>
                          <a:spcPts val="0"/>
                        </a:spcAft>
                        <a:buClr>
                          <a:srgbClr val="000000"/>
                        </a:buClr>
                        <a:buSzPts val="1000"/>
                        <a:buFont typeface="Arial"/>
                        <a:buNone/>
                      </a:pPr>
                      <a:r>
                        <a:rPr lang="it-IT" sz="1200" u="none" strike="noStrike" cap="none" dirty="0">
                          <a:latin typeface="Times New Roman"/>
                          <a:ea typeface="Times New Roman"/>
                          <a:cs typeface="Times New Roman"/>
                          <a:sym typeface="Times New Roman"/>
                        </a:rPr>
                        <a:t>da carne), caprini, bufalini con orientamento produttivo da latte e</a:t>
                      </a:r>
                    </a:p>
                    <a:p>
                      <a:pPr marL="0" marR="0" lvl="0" indent="0" algn="just" rtl="0">
                        <a:lnSpc>
                          <a:spcPct val="100000"/>
                        </a:lnSpc>
                        <a:spcBef>
                          <a:spcPts val="0"/>
                        </a:spcBef>
                        <a:spcAft>
                          <a:spcPts val="0"/>
                        </a:spcAft>
                        <a:buClr>
                          <a:srgbClr val="000000"/>
                        </a:buClr>
                        <a:buSzPts val="1000"/>
                        <a:buFont typeface="Arial"/>
                        <a:buNone/>
                      </a:pPr>
                      <a:r>
                        <a:rPr lang="it-IT" sz="1200" u="none" strike="noStrike" cap="none" dirty="0">
                          <a:latin typeface="Times New Roman"/>
                          <a:ea typeface="Times New Roman"/>
                          <a:cs typeface="Times New Roman"/>
                          <a:sym typeface="Times New Roman"/>
                        </a:rPr>
                        <a:t>da carne e allevamenti di suini per ciascuna categoria prevista in ambito </a:t>
                      </a:r>
                      <a:r>
                        <a:rPr lang="it-IT" sz="1200" u="none" strike="noStrike" cap="none" dirty="0" err="1">
                          <a:latin typeface="Times New Roman"/>
                          <a:ea typeface="Times New Roman"/>
                          <a:cs typeface="Times New Roman"/>
                          <a:sym typeface="Times New Roman"/>
                        </a:rPr>
                        <a:t>ClassyFarm</a:t>
                      </a:r>
                      <a:r>
                        <a:rPr lang="it-IT" sz="1200" u="none" strike="noStrike" cap="none" dirty="0">
                          <a:latin typeface="Times New Roman"/>
                          <a:ea typeface="Times New Roman"/>
                          <a:cs typeface="Times New Roman"/>
                          <a:sym typeface="Times New Roman"/>
                        </a:rPr>
                        <a:t>.</a:t>
                      </a:r>
                      <a:endParaRPr sz="1200" u="none" strike="noStrike" cap="none" dirty="0">
                        <a:latin typeface="Times New Roman"/>
                        <a:ea typeface="Times New Roman"/>
                        <a:cs typeface="Times New Roman"/>
                        <a:sym typeface="Times New Roman"/>
                      </a:endParaRPr>
                    </a:p>
                  </a:txBody>
                  <a:tcPr marL="63499" marR="63499" marT="63491" marB="63491">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it" sz="1200" u="none" strike="noStrike" cap="none" dirty="0">
                          <a:latin typeface="Times New Roman"/>
                          <a:ea typeface="Times New Roman"/>
                          <a:cs typeface="Times New Roman"/>
                          <a:sym typeface="Times New Roman"/>
                        </a:rPr>
                        <a:t>298,0</a:t>
                      </a:r>
                      <a:endParaRPr sz="1200" u="none" strike="noStrike" cap="none" dirty="0">
                        <a:latin typeface="Times New Roman"/>
                        <a:ea typeface="Times New Roman"/>
                        <a:cs typeface="Times New Roman"/>
                        <a:sym typeface="Times New Roman"/>
                      </a:endParaRPr>
                    </a:p>
                  </a:txBody>
                  <a:tcPr marL="63499" marR="63499" marT="63491" marB="63491">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it" sz="1200" u="none" strike="noStrike" cap="none" dirty="0">
                          <a:latin typeface="Times New Roman"/>
                          <a:ea typeface="Times New Roman"/>
                          <a:cs typeface="Times New Roman"/>
                          <a:sym typeface="Times New Roman"/>
                        </a:rPr>
                        <a:t>da 24 a 66 euro/UBA, a seconda della specie animale</a:t>
                      </a:r>
                      <a:endParaRPr sz="1200" u="none" strike="noStrike" cap="none" dirty="0">
                        <a:latin typeface="Times New Roman"/>
                        <a:ea typeface="Times New Roman"/>
                        <a:cs typeface="Times New Roman"/>
                        <a:sym typeface="Times New Roman"/>
                      </a:endParaRPr>
                    </a:p>
                  </a:txBody>
                  <a:tcPr marL="63499" marR="63499" marT="63491" marB="63491">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it-IT" sz="1200" u="none" strike="noStrike" cap="none" dirty="0">
                          <a:latin typeface="Times New Roman"/>
                          <a:ea typeface="Times New Roman"/>
                          <a:cs typeface="Times New Roman"/>
                          <a:sym typeface="Times New Roman"/>
                        </a:rPr>
                        <a:t>Sono premiati gli allevamenti che mantengono la dose giornaliera di impiego degli antimicrobici entro il valore definito dalla mediana. Risultano altresì incentivati gli allevamenti che sono sopra la mediana, ma migliorano la loro posizione, passando dal quarto al terzo quartile con riduzione di almeno il 10%, oppure rimangono nel terzo quartile con riduzione del 20%</a:t>
                      </a:r>
                    </a:p>
                  </a:txBody>
                  <a:tcPr marL="63499" marR="63499" marT="63491" marB="63491">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2687234">
                <a:tc vMerge="1">
                  <a:txBody>
                    <a:bodyPr/>
                    <a:lstStyle/>
                    <a:p>
                      <a:endParaRPr lang="it-IT"/>
                    </a:p>
                  </a:txBody>
                  <a:tcPr/>
                </a:tc>
                <a:tc>
                  <a:txBody>
                    <a:bodyPr/>
                    <a:lstStyle/>
                    <a:p>
                      <a:pPr marL="0" marR="0" lvl="0" indent="0" algn="ctr" rtl="0">
                        <a:lnSpc>
                          <a:spcPct val="100000"/>
                        </a:lnSpc>
                        <a:spcBef>
                          <a:spcPts val="0"/>
                        </a:spcBef>
                        <a:spcAft>
                          <a:spcPts val="0"/>
                        </a:spcAft>
                        <a:buClr>
                          <a:srgbClr val="000000"/>
                        </a:buClr>
                        <a:buSzPts val="1000"/>
                        <a:buFont typeface="Arial"/>
                        <a:buNone/>
                      </a:pPr>
                      <a:r>
                        <a:rPr lang="it" sz="1200" b="1" u="none" strike="noStrike" cap="none" dirty="0">
                          <a:latin typeface="Times New Roman"/>
                          <a:ea typeface="Times New Roman"/>
                          <a:cs typeface="Times New Roman"/>
                          <a:sym typeface="Times New Roman"/>
                        </a:rPr>
                        <a:t>Livello 2</a:t>
                      </a:r>
                      <a:r>
                        <a:rPr lang="it" sz="1200" u="none" strike="noStrike" cap="none" dirty="0">
                          <a:latin typeface="Times New Roman"/>
                          <a:ea typeface="Times New Roman"/>
                          <a:cs typeface="Times New Roman"/>
                          <a:sym typeface="Times New Roman"/>
                        </a:rPr>
                        <a:t>: </a:t>
                      </a:r>
                      <a:r>
                        <a:rPr lang="it-IT" sz="1200" u="none" strike="noStrike" cap="none" dirty="0">
                          <a:latin typeface="Times New Roman"/>
                          <a:ea typeface="Times New Roman"/>
                          <a:cs typeface="Times New Roman"/>
                          <a:sym typeface="Times New Roman"/>
                        </a:rPr>
                        <a:t>adesione al Sistema di Qualità Nazionale per il Benessere Animale (SQNBA)</a:t>
                      </a:r>
                      <a:r>
                        <a:rPr lang="it" sz="1200" u="none" strike="noStrike" cap="none" dirty="0">
                          <a:latin typeface="Times New Roman"/>
                          <a:ea typeface="Times New Roman"/>
                          <a:cs typeface="Times New Roman"/>
                          <a:sym typeface="Times New Roman"/>
                        </a:rPr>
                        <a:t> con pascolo o allevamento brado</a:t>
                      </a:r>
                      <a:endParaRPr sz="1200" u="none" strike="noStrike" cap="none" dirty="0">
                        <a:latin typeface="Times New Roman"/>
                        <a:ea typeface="Times New Roman"/>
                        <a:cs typeface="Times New Roman"/>
                        <a:sym typeface="Times New Roman"/>
                      </a:endParaRPr>
                    </a:p>
                  </a:txBody>
                  <a:tcPr marL="63499" marR="63499" marT="63491" marB="63491">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it" sz="1200" u="none" strike="noStrike" cap="none" dirty="0">
                          <a:latin typeface="Times New Roman"/>
                          <a:ea typeface="Times New Roman"/>
                          <a:cs typeface="Times New Roman"/>
                          <a:sym typeface="Times New Roman"/>
                        </a:rPr>
                        <a:t>Bovini da latte, da carne e duplice attitudine, suini per ciascuna categoria prevista in ambito «Classyfarm»</a:t>
                      </a:r>
                    </a:p>
                    <a:p>
                      <a:pPr marL="0" marR="0" lvl="0" indent="0" algn="l" rtl="0">
                        <a:lnSpc>
                          <a:spcPct val="100000"/>
                        </a:lnSpc>
                        <a:spcBef>
                          <a:spcPts val="0"/>
                        </a:spcBef>
                        <a:spcAft>
                          <a:spcPts val="0"/>
                        </a:spcAft>
                        <a:buClr>
                          <a:srgbClr val="000000"/>
                        </a:buClr>
                        <a:buSzPts val="1000"/>
                        <a:buFont typeface="Arial"/>
                        <a:buNone/>
                      </a:pPr>
                      <a:endParaRPr lang="it" sz="1200" u="none" strike="noStrike" cap="none" dirty="0">
                        <a:latin typeface="Times New Roman"/>
                        <a:ea typeface="Times New Roman"/>
                        <a:cs typeface="Times New Roman"/>
                        <a:sym typeface="Times New Roman"/>
                      </a:endParaRPr>
                    </a:p>
                  </a:txBody>
                  <a:tcPr marL="63499" marR="63499" marT="63491" marB="63491">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it" sz="1200" u="none" strike="noStrike" cap="none">
                          <a:latin typeface="Times New Roman"/>
                          <a:ea typeface="Times New Roman"/>
                          <a:cs typeface="Times New Roman"/>
                          <a:sym typeface="Times New Roman"/>
                        </a:rPr>
                        <a:t>65,3</a:t>
                      </a:r>
                      <a:endParaRPr sz="1200" u="none" strike="noStrike" cap="none">
                        <a:latin typeface="Times New Roman"/>
                        <a:ea typeface="Times New Roman"/>
                        <a:cs typeface="Times New Roman"/>
                        <a:sym typeface="Times New Roman"/>
                      </a:endParaRPr>
                    </a:p>
                  </a:txBody>
                  <a:tcPr marL="63499" marR="63499" marT="63491" marB="63491">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it" sz="1200" u="none" strike="noStrike" cap="none" dirty="0">
                          <a:latin typeface="Times New Roman"/>
                          <a:ea typeface="Times New Roman"/>
                          <a:cs typeface="Times New Roman"/>
                          <a:sym typeface="Times New Roman"/>
                        </a:rPr>
                        <a:t>da 240 a 300 euro/UBA, a seconda della specie animale</a:t>
                      </a:r>
                      <a:endParaRPr sz="1200" u="none" strike="noStrike" cap="none" dirty="0">
                        <a:latin typeface="Times New Roman"/>
                        <a:ea typeface="Times New Roman"/>
                        <a:cs typeface="Times New Roman"/>
                        <a:sym typeface="Times New Roman"/>
                      </a:endParaRPr>
                    </a:p>
                  </a:txBody>
                  <a:tcPr marL="63499" marR="63499" marT="63491" marB="63491">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200" u="none" strike="noStrike" cap="none" dirty="0">
                          <a:latin typeface="Times New Roman"/>
                          <a:ea typeface="Times New Roman"/>
                          <a:cs typeface="Times New Roman"/>
                          <a:sym typeface="Times New Roman"/>
                        </a:rPr>
                        <a:t>Adesione al</a:t>
                      </a:r>
                      <a:r>
                        <a:rPr lang="it-IT" sz="1200" u="none" strike="noStrike" cap="none" baseline="0" dirty="0">
                          <a:latin typeface="Times New Roman"/>
                          <a:ea typeface="Times New Roman"/>
                          <a:cs typeface="Times New Roman"/>
                          <a:sym typeface="Times New Roman"/>
                        </a:rPr>
                        <a:t> </a:t>
                      </a:r>
                      <a:r>
                        <a:rPr lang="it-IT" sz="1200" u="none" strike="noStrike" cap="none" dirty="0">
                          <a:latin typeface="Times New Roman"/>
                          <a:ea typeface="Times New Roman"/>
                          <a:cs typeface="Times New Roman"/>
                          <a:sym typeface="Times New Roman"/>
                        </a:rPr>
                        <a:t>SQNBA con pascolamento nel rispetto degli impegni previsti dal relativo</a:t>
                      </a:r>
                    </a:p>
                    <a:p>
                      <a:pPr marL="0" marR="0" lvl="0" indent="0" algn="l" rtl="0">
                        <a:lnSpc>
                          <a:spcPct val="100000"/>
                        </a:lnSpc>
                        <a:spcBef>
                          <a:spcPts val="0"/>
                        </a:spcBef>
                        <a:spcAft>
                          <a:spcPts val="0"/>
                        </a:spcAft>
                        <a:buClr>
                          <a:srgbClr val="000000"/>
                        </a:buClr>
                        <a:buSzPts val="1000"/>
                        <a:buFont typeface="Arial"/>
                        <a:buNone/>
                      </a:pPr>
                      <a:r>
                        <a:rPr lang="it-IT" sz="1200" u="none" strike="noStrike" cap="none" dirty="0">
                          <a:latin typeface="Times New Roman"/>
                          <a:ea typeface="Times New Roman"/>
                          <a:cs typeface="Times New Roman"/>
                          <a:sym typeface="Times New Roman"/>
                        </a:rPr>
                        <a:t>disciplinare. </a:t>
                      </a:r>
                    </a:p>
                    <a:p>
                      <a:pPr marL="0" marR="0" lvl="0" indent="0" algn="l" rtl="0">
                        <a:lnSpc>
                          <a:spcPct val="100000"/>
                        </a:lnSpc>
                        <a:spcBef>
                          <a:spcPts val="0"/>
                        </a:spcBef>
                        <a:spcAft>
                          <a:spcPts val="0"/>
                        </a:spcAft>
                        <a:buClr>
                          <a:srgbClr val="000000"/>
                        </a:buClr>
                        <a:buSzPts val="1000"/>
                        <a:buFont typeface="Arial"/>
                        <a:buNone/>
                      </a:pPr>
                      <a:r>
                        <a:rPr lang="it-IT" sz="1200" u="none" strike="noStrike" cap="none" dirty="0">
                          <a:latin typeface="Times New Roman"/>
                          <a:ea typeface="Times New Roman"/>
                          <a:cs typeface="Times New Roman"/>
                          <a:sym typeface="Times New Roman"/>
                        </a:rPr>
                        <a:t>DEROGHE:</a:t>
                      </a: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it-IT" sz="1200" u="none" strike="noStrike" cap="none" dirty="0">
                          <a:latin typeface="Times New Roman"/>
                          <a:ea typeface="Times New Roman"/>
                          <a:cs typeface="Times New Roman"/>
                          <a:sym typeface="Times New Roman"/>
                        </a:rPr>
                        <a:t>gli allevamenti di bovini di piccola dimensione al pascolo nelle aree montane sono esentati dall’adesione al SQNBA, alla condizione dello svolgimento di controlli da parte della Regione (</a:t>
                      </a:r>
                      <a:r>
                        <a:rPr lang="it-IT" sz="1200" b="1" u="sng" strike="noStrike" cap="none" dirty="0">
                          <a:latin typeface="Times New Roman"/>
                          <a:ea typeface="Times New Roman"/>
                          <a:cs typeface="Times New Roman"/>
                          <a:sym typeface="Times New Roman"/>
                        </a:rPr>
                        <a:t>20 UBA nel 2023 e 10 UBA dal 2024</a:t>
                      </a:r>
                      <a:r>
                        <a:rPr lang="it-IT" sz="1200" u="none" strike="noStrike" cap="none" dirty="0">
                          <a:latin typeface="Times New Roman"/>
                          <a:ea typeface="Times New Roman"/>
                          <a:cs typeface="Times New Roman"/>
                          <a:sym typeface="Times New Roman"/>
                        </a:rPr>
                        <a:t>).</a:t>
                      </a:r>
                      <a:r>
                        <a:rPr lang="it-IT" sz="1200" u="none" strike="noStrike" cap="none" baseline="0" dirty="0">
                          <a:latin typeface="Times New Roman"/>
                          <a:ea typeface="Times New Roman"/>
                          <a:cs typeface="Times New Roman"/>
                          <a:sym typeface="Times New Roman"/>
                        </a:rPr>
                        <a:t> </a:t>
                      </a:r>
                      <a:r>
                        <a:rPr lang="it-IT" sz="1300" b="1" u="sng" strike="noStrike" cap="none" baseline="0" dirty="0">
                          <a:highlight>
                            <a:srgbClr val="FFFF00"/>
                          </a:highlight>
                          <a:latin typeface="Times New Roman"/>
                          <a:ea typeface="Times New Roman"/>
                          <a:cs typeface="Times New Roman"/>
                          <a:sym typeface="Times New Roman"/>
                        </a:rPr>
                        <a:t>DEROGA REGIONALE DGR n. 40 del 31/01/2023;</a:t>
                      </a:r>
                      <a:endParaRPr lang="it-IT" sz="1200" u="none" strike="noStrike" cap="none" baseline="0" dirty="0">
                        <a:highlight>
                          <a:srgbClr val="FFFF00"/>
                        </a:highlight>
                        <a:latin typeface="Times New Roman"/>
                        <a:ea typeface="Times New Roman"/>
                        <a:cs typeface="Times New Roman"/>
                        <a:sym typeface="Times New Roman"/>
                      </a:endParaRPr>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it-IT" sz="1200" u="none" strike="noStrike" cap="none" dirty="0">
                          <a:latin typeface="Times New Roman"/>
                          <a:ea typeface="Times New Roman"/>
                          <a:cs typeface="Times New Roman"/>
                          <a:sym typeface="Times New Roman"/>
                        </a:rPr>
                        <a:t>sono esentati dall’adesione al SQNBA gli allevamenti biologici.</a:t>
                      </a:r>
                    </a:p>
                  </a:txBody>
                  <a:tcPr marL="63499" marR="63499" marT="63491" marB="63491">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bl>
          </a:graphicData>
        </a:graphic>
      </p:graphicFrame>
      <p:sp>
        <p:nvSpPr>
          <p:cNvPr id="2" name="Rettangolo con angoli arrotondati in diagonale 24">
            <a:extLst>
              <a:ext uri="{FF2B5EF4-FFF2-40B4-BE49-F238E27FC236}">
                <a16:creationId xmlns:a16="http://schemas.microsoft.com/office/drawing/2014/main" id="{23FE2E3C-4FEA-A776-0F8B-F87EBCE8BCB3}"/>
              </a:ext>
            </a:extLst>
          </p:cNvPr>
          <p:cNvSpPr/>
          <p:nvPr/>
        </p:nvSpPr>
        <p:spPr>
          <a:xfrm>
            <a:off x="10501313" y="39688"/>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sp>
        <p:nvSpPr>
          <p:cNvPr id="5" name="Rettangolo 4">
            <a:extLst>
              <a:ext uri="{FF2B5EF4-FFF2-40B4-BE49-F238E27FC236}">
                <a16:creationId xmlns:a16="http://schemas.microsoft.com/office/drawing/2014/main" id="{38BFD57F-F6CC-5439-F5DE-9C30C4D462F3}"/>
              </a:ext>
            </a:extLst>
          </p:cNvPr>
          <p:cNvSpPr/>
          <p:nvPr/>
        </p:nvSpPr>
        <p:spPr>
          <a:xfrm>
            <a:off x="4308143" y="4852703"/>
            <a:ext cx="3280012" cy="1009934"/>
          </a:xfrm>
          <a:prstGeom prst="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200" dirty="0">
                <a:solidFill>
                  <a:schemeClr val="tx1"/>
                </a:solidFill>
                <a:latin typeface="Arial" panose="020B0604020202020204" pitchFamily="34" charset="0"/>
                <a:cs typeface="Arial" panose="020B0604020202020204" pitchFamily="34" charset="0"/>
              </a:rPr>
              <a:t>A</a:t>
            </a:r>
            <a:r>
              <a:rPr lang="it-IT" sz="1200" b="0" i="0" u="none" strike="noStrike" baseline="0" dirty="0">
                <a:solidFill>
                  <a:schemeClr val="tx1"/>
                </a:solidFill>
                <a:latin typeface="Arial" panose="020B0604020202020204" pitchFamily="34" charset="0"/>
                <a:cs typeface="Arial" panose="020B0604020202020204" pitchFamily="34" charset="0"/>
              </a:rPr>
              <a:t>llevamenti di massimo 20 UBA nell’anno 2022 per l’anno di domanda 2023, per gli anni di domanda successivi un massimo di 10 UBA riferite alla consistenza media di stalla dell’anno precedente.</a:t>
            </a:r>
            <a:endParaRPr lang="it-IT" sz="1200" dirty="0">
              <a:solidFill>
                <a:schemeClr val="tx1"/>
              </a:solidFill>
              <a:latin typeface="Arial" panose="020B0604020202020204" pitchFamily="34" charset="0"/>
              <a:cs typeface="Arial" panose="020B0604020202020204" pitchFamily="34" charset="0"/>
            </a:endParaRPr>
          </a:p>
        </p:txBody>
      </p:sp>
      <p:cxnSp>
        <p:nvCxnSpPr>
          <p:cNvPr id="7" name="Connettore diritto 6">
            <a:extLst>
              <a:ext uri="{FF2B5EF4-FFF2-40B4-BE49-F238E27FC236}">
                <a16:creationId xmlns:a16="http://schemas.microsoft.com/office/drawing/2014/main" id="{97793C69-DB07-875D-CEE9-796E115F0F2C}"/>
              </a:ext>
            </a:extLst>
          </p:cNvPr>
          <p:cNvCxnSpPr/>
          <p:nvPr/>
        </p:nvCxnSpPr>
        <p:spPr>
          <a:xfrm>
            <a:off x="7588155" y="5357670"/>
            <a:ext cx="1555845" cy="115082"/>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2F4D1EE2-F57A-C488-32EA-3B2F8C6C4E68}"/>
              </a:ext>
            </a:extLst>
          </p:cNvPr>
          <p:cNvSpPr>
            <a:spLocks noChangeArrowheads="1"/>
          </p:cNvSpPr>
          <p:nvPr/>
        </p:nvSpPr>
        <p:spPr bwMode="auto">
          <a:xfrm>
            <a:off x="780257" y="295086"/>
            <a:ext cx="106314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DGR n. 40 del 31/01/2023: Tabella UBA </a:t>
            </a:r>
            <a:r>
              <a:rPr lang="it-IT" altLang="it-IT" sz="3200" b="1" dirty="0" smtClean="0">
                <a:solidFill>
                  <a:srgbClr val="002060"/>
                </a:solidFill>
                <a:latin typeface="Arial" panose="020B0604020202020204" pitchFamily="34" charset="0"/>
                <a:ea typeface="Tahoma" panose="020B0604030504040204" pitchFamily="34" charset="0"/>
                <a:cs typeface="Arial" panose="020B0604020202020204" pitchFamily="34" charset="0"/>
              </a:rPr>
              <a:t>2/3</a:t>
            </a:r>
            <a:endPar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ella 6">
            <a:extLst>
              <a:ext uri="{FF2B5EF4-FFF2-40B4-BE49-F238E27FC236}">
                <a16:creationId xmlns:a16="http://schemas.microsoft.com/office/drawing/2014/main" id="{92862741-5C76-0230-4340-3089F235D79B}"/>
              </a:ext>
            </a:extLst>
          </p:cNvPr>
          <p:cNvGraphicFramePr>
            <a:graphicFrameLocks noGrp="1"/>
          </p:cNvGraphicFramePr>
          <p:nvPr>
            <p:extLst>
              <p:ext uri="{D42A27DB-BD31-4B8C-83A1-F6EECF244321}">
                <p14:modId xmlns:p14="http://schemas.microsoft.com/office/powerpoint/2010/main" val="3838972646"/>
              </p:ext>
            </p:extLst>
          </p:nvPr>
        </p:nvGraphicFramePr>
        <p:xfrm>
          <a:off x="780256" y="961707"/>
          <a:ext cx="10631488" cy="5564505"/>
        </p:xfrm>
        <a:graphic>
          <a:graphicData uri="http://schemas.openxmlformats.org/drawingml/2006/table">
            <a:tbl>
              <a:tblPr/>
              <a:tblGrid>
                <a:gridCol w="2771166">
                  <a:extLst>
                    <a:ext uri="{9D8B030D-6E8A-4147-A177-3AD203B41FA5}">
                      <a16:colId xmlns:a16="http://schemas.microsoft.com/office/drawing/2014/main" val="3509553717"/>
                    </a:ext>
                  </a:extLst>
                </a:gridCol>
                <a:gridCol w="2687823">
                  <a:extLst>
                    <a:ext uri="{9D8B030D-6E8A-4147-A177-3AD203B41FA5}">
                      <a16:colId xmlns:a16="http://schemas.microsoft.com/office/drawing/2014/main" val="174335498"/>
                    </a:ext>
                  </a:extLst>
                </a:gridCol>
                <a:gridCol w="3125377">
                  <a:extLst>
                    <a:ext uri="{9D8B030D-6E8A-4147-A177-3AD203B41FA5}">
                      <a16:colId xmlns:a16="http://schemas.microsoft.com/office/drawing/2014/main" val="836132015"/>
                    </a:ext>
                  </a:extLst>
                </a:gridCol>
                <a:gridCol w="2047122">
                  <a:extLst>
                    <a:ext uri="{9D8B030D-6E8A-4147-A177-3AD203B41FA5}">
                      <a16:colId xmlns:a16="http://schemas.microsoft.com/office/drawing/2014/main" val="4252656978"/>
                    </a:ext>
                  </a:extLst>
                </a:gridCol>
              </a:tblGrid>
              <a:tr h="381000">
                <a:tc>
                  <a:txBody>
                    <a:bodyPr/>
                    <a:lstStyle/>
                    <a:p>
                      <a:pPr algn="l" fontAlgn="b"/>
                      <a:r>
                        <a:rPr lang="it-IT" sz="1600" b="1" i="0" u="none" strike="noStrike" dirty="0">
                          <a:solidFill>
                            <a:srgbClr val="000000"/>
                          </a:solidFill>
                          <a:effectLst/>
                          <a:latin typeface="Calibri" panose="020F0502020204030204" pitchFamily="34" charset="0"/>
                        </a:rPr>
                        <a:t>DATA RIFERIMENTO BDN 31/12/2022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1" i="0" u="none" strike="noStrike" dirty="0">
                          <a:solidFill>
                            <a:srgbClr val="000000"/>
                          </a:solidFill>
                          <a:effectLst/>
                          <a:latin typeface="Calibri" panose="020F0502020204030204" pitchFamily="34" charset="0"/>
                        </a:rPr>
                        <a:t>Numero di UBA in Abruzzo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1" i="0" u="none" strike="noStrike" dirty="0">
                          <a:solidFill>
                            <a:srgbClr val="000000"/>
                          </a:solidFill>
                          <a:effectLst/>
                          <a:latin typeface="Calibri" panose="020F0502020204030204" pitchFamily="34" charset="0"/>
                        </a:rPr>
                        <a:t>Numero di Aziende in Abruzzo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1" u="none" strike="noStrike" dirty="0">
                          <a:solidFill>
                            <a:srgbClr val="000000"/>
                          </a:solidFill>
                          <a:effectLst/>
                          <a:latin typeface="Calibri" panose="020F0502020204030204" pitchFamily="34" charset="0"/>
                        </a:rPr>
                        <a:t>media UBA/azienda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105204"/>
                  </a:ext>
                </a:extLst>
              </a:tr>
              <a:tr h="190500">
                <a:tc>
                  <a:txBody>
                    <a:bodyPr/>
                    <a:lstStyle/>
                    <a:p>
                      <a:pPr algn="l" fontAlgn="b"/>
                      <a:r>
                        <a:rPr lang="it-IT" sz="1600" b="1" i="0" u="none" strike="noStrike" dirty="0">
                          <a:solidFill>
                            <a:srgbClr val="000000"/>
                          </a:solidFill>
                          <a:effectLst/>
                          <a:latin typeface="Calibri" panose="020F0502020204030204" pitchFamily="34" charset="0"/>
                        </a:rPr>
                        <a:t>Suini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780034"/>
                  </a:ext>
                </a:extLst>
              </a:tr>
              <a:tr h="190500">
                <a:tc>
                  <a:txBody>
                    <a:bodyPr/>
                    <a:lstStyle/>
                    <a:p>
                      <a:pPr algn="l" fontAlgn="b"/>
                      <a:r>
                        <a:rPr lang="es-ES" sz="1600" b="0" i="0" u="none" strike="noStrike">
                          <a:solidFill>
                            <a:srgbClr val="000000"/>
                          </a:solidFill>
                          <a:effectLst/>
                          <a:latin typeface="Calibri" panose="020F0502020204030204" pitchFamily="34" charset="0"/>
                        </a:rPr>
                        <a:t>&lt;20 UBA (&gt;10 e &lt; 20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750,06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224797"/>
                  </a:ext>
                </a:extLst>
              </a:tr>
              <a:tr h="190500">
                <a:tc>
                  <a:txBody>
                    <a:bodyPr/>
                    <a:lstStyle/>
                    <a:p>
                      <a:pPr algn="l" fontAlgn="b"/>
                      <a:r>
                        <a:rPr lang="it-IT" sz="1600" b="0" i="0" u="none" strike="noStrike">
                          <a:solidFill>
                            <a:srgbClr val="000000"/>
                          </a:solidFill>
                          <a:effectLst/>
                          <a:latin typeface="Calibri" panose="020F0502020204030204" pitchFamily="34" charset="0"/>
                        </a:rPr>
                        <a:t>&lt;10 uba (&gt; 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1.130,18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297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088873"/>
                  </a:ext>
                </a:extLst>
              </a:tr>
              <a:tr h="190500">
                <a:tc>
                  <a:txBody>
                    <a:bodyPr/>
                    <a:lstStyle/>
                    <a:p>
                      <a:pPr algn="l" fontAlgn="b"/>
                      <a:r>
                        <a:rPr lang="it-IT" sz="1600" b="0" i="0" u="none" strike="noStrike">
                          <a:solidFill>
                            <a:srgbClr val="000000"/>
                          </a:solidFill>
                          <a:effectLst/>
                          <a:latin typeface="Calibri" panose="020F0502020204030204" pitchFamily="34" charset="0"/>
                        </a:rPr>
                        <a:t>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264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958985"/>
                  </a:ext>
                </a:extLst>
              </a:tr>
              <a:tr h="190500">
                <a:tc>
                  <a:txBody>
                    <a:bodyPr/>
                    <a:lstStyle/>
                    <a:p>
                      <a:pPr algn="l" fontAlgn="b"/>
                      <a:r>
                        <a:rPr lang="it-IT" sz="1600" b="0" i="0" u="none" strike="noStrike">
                          <a:solidFill>
                            <a:srgbClr val="000000"/>
                          </a:solidFill>
                          <a:effectLst/>
                          <a:latin typeface="Calibri" panose="020F0502020204030204" pitchFamily="34" charset="0"/>
                        </a:rPr>
                        <a:t>&gt;= 20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23.333,22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718696"/>
                  </a:ext>
                </a:extLst>
              </a:tr>
              <a:tr h="190500">
                <a:tc>
                  <a:txBody>
                    <a:bodyPr/>
                    <a:lstStyle/>
                    <a:p>
                      <a:pPr algn="l" fontAlgn="b"/>
                      <a:r>
                        <a:rPr lang="it-IT" sz="1600" b="1" i="0" u="none" strike="noStrike">
                          <a:solidFill>
                            <a:srgbClr val="000000"/>
                          </a:solidFill>
                          <a:effectLst/>
                          <a:latin typeface="Calibri" panose="020F0502020204030204" pitchFamily="34" charset="0"/>
                        </a:rPr>
                        <a:t>bovini da latte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931144"/>
                  </a:ext>
                </a:extLst>
              </a:tr>
              <a:tr h="190500">
                <a:tc>
                  <a:txBody>
                    <a:bodyPr/>
                    <a:lstStyle/>
                    <a:p>
                      <a:pPr algn="l" fontAlgn="b"/>
                      <a:r>
                        <a:rPr lang="es-ES" sz="1600" b="0" i="0" u="none" strike="noStrike">
                          <a:solidFill>
                            <a:srgbClr val="000000"/>
                          </a:solidFill>
                          <a:effectLst/>
                          <a:latin typeface="Calibri" panose="020F0502020204030204" pitchFamily="34" charset="0"/>
                        </a:rPr>
                        <a:t>&lt;20 UBA (&gt;10 e &lt; 20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638,43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dirty="0">
                          <a:solidFill>
                            <a:srgbClr val="000000"/>
                          </a:solidFill>
                          <a:effectLst/>
                          <a:latin typeface="Calibri" panose="020F0502020204030204" pitchFamily="34" charset="0"/>
                        </a:rPr>
                        <a:t>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14002"/>
                  </a:ext>
                </a:extLst>
              </a:tr>
              <a:tr h="190500">
                <a:tc>
                  <a:txBody>
                    <a:bodyPr/>
                    <a:lstStyle/>
                    <a:p>
                      <a:pPr algn="l" fontAlgn="b"/>
                      <a:r>
                        <a:rPr lang="it-IT" sz="1600" b="0" i="0" u="none" strike="noStrike">
                          <a:solidFill>
                            <a:srgbClr val="000000"/>
                          </a:solidFill>
                          <a:effectLst/>
                          <a:latin typeface="Calibri" panose="020F0502020204030204" pitchFamily="34" charset="0"/>
                        </a:rPr>
                        <a:t>&lt;10 uba (&gt; 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337,91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dirty="0">
                          <a:solidFill>
                            <a:srgbClr val="000000"/>
                          </a:solidFill>
                          <a:effectLst/>
                          <a:latin typeface="Calibri" panose="020F0502020204030204" pitchFamily="34" charset="0"/>
                        </a:rPr>
                        <a:t>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261018"/>
                  </a:ext>
                </a:extLst>
              </a:tr>
              <a:tr h="190500">
                <a:tc>
                  <a:txBody>
                    <a:bodyPr/>
                    <a:lstStyle/>
                    <a:p>
                      <a:pPr algn="l" fontAlgn="b"/>
                      <a:r>
                        <a:rPr lang="it-IT" sz="1600" b="0" i="0" u="none" strike="noStrike">
                          <a:solidFill>
                            <a:srgbClr val="000000"/>
                          </a:solidFill>
                          <a:effectLst/>
                          <a:latin typeface="Calibri" panose="020F0502020204030204" pitchFamily="34" charset="0"/>
                        </a:rPr>
                        <a:t>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913112"/>
                  </a:ext>
                </a:extLst>
              </a:tr>
              <a:tr h="190500">
                <a:tc>
                  <a:txBody>
                    <a:bodyPr/>
                    <a:lstStyle/>
                    <a:p>
                      <a:pPr algn="l" fontAlgn="b"/>
                      <a:r>
                        <a:rPr lang="it-IT" sz="1600" b="0" i="0" u="none" strike="noStrike">
                          <a:solidFill>
                            <a:srgbClr val="000000"/>
                          </a:solidFill>
                          <a:effectLst/>
                          <a:latin typeface="Calibri" panose="020F0502020204030204" pitchFamily="34" charset="0"/>
                        </a:rPr>
                        <a:t>&gt;= 20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13.895,68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229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828613"/>
                  </a:ext>
                </a:extLst>
              </a:tr>
              <a:tr h="190500">
                <a:tc>
                  <a:txBody>
                    <a:bodyPr/>
                    <a:lstStyle/>
                    <a:p>
                      <a:pPr algn="l" fontAlgn="b"/>
                      <a:r>
                        <a:rPr lang="it-IT" sz="1600" b="1" i="0" u="none" strike="noStrike">
                          <a:solidFill>
                            <a:srgbClr val="000000"/>
                          </a:solidFill>
                          <a:effectLst/>
                          <a:latin typeface="Calibri" panose="020F0502020204030204" pitchFamily="34" charset="0"/>
                        </a:rPr>
                        <a:t>bovini da carne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065092"/>
                  </a:ext>
                </a:extLst>
              </a:tr>
              <a:tr h="190500">
                <a:tc>
                  <a:txBody>
                    <a:bodyPr/>
                    <a:lstStyle/>
                    <a:p>
                      <a:pPr algn="l" fontAlgn="b"/>
                      <a:r>
                        <a:rPr lang="es-ES" sz="1600" b="0" i="0" u="none" strike="noStrike">
                          <a:solidFill>
                            <a:srgbClr val="000000"/>
                          </a:solidFill>
                          <a:effectLst/>
                          <a:latin typeface="Calibri" panose="020F0502020204030204" pitchFamily="34" charset="0"/>
                        </a:rPr>
                        <a:t>&lt;20 UBA (&gt;10 e &lt; 20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3.685,30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258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56570"/>
                  </a:ext>
                </a:extLst>
              </a:tr>
              <a:tr h="190500">
                <a:tc>
                  <a:txBody>
                    <a:bodyPr/>
                    <a:lstStyle/>
                    <a:p>
                      <a:pPr algn="l" fontAlgn="b"/>
                      <a:r>
                        <a:rPr lang="it-IT" sz="1600" b="0" i="0" u="none" strike="noStrike">
                          <a:solidFill>
                            <a:srgbClr val="000000"/>
                          </a:solidFill>
                          <a:effectLst/>
                          <a:latin typeface="Calibri" panose="020F0502020204030204" pitchFamily="34" charset="0"/>
                        </a:rPr>
                        <a:t>&lt;10 uba (&gt; 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5.046,10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1.923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61152"/>
                  </a:ext>
                </a:extLst>
              </a:tr>
              <a:tr h="190500">
                <a:tc>
                  <a:txBody>
                    <a:bodyPr/>
                    <a:lstStyle/>
                    <a:p>
                      <a:pPr algn="l" fontAlgn="b"/>
                      <a:r>
                        <a:rPr lang="it-IT" sz="1600" b="0" i="0" u="none" strike="noStrike">
                          <a:solidFill>
                            <a:srgbClr val="000000"/>
                          </a:solidFill>
                          <a:effectLst/>
                          <a:latin typeface="Calibri" panose="020F0502020204030204" pitchFamily="34" charset="0"/>
                        </a:rPr>
                        <a:t>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713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40601"/>
                  </a:ext>
                </a:extLst>
              </a:tr>
              <a:tr h="190500">
                <a:tc>
                  <a:txBody>
                    <a:bodyPr/>
                    <a:lstStyle/>
                    <a:p>
                      <a:pPr algn="l" fontAlgn="b"/>
                      <a:r>
                        <a:rPr lang="it-IT" sz="1600" b="0" i="0" u="none" strike="noStrike">
                          <a:solidFill>
                            <a:srgbClr val="000000"/>
                          </a:solidFill>
                          <a:effectLst/>
                          <a:latin typeface="Calibri" panose="020F0502020204030204" pitchFamily="34" charset="0"/>
                        </a:rPr>
                        <a:t>&gt;= 20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19.782,39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371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Calibri" panose="020F050202020403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357575"/>
                  </a:ext>
                </a:extLst>
              </a:tr>
              <a:tr h="190500">
                <a:tc>
                  <a:txBody>
                    <a:bodyPr/>
                    <a:lstStyle/>
                    <a:p>
                      <a:pPr algn="l" fontAlgn="b"/>
                      <a:r>
                        <a:rPr lang="it-IT" sz="1600" b="1" i="0" u="none" strike="noStrike">
                          <a:solidFill>
                            <a:srgbClr val="000000"/>
                          </a:solidFill>
                          <a:effectLst/>
                          <a:latin typeface="Calibri" panose="020F0502020204030204" pitchFamily="34" charset="0"/>
                        </a:rPr>
                        <a:t>bovini misto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735559"/>
                  </a:ext>
                </a:extLst>
              </a:tr>
              <a:tr h="190500">
                <a:tc>
                  <a:txBody>
                    <a:bodyPr/>
                    <a:lstStyle/>
                    <a:p>
                      <a:pPr algn="l" fontAlgn="b"/>
                      <a:r>
                        <a:rPr lang="es-ES" sz="1600" b="0" i="0" u="none" strike="noStrike">
                          <a:solidFill>
                            <a:srgbClr val="000000"/>
                          </a:solidFill>
                          <a:effectLst/>
                          <a:latin typeface="Calibri" panose="020F0502020204030204" pitchFamily="34" charset="0"/>
                        </a:rPr>
                        <a:t>&lt;20 UBA (&gt;10 e &lt; 20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560,03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827639"/>
                  </a:ext>
                </a:extLst>
              </a:tr>
              <a:tr h="190500">
                <a:tc>
                  <a:txBody>
                    <a:bodyPr/>
                    <a:lstStyle/>
                    <a:p>
                      <a:pPr algn="l" fontAlgn="b"/>
                      <a:r>
                        <a:rPr lang="it-IT" sz="1600" b="0" i="0" u="none" strike="noStrike">
                          <a:solidFill>
                            <a:srgbClr val="000000"/>
                          </a:solidFill>
                          <a:effectLst/>
                          <a:latin typeface="Calibri" panose="020F0502020204030204" pitchFamily="34" charset="0"/>
                        </a:rPr>
                        <a:t>&lt;10 uba (&gt; 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415,71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117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602555"/>
                  </a:ext>
                </a:extLst>
              </a:tr>
              <a:tr h="190500">
                <a:tc>
                  <a:txBody>
                    <a:bodyPr/>
                    <a:lstStyle/>
                    <a:p>
                      <a:pPr algn="l" fontAlgn="b"/>
                      <a:r>
                        <a:rPr lang="it-IT" sz="1600" b="0" i="0" u="none" strike="noStrike" dirty="0">
                          <a:solidFill>
                            <a:srgbClr val="000000"/>
                          </a:solidFill>
                          <a:effectLst/>
                          <a:latin typeface="Calibri" panose="020F0502020204030204" pitchFamily="34" charset="0"/>
                        </a:rPr>
                        <a:t>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a:solidFill>
                            <a:srgbClr val="000000"/>
                          </a:solidFill>
                          <a:effectLst/>
                          <a:latin typeface="Calibri" panose="020F0502020204030204" pitchFamily="34" charset="0"/>
                        </a:rPr>
                        <a:t>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8166295"/>
                  </a:ext>
                </a:extLst>
              </a:tr>
              <a:tr h="190500">
                <a:tc>
                  <a:txBody>
                    <a:bodyPr/>
                    <a:lstStyle/>
                    <a:p>
                      <a:pPr algn="l" fontAlgn="b"/>
                      <a:r>
                        <a:rPr lang="it-IT" sz="1600" b="0" i="0" u="none" strike="noStrike">
                          <a:solidFill>
                            <a:srgbClr val="000000"/>
                          </a:solidFill>
                          <a:effectLst/>
                          <a:latin typeface="Calibri" panose="020F0502020204030204" pitchFamily="34" charset="0"/>
                        </a:rPr>
                        <a:t>&gt;= 20 UBA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a:solidFill>
                            <a:srgbClr val="000000"/>
                          </a:solidFill>
                          <a:effectLst/>
                          <a:latin typeface="Calibri" panose="020F0502020204030204" pitchFamily="34" charset="0"/>
                        </a:rPr>
                        <a:t>4.092,88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dirty="0">
                          <a:solidFill>
                            <a:srgbClr val="000000"/>
                          </a:solidFill>
                          <a:effectLst/>
                          <a:latin typeface="Calibri" panose="020F0502020204030204" pitchFamily="34" charset="0"/>
                        </a:rPr>
                        <a:t>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6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0126452"/>
                  </a:ext>
                </a:extLst>
              </a:tr>
            </a:tbl>
          </a:graphicData>
        </a:graphic>
      </p:graphicFrame>
      <p:sp>
        <p:nvSpPr>
          <p:cNvPr id="4" name="Rettangolo con angoli arrotondati in diagonale 24">
            <a:extLst>
              <a:ext uri="{FF2B5EF4-FFF2-40B4-BE49-F238E27FC236}">
                <a16:creationId xmlns:a16="http://schemas.microsoft.com/office/drawing/2014/main" id="{E56C1847-26F1-337B-BA53-1701A556E9D0}"/>
              </a:ext>
            </a:extLst>
          </p:cNvPr>
          <p:cNvSpPr/>
          <p:nvPr/>
        </p:nvSpPr>
        <p:spPr>
          <a:xfrm>
            <a:off x="10501313" y="39688"/>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spTree>
    <p:extLst>
      <p:ext uri="{BB962C8B-B14F-4D97-AF65-F5344CB8AC3E}">
        <p14:creationId xmlns:p14="http://schemas.microsoft.com/office/powerpoint/2010/main" val="371727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oogle Shape;318;p11">
            <a:extLst>
              <a:ext uri="{FF2B5EF4-FFF2-40B4-BE49-F238E27FC236}">
                <a16:creationId xmlns:a16="http://schemas.microsoft.com/office/drawing/2014/main" id="{484998E0-D972-4BE1-49F2-1B1B29DEF23F}"/>
              </a:ext>
            </a:extLst>
          </p:cNvPr>
          <p:cNvGraphicFramePr/>
          <p:nvPr/>
        </p:nvGraphicFramePr>
        <p:xfrm>
          <a:off x="693738" y="1166813"/>
          <a:ext cx="10791825" cy="4400598"/>
        </p:xfrm>
        <a:graphic>
          <a:graphicData uri="http://schemas.openxmlformats.org/drawingml/2006/table">
            <a:tbl>
              <a:tblPr>
                <a:noFill/>
              </a:tblPr>
              <a:tblGrid>
                <a:gridCol w="2714667">
                  <a:extLst>
                    <a:ext uri="{9D8B030D-6E8A-4147-A177-3AD203B41FA5}">
                      <a16:colId xmlns:a16="http://schemas.microsoft.com/office/drawing/2014/main" val="20000"/>
                    </a:ext>
                  </a:extLst>
                </a:gridCol>
                <a:gridCol w="5019630">
                  <a:extLst>
                    <a:ext uri="{9D8B030D-6E8A-4147-A177-3AD203B41FA5}">
                      <a16:colId xmlns:a16="http://schemas.microsoft.com/office/drawing/2014/main" val="20001"/>
                    </a:ext>
                  </a:extLst>
                </a:gridCol>
                <a:gridCol w="3057528">
                  <a:extLst>
                    <a:ext uri="{9D8B030D-6E8A-4147-A177-3AD203B41FA5}">
                      <a16:colId xmlns:a16="http://schemas.microsoft.com/office/drawing/2014/main" val="20002"/>
                    </a:ext>
                  </a:extLst>
                </a:gridCol>
              </a:tblGrid>
              <a:tr h="731469">
                <a:tc>
                  <a:txBody>
                    <a:bodyPr/>
                    <a:lstStyle/>
                    <a:p>
                      <a:pPr marL="0" marR="0" lvl="0" indent="0" algn="ctr" rtl="0">
                        <a:lnSpc>
                          <a:spcPct val="100000"/>
                        </a:lnSpc>
                        <a:spcBef>
                          <a:spcPts val="0"/>
                        </a:spcBef>
                        <a:spcAft>
                          <a:spcPts val="0"/>
                        </a:spcAft>
                        <a:buClr>
                          <a:srgbClr val="000000"/>
                        </a:buClr>
                        <a:buSzPts val="1400"/>
                        <a:buFont typeface="Arial"/>
                        <a:buNone/>
                      </a:pPr>
                      <a:r>
                        <a:rPr lang="it" sz="1800" b="1" u="none" strike="noStrike" cap="none" dirty="0">
                          <a:solidFill>
                            <a:schemeClr val="bg1"/>
                          </a:solidFill>
                          <a:latin typeface="Times New Roman"/>
                          <a:ea typeface="Times New Roman"/>
                          <a:cs typeface="Times New Roman"/>
                          <a:sym typeface="Times New Roman"/>
                        </a:rPr>
                        <a:t>Specie e tipologia di animale</a:t>
                      </a:r>
                      <a:endParaRPr sz="1800" b="1" u="none" strike="noStrike" cap="none" dirty="0">
                        <a:solidFill>
                          <a:schemeClr val="bg1"/>
                        </a:solidFill>
                        <a:latin typeface="Times New Roman"/>
                        <a:ea typeface="Times New Roman"/>
                        <a:cs typeface="Times New Roman"/>
                        <a:sym typeface="Times New Roman"/>
                      </a:endParaRPr>
                    </a:p>
                  </a:txBody>
                  <a:tcPr marL="91427" marR="91427" marT="91420" marB="91420">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it" sz="1800" b="1" u="none" strike="noStrike" cap="none" dirty="0">
                          <a:solidFill>
                            <a:schemeClr val="bg1"/>
                          </a:solidFill>
                          <a:latin typeface="Times New Roman"/>
                          <a:ea typeface="Times New Roman"/>
                          <a:cs typeface="Times New Roman"/>
                          <a:sym typeface="Times New Roman"/>
                        </a:rPr>
                        <a:t>Eco-schema 1 livello 1</a:t>
                      </a:r>
                      <a:endParaRPr sz="1800" b="1" u="none" strike="noStrike" cap="none" dirty="0">
                        <a:solidFill>
                          <a:schemeClr val="bg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it" sz="1800" b="1" u="none" strike="noStrike" cap="none" dirty="0">
                          <a:solidFill>
                            <a:schemeClr val="bg1"/>
                          </a:solidFill>
                          <a:latin typeface="Times New Roman"/>
                          <a:ea typeface="Times New Roman"/>
                          <a:cs typeface="Times New Roman"/>
                          <a:sym typeface="Times New Roman"/>
                        </a:rPr>
                        <a:t>(in parentesi l’importo minimo e massimo)</a:t>
                      </a:r>
                      <a:endParaRPr sz="1800" b="1" u="none" strike="noStrike" cap="none" dirty="0">
                        <a:solidFill>
                          <a:schemeClr val="bg1"/>
                        </a:solidFill>
                        <a:latin typeface="Times New Roman"/>
                        <a:ea typeface="Times New Roman"/>
                        <a:cs typeface="Times New Roman"/>
                        <a:sym typeface="Times New Roman"/>
                      </a:endParaRPr>
                    </a:p>
                  </a:txBody>
                  <a:tcPr marL="91427" marR="91427" marT="91420" marB="91420">
                    <a:solidFill>
                      <a:schemeClr val="accent4">
                        <a:lumMod val="5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it" sz="1800" b="1" u="none" strike="noStrike" cap="none" dirty="0">
                          <a:solidFill>
                            <a:schemeClr val="bg1"/>
                          </a:solidFill>
                          <a:latin typeface="Times New Roman"/>
                          <a:ea typeface="Times New Roman"/>
                          <a:cs typeface="Times New Roman"/>
                          <a:sym typeface="Times New Roman"/>
                        </a:rPr>
                        <a:t>Eco-schema 1 livello 2</a:t>
                      </a:r>
                      <a:endParaRPr sz="1800" b="1" u="none" strike="noStrike" cap="none" dirty="0">
                        <a:solidFill>
                          <a:schemeClr val="bg1"/>
                        </a:solidFill>
                        <a:latin typeface="Times New Roman"/>
                        <a:ea typeface="Times New Roman"/>
                        <a:cs typeface="Times New Roman"/>
                        <a:sym typeface="Times New Roman"/>
                      </a:endParaRPr>
                    </a:p>
                  </a:txBody>
                  <a:tcPr marL="91427" marR="91427" marT="91420" marB="91420">
                    <a:solidFill>
                      <a:schemeClr val="accent4">
                        <a:lumMod val="50000"/>
                      </a:schemeClr>
                    </a:solidFill>
                  </a:tcPr>
                </a:tc>
                <a:extLst>
                  <a:ext uri="{0D108BD9-81ED-4DB2-BD59-A6C34878D82A}">
                    <a16:rowId xmlns:a16="http://schemas.microsoft.com/office/drawing/2014/main" val="10000"/>
                  </a:ext>
                </a:extLst>
              </a:tr>
              <a:tr h="457155">
                <a:tc>
                  <a:txBody>
                    <a:bodyPr/>
                    <a:lstStyle/>
                    <a:p>
                      <a:pPr marL="0" marR="0" lvl="0" indent="0" algn="l"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Bovini da latte</a:t>
                      </a:r>
                      <a:endParaRPr sz="1800" u="none" strike="noStrike" cap="none">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dirty="0">
                          <a:latin typeface="Times New Roman"/>
                          <a:ea typeface="Times New Roman"/>
                          <a:cs typeface="Times New Roman"/>
                          <a:sym typeface="Times New Roman"/>
                        </a:rPr>
                        <a:t>66,0 (46-154)</a:t>
                      </a:r>
                      <a:endParaRPr sz="1800" u="none" strike="noStrike" cap="none" dirty="0">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dirty="0">
                          <a:latin typeface="Times New Roman"/>
                          <a:ea typeface="Times New Roman"/>
                          <a:cs typeface="Times New Roman"/>
                          <a:sym typeface="Times New Roman"/>
                        </a:rPr>
                        <a:t>240,0</a:t>
                      </a:r>
                      <a:endParaRPr sz="1800" u="none" strike="noStrike" cap="none" dirty="0">
                        <a:latin typeface="Times New Roman"/>
                        <a:ea typeface="Times New Roman"/>
                        <a:cs typeface="Times New Roman"/>
                        <a:sym typeface="Times New Roman"/>
                      </a:endParaRPr>
                    </a:p>
                  </a:txBody>
                  <a:tcPr marL="91427" marR="91427" marT="91420" marB="91420"/>
                </a:tc>
                <a:extLst>
                  <a:ext uri="{0D108BD9-81ED-4DB2-BD59-A6C34878D82A}">
                    <a16:rowId xmlns:a16="http://schemas.microsoft.com/office/drawing/2014/main" val="10001"/>
                  </a:ext>
                </a:extLst>
              </a:tr>
              <a:tr h="457155">
                <a:tc>
                  <a:txBody>
                    <a:bodyPr/>
                    <a:lstStyle/>
                    <a:p>
                      <a:pPr marL="0" marR="0" lvl="0" indent="0" algn="l"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Bovini da carne</a:t>
                      </a:r>
                      <a:endParaRPr sz="1800" u="none" strike="noStrike" cap="none">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54,0 (38-116)</a:t>
                      </a:r>
                      <a:endParaRPr sz="1800" u="none" strike="noStrike" cap="none">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240,0</a:t>
                      </a:r>
                      <a:endParaRPr sz="1800" u="none" strike="noStrike" cap="none">
                        <a:latin typeface="Times New Roman"/>
                        <a:ea typeface="Times New Roman"/>
                        <a:cs typeface="Times New Roman"/>
                        <a:sym typeface="Times New Roman"/>
                      </a:endParaRPr>
                    </a:p>
                  </a:txBody>
                  <a:tcPr marL="91427" marR="91427" marT="91420" marB="91420"/>
                </a:tc>
                <a:extLst>
                  <a:ext uri="{0D108BD9-81ED-4DB2-BD59-A6C34878D82A}">
                    <a16:rowId xmlns:a16="http://schemas.microsoft.com/office/drawing/2014/main" val="10002"/>
                  </a:ext>
                </a:extLst>
              </a:tr>
              <a:tr h="457155">
                <a:tc>
                  <a:txBody>
                    <a:bodyPr/>
                    <a:lstStyle/>
                    <a:p>
                      <a:pPr marL="0" marR="0" lvl="0" indent="0" algn="l"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Bovini a duplice attitudine</a:t>
                      </a:r>
                      <a:endParaRPr sz="1800" u="none" strike="noStrike" cap="none">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54,0 (38-156)</a:t>
                      </a:r>
                      <a:endParaRPr sz="1800" u="none" strike="noStrike" cap="none">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240,0</a:t>
                      </a:r>
                      <a:endParaRPr sz="1800" u="none" strike="noStrike" cap="none">
                        <a:latin typeface="Times New Roman"/>
                        <a:ea typeface="Times New Roman"/>
                        <a:cs typeface="Times New Roman"/>
                        <a:sym typeface="Times New Roman"/>
                      </a:endParaRPr>
                    </a:p>
                  </a:txBody>
                  <a:tcPr marL="91427" marR="91427" marT="91420" marB="91420"/>
                </a:tc>
                <a:extLst>
                  <a:ext uri="{0D108BD9-81ED-4DB2-BD59-A6C34878D82A}">
                    <a16:rowId xmlns:a16="http://schemas.microsoft.com/office/drawing/2014/main" val="10003"/>
                  </a:ext>
                </a:extLst>
              </a:tr>
              <a:tr h="457155">
                <a:tc>
                  <a:txBody>
                    <a:bodyPr/>
                    <a:lstStyle/>
                    <a:p>
                      <a:pPr marL="0" marR="0" lvl="0" indent="0" algn="l"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Bufalini</a:t>
                      </a:r>
                      <a:endParaRPr sz="1800" u="none" strike="noStrike" cap="none">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66,0 (46-129)</a:t>
                      </a:r>
                      <a:endParaRPr sz="1800" u="none" strike="noStrike" cap="none">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non ammessi</a:t>
                      </a:r>
                      <a:endParaRPr sz="1800" u="none" strike="noStrike" cap="none">
                        <a:latin typeface="Times New Roman"/>
                        <a:ea typeface="Times New Roman"/>
                        <a:cs typeface="Times New Roman"/>
                        <a:sym typeface="Times New Roman"/>
                      </a:endParaRPr>
                    </a:p>
                  </a:txBody>
                  <a:tcPr marL="91427" marR="91427" marT="91420" marB="91420"/>
                </a:tc>
                <a:extLst>
                  <a:ext uri="{0D108BD9-81ED-4DB2-BD59-A6C34878D82A}">
                    <a16:rowId xmlns:a16="http://schemas.microsoft.com/office/drawing/2014/main" val="10004"/>
                  </a:ext>
                </a:extLst>
              </a:tr>
              <a:tr h="457155">
                <a:tc>
                  <a:txBody>
                    <a:bodyPr/>
                    <a:lstStyle/>
                    <a:p>
                      <a:pPr marL="0" marR="0" lvl="0" indent="0" algn="l"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Vitelli a carne bianca</a:t>
                      </a:r>
                      <a:endParaRPr sz="1800" u="none" strike="noStrike" cap="none">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24,0 (17-91)</a:t>
                      </a:r>
                      <a:endParaRPr sz="1800" u="none" strike="noStrike" cap="none">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non ammessi</a:t>
                      </a:r>
                      <a:endParaRPr sz="1800" u="none" strike="noStrike" cap="none">
                        <a:latin typeface="Times New Roman"/>
                        <a:ea typeface="Times New Roman"/>
                        <a:cs typeface="Times New Roman"/>
                        <a:sym typeface="Times New Roman"/>
                      </a:endParaRPr>
                    </a:p>
                  </a:txBody>
                  <a:tcPr marL="91427" marR="91427" marT="91420" marB="91420"/>
                </a:tc>
                <a:extLst>
                  <a:ext uri="{0D108BD9-81ED-4DB2-BD59-A6C34878D82A}">
                    <a16:rowId xmlns:a16="http://schemas.microsoft.com/office/drawing/2014/main" val="10005"/>
                  </a:ext>
                </a:extLst>
              </a:tr>
              <a:tr h="457155">
                <a:tc>
                  <a:txBody>
                    <a:bodyPr/>
                    <a:lstStyle/>
                    <a:p>
                      <a:pPr marL="0" marR="0" lvl="0" indent="0" algn="l"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Suini</a:t>
                      </a:r>
                      <a:endParaRPr sz="1800" u="none" strike="noStrike" cap="none">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24,0 (17-35)</a:t>
                      </a:r>
                      <a:endParaRPr sz="1800" u="none" strike="noStrike" cap="none">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300,0</a:t>
                      </a:r>
                      <a:endParaRPr sz="1800" u="none" strike="noStrike" cap="none">
                        <a:latin typeface="Times New Roman"/>
                        <a:ea typeface="Times New Roman"/>
                        <a:cs typeface="Times New Roman"/>
                        <a:sym typeface="Times New Roman"/>
                      </a:endParaRPr>
                    </a:p>
                  </a:txBody>
                  <a:tcPr marL="91427" marR="91427" marT="91420" marB="91420"/>
                </a:tc>
                <a:extLst>
                  <a:ext uri="{0D108BD9-81ED-4DB2-BD59-A6C34878D82A}">
                    <a16:rowId xmlns:a16="http://schemas.microsoft.com/office/drawing/2014/main" val="10006"/>
                  </a:ext>
                </a:extLst>
              </a:tr>
              <a:tr h="457155">
                <a:tc>
                  <a:txBody>
                    <a:bodyPr/>
                    <a:lstStyle/>
                    <a:p>
                      <a:pPr marL="0" marR="0" lvl="0" indent="0" algn="l"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Ovini</a:t>
                      </a:r>
                      <a:endParaRPr sz="1800" u="none" strike="noStrike" cap="none">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60,0 (42-127)</a:t>
                      </a:r>
                      <a:endParaRPr sz="1800" u="none" strike="noStrike" cap="none">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non ammessi</a:t>
                      </a:r>
                      <a:endParaRPr sz="1800" u="none" strike="noStrike" cap="none">
                        <a:latin typeface="Times New Roman"/>
                        <a:ea typeface="Times New Roman"/>
                        <a:cs typeface="Times New Roman"/>
                        <a:sym typeface="Times New Roman"/>
                      </a:endParaRPr>
                    </a:p>
                  </a:txBody>
                  <a:tcPr marL="91427" marR="91427" marT="91420" marB="91420"/>
                </a:tc>
                <a:extLst>
                  <a:ext uri="{0D108BD9-81ED-4DB2-BD59-A6C34878D82A}">
                    <a16:rowId xmlns:a16="http://schemas.microsoft.com/office/drawing/2014/main" val="10007"/>
                  </a:ext>
                </a:extLst>
              </a:tr>
              <a:tr h="468998">
                <a:tc>
                  <a:txBody>
                    <a:bodyPr/>
                    <a:lstStyle/>
                    <a:p>
                      <a:pPr marL="0" marR="0" lvl="0" indent="0" algn="l" rtl="0">
                        <a:lnSpc>
                          <a:spcPct val="100000"/>
                        </a:lnSpc>
                        <a:spcBef>
                          <a:spcPts val="0"/>
                        </a:spcBef>
                        <a:spcAft>
                          <a:spcPts val="0"/>
                        </a:spcAft>
                        <a:buClr>
                          <a:srgbClr val="000000"/>
                        </a:buClr>
                        <a:buSzPts val="1400"/>
                        <a:buFont typeface="Arial"/>
                        <a:buNone/>
                      </a:pPr>
                      <a:r>
                        <a:rPr lang="it" sz="1800" u="none" strike="noStrike" cap="none" dirty="0">
                          <a:latin typeface="Times New Roman"/>
                          <a:ea typeface="Times New Roman"/>
                          <a:cs typeface="Times New Roman"/>
                          <a:sym typeface="Times New Roman"/>
                        </a:rPr>
                        <a:t>Caprini</a:t>
                      </a:r>
                      <a:endParaRPr sz="1800" u="none" strike="noStrike" cap="none" dirty="0">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a:latin typeface="Times New Roman"/>
                          <a:ea typeface="Times New Roman"/>
                          <a:cs typeface="Times New Roman"/>
                          <a:sym typeface="Times New Roman"/>
                        </a:rPr>
                        <a:t>60,0 (42-127)</a:t>
                      </a:r>
                      <a:endParaRPr sz="1800" u="none" strike="noStrike" cap="none">
                        <a:latin typeface="Times New Roman"/>
                        <a:ea typeface="Times New Roman"/>
                        <a:cs typeface="Times New Roman"/>
                        <a:sym typeface="Times New Roman"/>
                      </a:endParaRPr>
                    </a:p>
                  </a:txBody>
                  <a:tcPr marL="91427" marR="91427" marT="91420" marB="91420"/>
                </a:tc>
                <a:tc>
                  <a:txBody>
                    <a:bodyPr/>
                    <a:lstStyle/>
                    <a:p>
                      <a:pPr marL="0" marR="0" lvl="0" indent="0" algn="ctr" rtl="0">
                        <a:lnSpc>
                          <a:spcPct val="100000"/>
                        </a:lnSpc>
                        <a:spcBef>
                          <a:spcPts val="0"/>
                        </a:spcBef>
                        <a:spcAft>
                          <a:spcPts val="0"/>
                        </a:spcAft>
                        <a:buClr>
                          <a:srgbClr val="000000"/>
                        </a:buClr>
                        <a:buSzPts val="1400"/>
                        <a:buFont typeface="Arial"/>
                        <a:buNone/>
                      </a:pPr>
                      <a:r>
                        <a:rPr lang="it" sz="1800" u="none" strike="noStrike" cap="none" dirty="0">
                          <a:latin typeface="Times New Roman"/>
                          <a:ea typeface="Times New Roman"/>
                          <a:cs typeface="Times New Roman"/>
                          <a:sym typeface="Times New Roman"/>
                        </a:rPr>
                        <a:t>non ammessi</a:t>
                      </a:r>
                      <a:endParaRPr sz="1800" u="none" strike="noStrike" cap="none" dirty="0">
                        <a:latin typeface="Times New Roman"/>
                        <a:ea typeface="Times New Roman"/>
                        <a:cs typeface="Times New Roman"/>
                        <a:sym typeface="Times New Roman"/>
                      </a:endParaRPr>
                    </a:p>
                  </a:txBody>
                  <a:tcPr marL="91427" marR="91427" marT="91420" marB="91420"/>
                </a:tc>
                <a:extLst>
                  <a:ext uri="{0D108BD9-81ED-4DB2-BD59-A6C34878D82A}">
                    <a16:rowId xmlns:a16="http://schemas.microsoft.com/office/drawing/2014/main" val="10008"/>
                  </a:ext>
                </a:extLst>
              </a:tr>
            </a:tbl>
          </a:graphicData>
        </a:graphic>
      </p:graphicFrame>
      <p:sp>
        <p:nvSpPr>
          <p:cNvPr id="2" name="Rettangolo con angoli arrotondati in diagonale 24">
            <a:extLst>
              <a:ext uri="{FF2B5EF4-FFF2-40B4-BE49-F238E27FC236}">
                <a16:creationId xmlns:a16="http://schemas.microsoft.com/office/drawing/2014/main" id="{E56C1847-26F1-337B-BA53-1701A556E9D0}"/>
              </a:ext>
            </a:extLst>
          </p:cNvPr>
          <p:cNvSpPr/>
          <p:nvPr/>
        </p:nvSpPr>
        <p:spPr>
          <a:xfrm>
            <a:off x="10501313" y="39688"/>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sp>
        <p:nvSpPr>
          <p:cNvPr id="3" name="Rettangolo 4">
            <a:extLst>
              <a:ext uri="{FF2B5EF4-FFF2-40B4-BE49-F238E27FC236}">
                <a16:creationId xmlns:a16="http://schemas.microsoft.com/office/drawing/2014/main" id="{EF4CAFE3-E173-0530-86FD-74F946839D65}"/>
              </a:ext>
            </a:extLst>
          </p:cNvPr>
          <p:cNvSpPr>
            <a:spLocks noChangeArrowheads="1"/>
          </p:cNvSpPr>
          <p:nvPr/>
        </p:nvSpPr>
        <p:spPr bwMode="auto">
          <a:xfrm>
            <a:off x="531813" y="331788"/>
            <a:ext cx="110505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I pilastro: l’</a:t>
            </a:r>
            <a:r>
              <a:rPr lang="it-IT" altLang="it-IT" sz="3200"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Eco-schema 1 </a:t>
            </a: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per la zootecnica </a:t>
            </a:r>
            <a:r>
              <a:rPr lang="it-IT" altLang="it-IT" sz="3200" b="1" dirty="0" smtClean="0">
                <a:solidFill>
                  <a:srgbClr val="002060"/>
                </a:solidFill>
                <a:latin typeface="Arial" panose="020B0604020202020204" pitchFamily="34" charset="0"/>
                <a:ea typeface="Tahoma" panose="020B0604030504040204" pitchFamily="34" charset="0"/>
                <a:cs typeface="Arial" panose="020B0604020202020204" pitchFamily="34" charset="0"/>
              </a:rPr>
              <a:t>3/3</a:t>
            </a:r>
            <a:endPar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4">
            <a:extLst>
              <a:ext uri="{FF2B5EF4-FFF2-40B4-BE49-F238E27FC236}">
                <a16:creationId xmlns:a16="http://schemas.microsoft.com/office/drawing/2014/main" id="{FBBE6063-E47E-1770-F770-233E37A8D097}"/>
              </a:ext>
            </a:extLst>
          </p:cNvPr>
          <p:cNvSpPr>
            <a:spLocks noChangeArrowheads="1"/>
          </p:cNvSpPr>
          <p:nvPr/>
        </p:nvSpPr>
        <p:spPr bwMode="auto">
          <a:xfrm>
            <a:off x="587233" y="331783"/>
            <a:ext cx="110505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L’</a:t>
            </a:r>
            <a:r>
              <a:rPr lang="it-IT" altLang="it-IT" sz="3200" b="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Eco-schema 1 </a:t>
            </a:r>
            <a:r>
              <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rPr>
              <a:t>per la zootecnica. </a:t>
            </a:r>
            <a:r>
              <a:rPr lang="it-IT" altLang="it-IT" sz="3200" b="1" dirty="0" smtClean="0">
                <a:solidFill>
                  <a:srgbClr val="002060"/>
                </a:solidFill>
                <a:highlight>
                  <a:srgbClr val="FFFF00"/>
                </a:highlight>
                <a:latin typeface="Arial" panose="020B0604020202020204" pitchFamily="34" charset="0"/>
                <a:ea typeface="Tahoma" panose="020B0604030504040204" pitchFamily="34" charset="0"/>
                <a:cs typeface="Arial" panose="020B0604020202020204" pitchFamily="34" charset="0"/>
              </a:rPr>
              <a:t>Aggiornamenti/1 </a:t>
            </a:r>
            <a:endParaRPr lang="it-IT" altLang="it-IT" sz="32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4" name="Rettangolo con angoli arrotondati in diagonale 24">
            <a:extLst>
              <a:ext uri="{FF2B5EF4-FFF2-40B4-BE49-F238E27FC236}">
                <a16:creationId xmlns:a16="http://schemas.microsoft.com/office/drawing/2014/main" id="{A93C24F3-2028-AF61-1DCF-5DC5B272AB0F}"/>
              </a:ext>
            </a:extLst>
          </p:cNvPr>
          <p:cNvSpPr/>
          <p:nvPr/>
        </p:nvSpPr>
        <p:spPr>
          <a:xfrm>
            <a:off x="10501313" y="39688"/>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sp>
        <p:nvSpPr>
          <p:cNvPr id="5" name="CasellaDiTesto 4">
            <a:extLst>
              <a:ext uri="{FF2B5EF4-FFF2-40B4-BE49-F238E27FC236}">
                <a16:creationId xmlns:a16="http://schemas.microsoft.com/office/drawing/2014/main" id="{3DE4EC3D-2BE7-96A8-250D-D50D7A7C6562}"/>
              </a:ext>
            </a:extLst>
          </p:cNvPr>
          <p:cNvSpPr txBox="1"/>
          <p:nvPr/>
        </p:nvSpPr>
        <p:spPr>
          <a:xfrm>
            <a:off x="729015" y="985325"/>
            <a:ext cx="11050587" cy="4524315"/>
          </a:xfrm>
          <a:prstGeom prst="rect">
            <a:avLst/>
          </a:prstGeom>
          <a:solidFill>
            <a:schemeClr val="bg1"/>
          </a:solidFill>
        </p:spPr>
        <p:txBody>
          <a:bodyPr wrap="square" rtlCol="0">
            <a:spAutoFit/>
          </a:bodyPr>
          <a:lstStyle/>
          <a:p>
            <a:pPr algn="just"/>
            <a:r>
              <a:rPr lang="it-IT" dirty="0">
                <a:latin typeface="Arial" panose="020B0604020202020204" pitchFamily="34" charset="0"/>
                <a:cs typeface="Arial" panose="020B0604020202020204" pitchFamily="34" charset="0"/>
              </a:rPr>
              <a:t>Il </a:t>
            </a:r>
            <a:r>
              <a:rPr lang="it-IT" b="1" dirty="0">
                <a:latin typeface="Arial" panose="020B0604020202020204" pitchFamily="34" charset="0"/>
                <a:cs typeface="Arial" panose="020B0604020202020204" pitchFamily="34" charset="0"/>
              </a:rPr>
              <a:t>30 marzo 2023, </a:t>
            </a:r>
            <a:r>
              <a:rPr lang="it-IT" dirty="0">
                <a:latin typeface="Arial" panose="020B0604020202020204" pitchFamily="34" charset="0"/>
                <a:cs typeface="Arial" panose="020B0604020202020204" pitchFamily="34" charset="0"/>
              </a:rPr>
              <a:t>il </a:t>
            </a:r>
            <a:r>
              <a:rPr lang="it-IT" dirty="0" err="1">
                <a:latin typeface="Arial" panose="020B0604020202020204" pitchFamily="34" charset="0"/>
                <a:cs typeface="Arial" panose="020B0604020202020204" pitchFamily="34" charset="0"/>
              </a:rPr>
              <a:t>Masaf</a:t>
            </a:r>
            <a:r>
              <a:rPr lang="it-IT" dirty="0">
                <a:latin typeface="Arial" panose="020B0604020202020204" pitchFamily="34" charset="0"/>
                <a:cs typeface="Arial" panose="020B0604020202020204" pitchFamily="34" charset="0"/>
              </a:rPr>
              <a:t> ha pubblicato il </a:t>
            </a:r>
            <a:r>
              <a:rPr lang="it-IT" b="1" dirty="0">
                <a:latin typeface="Arial" panose="020B0604020202020204" pitchFamily="34" charset="0"/>
                <a:cs typeface="Arial" panose="020B0604020202020204" pitchFamily="34" charset="0"/>
              </a:rPr>
              <a:t>decreto n. 185145 </a:t>
            </a:r>
            <a:r>
              <a:rPr lang="it-IT" dirty="0">
                <a:latin typeface="Arial" panose="020B0604020202020204" pitchFamily="34" charset="0"/>
                <a:cs typeface="Arial" panose="020B0604020202020204" pitchFamily="34" charset="0"/>
              </a:rPr>
              <a:t>che apporta </a:t>
            </a:r>
            <a:r>
              <a:rPr lang="it-IT" b="1" dirty="0">
                <a:latin typeface="Arial" panose="020B0604020202020204" pitchFamily="34" charset="0"/>
                <a:cs typeface="Arial" panose="020B0604020202020204" pitchFamily="34" charset="0"/>
              </a:rPr>
              <a:t>modifiche al provvedimento nazionale di applicazione del regime dei pagamenti diretti </a:t>
            </a:r>
            <a:r>
              <a:rPr lang="it-IT" dirty="0">
                <a:latin typeface="Arial" panose="020B0604020202020204" pitchFamily="34" charset="0"/>
                <a:cs typeface="Arial" panose="020B0604020202020204" pitchFamily="34" charset="0"/>
              </a:rPr>
              <a:t>(decreto n. 660087 del 23 dicembre 2022). Principali novità per l’eco-schema zootecnico:</a:t>
            </a:r>
          </a:p>
          <a:p>
            <a:pPr marL="742950" lvl="1" indent="-285750" algn="just">
              <a:buFont typeface="Wingdings" panose="05000000000000000000" pitchFamily="2" charset="2"/>
              <a:buChar char="ü"/>
            </a:pPr>
            <a:r>
              <a:rPr lang="it-IT" dirty="0" smtClean="0">
                <a:latin typeface="Arial" panose="020B0604020202020204" pitchFamily="34" charset="0"/>
                <a:cs typeface="Arial" panose="020B0604020202020204" pitchFamily="34" charset="0"/>
              </a:rPr>
              <a:t>In luogo </a:t>
            </a:r>
            <a:r>
              <a:rPr lang="it-IT" dirty="0">
                <a:latin typeface="Arial" panose="020B0604020202020204" pitchFamily="34" charset="0"/>
                <a:cs typeface="Arial" panose="020B0604020202020204" pitchFamily="34" charset="0"/>
              </a:rPr>
              <a:t>del riferimento agli “allevamenti misti” </a:t>
            </a:r>
            <a:r>
              <a:rPr lang="it-IT" dirty="0" smtClean="0">
                <a:latin typeface="Arial" panose="020B0604020202020204" pitchFamily="34" charset="0"/>
                <a:cs typeface="Arial" panose="020B0604020202020204" pitchFamily="34" charset="0"/>
              </a:rPr>
              <a:t>si fa riferimento agli “</a:t>
            </a:r>
            <a:r>
              <a:rPr lang="it-IT" b="1" dirty="0" smtClean="0">
                <a:latin typeface="Arial" panose="020B0604020202020204" pitchFamily="34" charset="0"/>
                <a:cs typeface="Arial" panose="020B0604020202020204" pitchFamily="34" charset="0"/>
              </a:rPr>
              <a:t>allevamenti </a:t>
            </a:r>
            <a:r>
              <a:rPr lang="it-IT" b="1" dirty="0">
                <a:latin typeface="Arial" panose="020B0604020202020204" pitchFamily="34" charset="0"/>
                <a:cs typeface="Arial" panose="020B0604020202020204" pitchFamily="34" charset="0"/>
              </a:rPr>
              <a:t>a duplice attitudine</a:t>
            </a:r>
            <a:r>
              <a:rPr lang="it-IT" dirty="0">
                <a:latin typeface="Arial" panose="020B0604020202020204" pitchFamily="34" charset="0"/>
                <a:cs typeface="Arial" panose="020B0604020202020204" pitchFamily="34" charset="0"/>
              </a:rPr>
              <a:t>”. </a:t>
            </a:r>
            <a:endParaRPr lang="it-IT" dirty="0" smtClean="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it-IT" dirty="0" smtClean="0">
                <a:latin typeface="Arial" panose="020B0604020202020204" pitchFamily="34" charset="0"/>
                <a:cs typeface="Arial" panose="020B0604020202020204" pitchFamily="34" charset="0"/>
              </a:rPr>
              <a:t>gli </a:t>
            </a:r>
            <a:r>
              <a:rPr lang="it-IT" dirty="0">
                <a:latin typeface="Arial" panose="020B0604020202020204" pitchFamily="34" charset="0"/>
                <a:cs typeface="Arial" panose="020B0604020202020204" pitchFamily="34" charset="0"/>
              </a:rPr>
              <a:t>agricoltori possono aderire </a:t>
            </a:r>
            <a:r>
              <a:rPr lang="it-IT" b="1" dirty="0">
                <a:latin typeface="Arial" panose="020B0604020202020204" pitchFamily="34" charset="0"/>
                <a:cs typeface="Arial" panose="020B0604020202020204" pitchFamily="34" charset="0"/>
              </a:rPr>
              <a:t>alternativamente al livello 1 o al livello 2 dell’eco-schema zootecnico </a:t>
            </a:r>
            <a:r>
              <a:rPr lang="it-IT" dirty="0">
                <a:latin typeface="Arial" panose="020B0604020202020204" pitchFamily="34" charset="0"/>
                <a:cs typeface="Arial" panose="020B0604020202020204" pitchFamily="34" charset="0"/>
              </a:rPr>
              <a:t>aggiungendo che tale scelta può essere fatta per ciascun allevamento, specie animale, orientamento produttivo o gruppi di animali del medesimo orientamento;</a:t>
            </a:r>
          </a:p>
          <a:p>
            <a:pPr marL="742950" lvl="1" indent="-285750" algn="just">
              <a:buFont typeface="Wingdings" panose="05000000000000000000" pitchFamily="2" charset="2"/>
              <a:buChar char="ü"/>
            </a:pPr>
            <a:r>
              <a:rPr lang="it-IT" dirty="0">
                <a:latin typeface="Arial" panose="020B0604020202020204" pitchFamily="34" charset="0"/>
                <a:cs typeface="Arial" panose="020B0604020202020204" pitchFamily="34" charset="0"/>
              </a:rPr>
              <a:t>-	sono state introdotte disposizioni transitorie per l’anno di domanda 2023, per </a:t>
            </a:r>
            <a:r>
              <a:rPr lang="it-IT" dirty="0" smtClean="0">
                <a:latin typeface="Arial" panose="020B0604020202020204" pitchFamily="34" charset="0"/>
                <a:cs typeface="Arial" panose="020B0604020202020204" pitchFamily="34" charset="0"/>
              </a:rPr>
              <a:t>l’adesione </a:t>
            </a:r>
            <a:r>
              <a:rPr lang="it-IT" dirty="0">
                <a:latin typeface="Arial" panose="020B0604020202020204" pitchFamily="34" charset="0"/>
                <a:cs typeface="Arial" panose="020B0604020202020204" pitchFamily="34" charset="0"/>
              </a:rPr>
              <a:t>al sistema di qualità nazionale </a:t>
            </a:r>
            <a:r>
              <a:rPr lang="it-IT" b="1" dirty="0">
                <a:latin typeface="Arial" panose="020B0604020202020204" pitchFamily="34" charset="0"/>
                <a:cs typeface="Arial" panose="020B0604020202020204" pitchFamily="34" charset="0"/>
              </a:rPr>
              <a:t>(</a:t>
            </a:r>
            <a:r>
              <a:rPr lang="it-IT" b="1" dirty="0" smtClean="0">
                <a:latin typeface="Arial" panose="020B0604020202020204" pitchFamily="34" charset="0"/>
                <a:cs typeface="Arial" panose="020B0604020202020204" pitchFamily="34" charset="0"/>
              </a:rPr>
              <a:t>SQNBA): </a:t>
            </a:r>
            <a:r>
              <a:rPr lang="it-IT" dirty="0" smtClean="0">
                <a:latin typeface="Arial" panose="020B0604020202020204" pitchFamily="34" charset="0"/>
                <a:cs typeface="Arial" panose="020B0604020202020204" pitchFamily="34" charset="0"/>
              </a:rPr>
              <a:t>l’impegno </a:t>
            </a:r>
            <a:r>
              <a:rPr lang="it-IT" dirty="0">
                <a:latin typeface="Arial" panose="020B0604020202020204" pitchFamily="34" charset="0"/>
                <a:cs typeface="Arial" panose="020B0604020202020204" pitchFamily="34" charset="0"/>
              </a:rPr>
              <a:t>si considera soddisfatto con la </a:t>
            </a:r>
            <a:r>
              <a:rPr lang="it-IT" u="sng" dirty="0">
                <a:latin typeface="Arial" panose="020B0604020202020204" pitchFamily="34" charset="0"/>
                <a:cs typeface="Arial" panose="020B0604020202020204" pitchFamily="34" charset="0"/>
              </a:rPr>
              <a:t>sola richiesta di adesione</a:t>
            </a:r>
            <a:r>
              <a:rPr lang="it-IT" dirty="0">
                <a:latin typeface="Arial" panose="020B0604020202020204" pitchFamily="34" charset="0"/>
                <a:cs typeface="Arial" panose="020B0604020202020204" pitchFamily="34" charset="0"/>
              </a:rPr>
              <a:t>, da perfezionare entro la data ultima di presentazione della domanda </a:t>
            </a:r>
            <a:r>
              <a:rPr lang="it-IT" dirty="0" smtClean="0">
                <a:latin typeface="Arial" panose="020B0604020202020204" pitchFamily="34" charset="0"/>
                <a:cs typeface="Arial" panose="020B0604020202020204" pitchFamily="34" charset="0"/>
              </a:rPr>
              <a:t>unica. (deroga inserita per mancata definizione </a:t>
            </a:r>
            <a:r>
              <a:rPr lang="it-IT" dirty="0">
                <a:latin typeface="Arial" panose="020B0604020202020204" pitchFamily="34" charset="0"/>
                <a:cs typeface="Arial" panose="020B0604020202020204" pitchFamily="34" charset="0"/>
              </a:rPr>
              <a:t>dei disciplinari di produzione </a:t>
            </a:r>
            <a:r>
              <a:rPr lang="it-IT" dirty="0" smtClean="0">
                <a:latin typeface="Arial" panose="020B0604020202020204" pitchFamily="34" charset="0"/>
                <a:cs typeface="Arial" panose="020B0604020202020204" pitchFamily="34" charset="0"/>
              </a:rPr>
              <a:t>ad </a:t>
            </a:r>
            <a:r>
              <a:rPr lang="it-IT" dirty="0">
                <a:latin typeface="Arial" panose="020B0604020202020204" pitchFamily="34" charset="0"/>
                <a:cs typeface="Arial" panose="020B0604020202020204" pitchFamily="34" charset="0"/>
              </a:rPr>
              <a:t>oggi non è ancora </a:t>
            </a:r>
            <a:r>
              <a:rPr lang="it-IT" dirty="0" smtClean="0">
                <a:latin typeface="Arial" panose="020B0604020202020204" pitchFamily="34" charset="0"/>
                <a:cs typeface="Arial" panose="020B0604020202020204" pitchFamily="34" charset="0"/>
              </a:rPr>
              <a:t>avvenuta);</a:t>
            </a:r>
            <a:endParaRPr lang="it-IT"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it-IT" dirty="0">
                <a:latin typeface="Arial" panose="020B0604020202020204" pitchFamily="34" charset="0"/>
                <a:cs typeface="Arial" panose="020B0604020202020204" pitchFamily="34" charset="0"/>
              </a:rPr>
              <a:t>-	una seconda </a:t>
            </a:r>
            <a:r>
              <a:rPr lang="it-IT" dirty="0" smtClean="0">
                <a:latin typeface="Arial" panose="020B0604020202020204" pitchFamily="34" charset="0"/>
                <a:cs typeface="Arial" panose="020B0604020202020204" pitchFamily="34" charset="0"/>
              </a:rPr>
              <a:t>disposizione </a:t>
            </a:r>
            <a:r>
              <a:rPr lang="it-IT" dirty="0">
                <a:latin typeface="Arial" panose="020B0604020202020204" pitchFamily="34" charset="0"/>
                <a:cs typeface="Arial" panose="020B0604020202020204" pitchFamily="34" charset="0"/>
              </a:rPr>
              <a:t>transitoria, in deroga alle regole ordinarie, riguarda l’impegno del pascolamento che, per l’anno 2023, è soddisfatto nei termini indicati all’articolo 3 del decreto ministeriale sui pagamenti diretti (quello che fissa la densità minima a 0,2 o 0,1 UBA per ettaro e il periodo minimo di pascolamento in 60 giorni, anche in più turni</a:t>
            </a:r>
            <a:r>
              <a:rPr lang="it-IT" dirty="0" smtClean="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p:txBody>
      </p:sp>
      <p:sp>
        <p:nvSpPr>
          <p:cNvPr id="9" name="Rettangolo con angoli arrotondati in diagonale 24">
            <a:extLst>
              <a:ext uri="{FF2B5EF4-FFF2-40B4-BE49-F238E27FC236}">
                <a16:creationId xmlns:a16="http://schemas.microsoft.com/office/drawing/2014/main" id="{C883D16F-754B-DFDD-F9F2-95B1841E4210}"/>
              </a:ext>
            </a:extLst>
          </p:cNvPr>
          <p:cNvSpPr/>
          <p:nvPr/>
        </p:nvSpPr>
        <p:spPr>
          <a:xfrm>
            <a:off x="10501313" y="-56565"/>
            <a:ext cx="1606550" cy="417512"/>
          </a:xfrm>
          <a:prstGeom prst="round2DiagRect">
            <a:avLst/>
          </a:prstGeom>
          <a:solidFill>
            <a:srgbClr val="B00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100" b="1" i="1" dirty="0">
                <a:latin typeface="Arial" panose="020B0604020202020204" pitchFamily="34" charset="0"/>
                <a:cs typeface="Arial" panose="020B0604020202020204" pitchFamily="34" charset="0"/>
              </a:rPr>
              <a:t>Primo pilastro – Gestione nazionale</a:t>
            </a:r>
          </a:p>
        </p:txBody>
      </p:sp>
    </p:spTree>
    <p:extLst>
      <p:ext uri="{BB962C8B-B14F-4D97-AF65-F5344CB8AC3E}">
        <p14:creationId xmlns:p14="http://schemas.microsoft.com/office/powerpoint/2010/main" val="160919065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18546</TotalTime>
  <Words>9493</Words>
  <Application>Microsoft Office PowerPoint</Application>
  <PresentationFormat>Widescreen</PresentationFormat>
  <Paragraphs>1044</Paragraphs>
  <Slides>46</Slides>
  <Notes>3</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2</vt:i4>
      </vt:variant>
      <vt:variant>
        <vt:lpstr>Titoli diapositive</vt:lpstr>
      </vt:variant>
      <vt:variant>
        <vt:i4>46</vt:i4>
      </vt:variant>
    </vt:vector>
  </HeadingPairs>
  <TitlesOfParts>
    <vt:vector size="60" baseType="lpstr">
      <vt:lpstr>Aharoni</vt:lpstr>
      <vt:lpstr>Arial</vt:lpstr>
      <vt:lpstr>Britannic Bold</vt:lpstr>
      <vt:lpstr>Calibri</vt:lpstr>
      <vt:lpstr>Calibri Light</vt:lpstr>
      <vt:lpstr>Lucida Calligraphy</vt:lpstr>
      <vt:lpstr>Montserrat</vt:lpstr>
      <vt:lpstr>Tahoma</vt:lpstr>
      <vt:lpstr>Times New Roman</vt:lpstr>
      <vt:lpstr>Verdana</vt:lpstr>
      <vt:lpstr>Wingdings</vt:lpstr>
      <vt:lpstr>Tema di Office</vt:lpstr>
      <vt:lpstr>Chart</vt:lpstr>
      <vt:lpstr>Worksheet</vt:lpstr>
      <vt:lpstr>Presentazione standard di PowerPoint</vt:lpstr>
      <vt:lpstr>Nuova programmazione: gli obiettivi dell’UE e il ruolo della Politica Agricola Comune (PAC)</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Federica Raggi</dc:creator>
  <cp:lastModifiedBy>Elena Sico</cp:lastModifiedBy>
  <cp:revision>962</cp:revision>
  <cp:lastPrinted>2022-10-20T13:34:29Z</cp:lastPrinted>
  <dcterms:created xsi:type="dcterms:W3CDTF">2021-04-12T11:12:24Z</dcterms:created>
  <dcterms:modified xsi:type="dcterms:W3CDTF">2023-06-15T11:18:39Z</dcterms:modified>
</cp:coreProperties>
</file>